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xlsx" ContentType="application/vnd.openxmlformats-officedocument.spreadsheetml.sheet"/>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drawings/drawing2.xml" ContentType="application/vnd.openxmlformats-officedocument.drawingml.chartshapes+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8"/>
  </p:notesMasterIdLst>
  <p:sldIdLst>
    <p:sldId id="256" r:id="rId2"/>
    <p:sldId id="340" r:id="rId3"/>
    <p:sldId id="323" r:id="rId4"/>
    <p:sldId id="324" r:id="rId5"/>
    <p:sldId id="325" r:id="rId6"/>
    <p:sldId id="342" r:id="rId7"/>
    <p:sldId id="326" r:id="rId8"/>
    <p:sldId id="327" r:id="rId9"/>
    <p:sldId id="328" r:id="rId10"/>
    <p:sldId id="329" r:id="rId11"/>
    <p:sldId id="330" r:id="rId12"/>
    <p:sldId id="331" r:id="rId13"/>
    <p:sldId id="332" r:id="rId14"/>
    <p:sldId id="333" r:id="rId15"/>
    <p:sldId id="334" r:id="rId16"/>
    <p:sldId id="335" r:id="rId17"/>
    <p:sldId id="336" r:id="rId18"/>
    <p:sldId id="337" r:id="rId19"/>
    <p:sldId id="338" r:id="rId20"/>
    <p:sldId id="343" r:id="rId21"/>
    <p:sldId id="339" r:id="rId22"/>
    <p:sldId id="298" r:id="rId23"/>
    <p:sldId id="299" r:id="rId24"/>
    <p:sldId id="300" r:id="rId25"/>
    <p:sldId id="301" r:id="rId26"/>
    <p:sldId id="302" r:id="rId27"/>
    <p:sldId id="303" r:id="rId28"/>
    <p:sldId id="344" r:id="rId29"/>
    <p:sldId id="304" r:id="rId30"/>
    <p:sldId id="305" r:id="rId31"/>
    <p:sldId id="306" r:id="rId32"/>
    <p:sldId id="307" r:id="rId33"/>
    <p:sldId id="315" r:id="rId34"/>
    <p:sldId id="316" r:id="rId35"/>
    <p:sldId id="308" r:id="rId36"/>
    <p:sldId id="309" r:id="rId37"/>
    <p:sldId id="310" r:id="rId38"/>
    <p:sldId id="341" r:id="rId39"/>
    <p:sldId id="311" r:id="rId40"/>
    <p:sldId id="312" r:id="rId41"/>
    <p:sldId id="313" r:id="rId42"/>
    <p:sldId id="317" r:id="rId43"/>
    <p:sldId id="314" r:id="rId44"/>
    <p:sldId id="257" r:id="rId45"/>
    <p:sldId id="290" r:id="rId46"/>
    <p:sldId id="258" r:id="rId47"/>
    <p:sldId id="291" r:id="rId48"/>
    <p:sldId id="318" r:id="rId49"/>
    <p:sldId id="292" r:id="rId50"/>
    <p:sldId id="259" r:id="rId51"/>
    <p:sldId id="260" r:id="rId52"/>
    <p:sldId id="297" r:id="rId53"/>
    <p:sldId id="261" r:id="rId54"/>
    <p:sldId id="262" r:id="rId55"/>
    <p:sldId id="263" r:id="rId56"/>
    <p:sldId id="264" r:id="rId57"/>
    <p:sldId id="265" r:id="rId58"/>
    <p:sldId id="266" r:id="rId59"/>
    <p:sldId id="267" r:id="rId60"/>
    <p:sldId id="268" r:id="rId61"/>
    <p:sldId id="269" r:id="rId62"/>
    <p:sldId id="270" r:id="rId63"/>
    <p:sldId id="272" r:id="rId64"/>
    <p:sldId id="273" r:id="rId65"/>
    <p:sldId id="274" r:id="rId66"/>
    <p:sldId id="275" r:id="rId67"/>
    <p:sldId id="276" r:id="rId68"/>
    <p:sldId id="277" r:id="rId69"/>
    <p:sldId id="278" r:id="rId70"/>
    <p:sldId id="279" r:id="rId71"/>
    <p:sldId id="280" r:id="rId72"/>
    <p:sldId id="293" r:id="rId73"/>
    <p:sldId id="294" r:id="rId74"/>
    <p:sldId id="296" r:id="rId75"/>
    <p:sldId id="295" r:id="rId76"/>
    <p:sldId id="281" r:id="rId77"/>
    <p:sldId id="282" r:id="rId78"/>
    <p:sldId id="283" r:id="rId79"/>
    <p:sldId id="284" r:id="rId80"/>
    <p:sldId id="285" r:id="rId81"/>
    <p:sldId id="286" r:id="rId82"/>
    <p:sldId id="321" r:id="rId83"/>
    <p:sldId id="322" r:id="rId84"/>
    <p:sldId id="287" r:id="rId85"/>
    <p:sldId id="288" r:id="rId86"/>
    <p:sldId id="289" r:id="rId8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showGuides="1">
      <p:cViewPr varScale="1">
        <p:scale>
          <a:sx n="155" d="100"/>
          <a:sy n="155" d="100"/>
        </p:scale>
        <p:origin x="-120" y="-136"/>
      </p:cViewPr>
      <p:guideLst>
        <p:guide orient="horz" pos="2523"/>
        <p:guide pos="2961"/>
      </p:guideLst>
    </p:cSldViewPr>
  </p:slideViewPr>
  <p:notesTextViewPr>
    <p:cViewPr>
      <p:scale>
        <a:sx n="100" d="100"/>
        <a:sy n="100" d="100"/>
      </p:scale>
      <p:origin x="0" y="0"/>
    </p:cViewPr>
  </p:notesTextViewPr>
  <p:sorterViewPr>
    <p:cViewPr>
      <p:scale>
        <a:sx n="66" d="100"/>
        <a:sy n="66" d="100"/>
      </p:scale>
      <p:origin x="0" y="104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presProps" Target="presProps.xml"/><Relationship Id="rId91" Type="http://schemas.openxmlformats.org/officeDocument/2006/relationships/viewProps" Target="viewProps.xml"/><Relationship Id="rId92" Type="http://schemas.openxmlformats.org/officeDocument/2006/relationships/theme" Target="theme/theme1.xml"/><Relationship Id="rId93"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notesMaster" Target="notesMasters/notesMaster1.xml"/><Relationship Id="rId89" Type="http://schemas.openxmlformats.org/officeDocument/2006/relationships/printerSettings" Target="printerSettings/printerSettings1.bin"/></Relationships>
</file>

<file path=ppt/charts/_rels/chart1.xml.rels><?xml version="1.0" encoding="UTF-8" standalone="yes"?>
<Relationships xmlns="http://schemas.openxmlformats.org/package/2006/relationships"><Relationship Id="rId1" Type="http://schemas.openxmlformats.org/officeDocument/2006/relationships/oleObject" Target="file:///E:\Alan\CEE\cee_491\normal_distribution.xlsx" TargetMode="External"/><Relationship Id="rId2"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1" Type="http://schemas.openxmlformats.org/officeDocument/2006/relationships/oleObject" Target="file:///E:\Alan\CEE\cee_491\normal_distribution.xlsx" TargetMode="External"/><Relationship Id="rId2"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1" Type="http://schemas.openxmlformats.org/officeDocument/2006/relationships/oleObject" Target="file:///E:\Alan\CEE\cee_491\normal_distribution.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E:\Alan\CEE\cee_491\normal_distribution.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E:\Alan\CEE\cee_491\normal_distribution.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E:\Alan\CEE\cee_491\normal_distribution.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E:\Alan\CEE\cee_491\normal_distribution.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pdf!$D$3</c:f>
              <c:strCache>
                <c:ptCount val="1"/>
                <c:pt idx="0">
                  <c:v>pdf</c:v>
                </c:pt>
              </c:strCache>
            </c:strRef>
          </c:tx>
          <c:marker>
            <c:symbol val="none"/>
          </c:marker>
          <c:cat>
            <c:numRef>
              <c:f>pdf!$C$4:$C$72</c:f>
              <c:numCache>
                <c:formatCode>General</c:formatCode>
                <c:ptCount val="69"/>
                <c:pt idx="0">
                  <c:v>-3.4</c:v>
                </c:pt>
                <c:pt idx="1">
                  <c:v>-3.3</c:v>
                </c:pt>
                <c:pt idx="2">
                  <c:v>-3.2</c:v>
                </c:pt>
                <c:pt idx="3">
                  <c:v>-3.099999999999999</c:v>
                </c:pt>
                <c:pt idx="4">
                  <c:v>-2.999999999999999</c:v>
                </c:pt>
                <c:pt idx="5">
                  <c:v>-2.899999999999998</c:v>
                </c:pt>
                <c:pt idx="6">
                  <c:v>-2.799999999999999</c:v>
                </c:pt>
                <c:pt idx="7">
                  <c:v>-2.699999999999999</c:v>
                </c:pt>
                <c:pt idx="8">
                  <c:v>-2.599999999999999</c:v>
                </c:pt>
                <c:pt idx="9">
                  <c:v>-2.499999999999999</c:v>
                </c:pt>
                <c:pt idx="10">
                  <c:v>-2.399999999999998</c:v>
                </c:pt>
                <c:pt idx="11">
                  <c:v>-2.299999999999999</c:v>
                </c:pt>
                <c:pt idx="12">
                  <c:v>-2.199999999999999</c:v>
                </c:pt>
                <c:pt idx="13">
                  <c:v>-2.099999999999999</c:v>
                </c:pt>
                <c:pt idx="14">
                  <c:v>-1.999999999999998</c:v>
                </c:pt>
                <c:pt idx="15">
                  <c:v>-1.899999999999995</c:v>
                </c:pt>
                <c:pt idx="16">
                  <c:v>-1.799999999999993</c:v>
                </c:pt>
                <c:pt idx="17">
                  <c:v>-1.699999999999995</c:v>
                </c:pt>
                <c:pt idx="18">
                  <c:v>-1.599999999999994</c:v>
                </c:pt>
                <c:pt idx="19">
                  <c:v>-1.499999999999992</c:v>
                </c:pt>
                <c:pt idx="20">
                  <c:v>-1.399999999999994</c:v>
                </c:pt>
                <c:pt idx="21">
                  <c:v>-1.299999999999993</c:v>
                </c:pt>
                <c:pt idx="22">
                  <c:v>-1.199999999999994</c:v>
                </c:pt>
                <c:pt idx="23">
                  <c:v>-1.099999999999993</c:v>
                </c:pt>
                <c:pt idx="24">
                  <c:v>-0.999999999999998</c:v>
                </c:pt>
                <c:pt idx="25">
                  <c:v>-0.899999999999998</c:v>
                </c:pt>
                <c:pt idx="26">
                  <c:v>-0.799999999999998</c:v>
                </c:pt>
                <c:pt idx="27">
                  <c:v>-0.699999999999999</c:v>
                </c:pt>
                <c:pt idx="28">
                  <c:v>-0.599999999999998</c:v>
                </c:pt>
                <c:pt idx="29">
                  <c:v>-0.5</c:v>
                </c:pt>
                <c:pt idx="30">
                  <c:v>-0.4</c:v>
                </c:pt>
                <c:pt idx="31">
                  <c:v>-0.3</c:v>
                </c:pt>
                <c:pt idx="32">
                  <c:v>-0.199999999999999</c:v>
                </c:pt>
                <c:pt idx="33">
                  <c:v>-0.0999999999999984</c:v>
                </c:pt>
                <c:pt idx="34">
                  <c:v>0.0</c:v>
                </c:pt>
                <c:pt idx="35">
                  <c:v>0.1</c:v>
                </c:pt>
                <c:pt idx="36">
                  <c:v>0.2</c:v>
                </c:pt>
                <c:pt idx="37">
                  <c:v>0.3</c:v>
                </c:pt>
                <c:pt idx="38">
                  <c:v>0.4</c:v>
                </c:pt>
                <c:pt idx="39">
                  <c:v>0.5</c:v>
                </c:pt>
                <c:pt idx="40">
                  <c:v>0.600000000000001</c:v>
                </c:pt>
                <c:pt idx="41">
                  <c:v>0.700000000000001</c:v>
                </c:pt>
                <c:pt idx="42">
                  <c:v>0.8</c:v>
                </c:pt>
                <c:pt idx="43">
                  <c:v>0.9</c:v>
                </c:pt>
                <c:pt idx="44">
                  <c:v>1.0</c:v>
                </c:pt>
                <c:pt idx="45">
                  <c:v>1.099999999999995</c:v>
                </c:pt>
                <c:pt idx="46">
                  <c:v>1.2</c:v>
                </c:pt>
                <c:pt idx="47">
                  <c:v>1.3</c:v>
                </c:pt>
                <c:pt idx="48">
                  <c:v>1.4</c:v>
                </c:pt>
                <c:pt idx="49">
                  <c:v>1.5</c:v>
                </c:pt>
                <c:pt idx="50">
                  <c:v>1.6</c:v>
                </c:pt>
                <c:pt idx="51">
                  <c:v>1.700000000000001</c:v>
                </c:pt>
                <c:pt idx="52">
                  <c:v>1.8</c:v>
                </c:pt>
                <c:pt idx="53">
                  <c:v>1.900000000000002</c:v>
                </c:pt>
                <c:pt idx="54">
                  <c:v>2.0</c:v>
                </c:pt>
                <c:pt idx="55">
                  <c:v>2.100000000000001</c:v>
                </c:pt>
                <c:pt idx="56">
                  <c:v>2.200000000000001</c:v>
                </c:pt>
                <c:pt idx="57">
                  <c:v>2.300000000000001</c:v>
                </c:pt>
                <c:pt idx="58">
                  <c:v>2.400000000000001</c:v>
                </c:pt>
                <c:pt idx="59">
                  <c:v>2.500000000000001</c:v>
                </c:pt>
                <c:pt idx="60">
                  <c:v>2.600000000000001</c:v>
                </c:pt>
                <c:pt idx="61">
                  <c:v>2.700000000000001</c:v>
                </c:pt>
                <c:pt idx="62">
                  <c:v>2.800000000000001</c:v>
                </c:pt>
                <c:pt idx="63">
                  <c:v>2.900000000000001</c:v>
                </c:pt>
                <c:pt idx="64">
                  <c:v>3.000000000000001</c:v>
                </c:pt>
                <c:pt idx="65">
                  <c:v>3.100000000000001</c:v>
                </c:pt>
                <c:pt idx="66">
                  <c:v>3.200000000000001</c:v>
                </c:pt>
                <c:pt idx="67">
                  <c:v>3.300000000000001</c:v>
                </c:pt>
                <c:pt idx="68">
                  <c:v>3.400000000000002</c:v>
                </c:pt>
              </c:numCache>
            </c:numRef>
          </c:cat>
          <c:val>
            <c:numRef>
              <c:f>pdf!$D$4:$D$72</c:f>
              <c:numCache>
                <c:formatCode>General</c:formatCode>
                <c:ptCount val="69"/>
                <c:pt idx="0">
                  <c:v>0.00123221772774334</c:v>
                </c:pt>
                <c:pt idx="1">
                  <c:v>0.00172256692499947</c:v>
                </c:pt>
                <c:pt idx="2">
                  <c:v>0.00238408541395209</c:v>
                </c:pt>
                <c:pt idx="3">
                  <c:v>0.00326681523658462</c:v>
                </c:pt>
                <c:pt idx="4">
                  <c:v>0.00443184323015242</c:v>
                </c:pt>
                <c:pt idx="5">
                  <c:v>0.00595252545998301</c:v>
                </c:pt>
                <c:pt idx="6">
                  <c:v>0.00791544232811171</c:v>
                </c:pt>
                <c:pt idx="7">
                  <c:v>0.0104209226301046</c:v>
                </c:pt>
                <c:pt idx="8">
                  <c:v>0.0135829533522682</c:v>
                </c:pt>
                <c:pt idx="9">
                  <c:v>0.0175282799992089</c:v>
                </c:pt>
                <c:pt idx="10">
                  <c:v>0.0223945041108122</c:v>
                </c:pt>
                <c:pt idx="11">
                  <c:v>0.0283270046211911</c:v>
                </c:pt>
                <c:pt idx="12">
                  <c:v>0.0354745513687896</c:v>
                </c:pt>
                <c:pt idx="13">
                  <c:v>0.0439835445541274</c:v>
                </c:pt>
                <c:pt idx="14">
                  <c:v>0.0539909033861161</c:v>
                </c:pt>
                <c:pt idx="15">
                  <c:v>0.0656157380556525</c:v>
                </c:pt>
                <c:pt idx="16">
                  <c:v>0.0789500659911497</c:v>
                </c:pt>
                <c:pt idx="17">
                  <c:v>0.0940489674132531</c:v>
                </c:pt>
                <c:pt idx="18">
                  <c:v>0.110920704989103</c:v>
                </c:pt>
                <c:pt idx="19">
                  <c:v>0.129517444231918</c:v>
                </c:pt>
                <c:pt idx="20">
                  <c:v>0.14972729057208</c:v>
                </c:pt>
                <c:pt idx="21">
                  <c:v>0.171368391681003</c:v>
                </c:pt>
                <c:pt idx="22">
                  <c:v>0.194185827937878</c:v>
                </c:pt>
                <c:pt idx="23">
                  <c:v>0.217851922316421</c:v>
                </c:pt>
                <c:pt idx="24">
                  <c:v>0.241970441603235</c:v>
                </c:pt>
                <c:pt idx="25">
                  <c:v>0.266084938787772</c:v>
                </c:pt>
                <c:pt idx="26">
                  <c:v>0.289691214049645</c:v>
                </c:pt>
                <c:pt idx="27">
                  <c:v>0.312253568274641</c:v>
                </c:pt>
                <c:pt idx="28">
                  <c:v>0.333224213280449</c:v>
                </c:pt>
                <c:pt idx="29">
                  <c:v>0.352064915124083</c:v>
                </c:pt>
                <c:pt idx="30">
                  <c:v>0.368269709716187</c:v>
                </c:pt>
                <c:pt idx="31">
                  <c:v>0.381387369536001</c:v>
                </c:pt>
                <c:pt idx="32">
                  <c:v>0.391042236762298</c:v>
                </c:pt>
                <c:pt idx="33">
                  <c:v>0.396952083353964</c:v>
                </c:pt>
                <c:pt idx="34">
                  <c:v>0.398941813951957</c:v>
                </c:pt>
                <c:pt idx="35">
                  <c:v>0.396952083353964</c:v>
                </c:pt>
                <c:pt idx="36">
                  <c:v>0.391042236762297</c:v>
                </c:pt>
                <c:pt idx="37">
                  <c:v>0.381387369536</c:v>
                </c:pt>
                <c:pt idx="38">
                  <c:v>0.368269709716186</c:v>
                </c:pt>
                <c:pt idx="39">
                  <c:v>0.352064915124083</c:v>
                </c:pt>
                <c:pt idx="40">
                  <c:v>0.333224213280449</c:v>
                </c:pt>
                <c:pt idx="41">
                  <c:v>0.31225356827464</c:v>
                </c:pt>
                <c:pt idx="42">
                  <c:v>0.289691214049644</c:v>
                </c:pt>
                <c:pt idx="43">
                  <c:v>0.266084938787771</c:v>
                </c:pt>
                <c:pt idx="44">
                  <c:v>0.241970441603234</c:v>
                </c:pt>
                <c:pt idx="45">
                  <c:v>0.21785192231642</c:v>
                </c:pt>
                <c:pt idx="46">
                  <c:v>0.194185827937878</c:v>
                </c:pt>
                <c:pt idx="47">
                  <c:v>0.171368391681003</c:v>
                </c:pt>
                <c:pt idx="48">
                  <c:v>0.14972729057208</c:v>
                </c:pt>
                <c:pt idx="49">
                  <c:v>0.129517444231918</c:v>
                </c:pt>
                <c:pt idx="50">
                  <c:v>0.110920704989102</c:v>
                </c:pt>
                <c:pt idx="51">
                  <c:v>0.0940489674132528</c:v>
                </c:pt>
                <c:pt idx="52">
                  <c:v>0.0789500659911494</c:v>
                </c:pt>
                <c:pt idx="53">
                  <c:v>0.0656157380556523</c:v>
                </c:pt>
                <c:pt idx="54">
                  <c:v>0.0539909033861159</c:v>
                </c:pt>
                <c:pt idx="55">
                  <c:v>0.0439835445541273</c:v>
                </c:pt>
                <c:pt idx="56">
                  <c:v>0.0354745513687894</c:v>
                </c:pt>
                <c:pt idx="57">
                  <c:v>0.028327004621191</c:v>
                </c:pt>
                <c:pt idx="58">
                  <c:v>0.0223945041108121</c:v>
                </c:pt>
                <c:pt idx="59">
                  <c:v>0.0175282799992088</c:v>
                </c:pt>
                <c:pt idx="60">
                  <c:v>0.0135829533522682</c:v>
                </c:pt>
                <c:pt idx="61">
                  <c:v>0.0104209226301046</c:v>
                </c:pt>
                <c:pt idx="62">
                  <c:v>0.0079154423281117</c:v>
                </c:pt>
                <c:pt idx="63">
                  <c:v>0.00595252545998297</c:v>
                </c:pt>
                <c:pt idx="64">
                  <c:v>0.0044318432301524</c:v>
                </c:pt>
                <c:pt idx="65">
                  <c:v>0.0032668152365846</c:v>
                </c:pt>
                <c:pt idx="66">
                  <c:v>0.00238408541395208</c:v>
                </c:pt>
                <c:pt idx="67">
                  <c:v>0.00172256692499946</c:v>
                </c:pt>
                <c:pt idx="68">
                  <c:v>0.00123221772774333</c:v>
                </c:pt>
              </c:numCache>
            </c:numRef>
          </c:val>
          <c:smooth val="0"/>
        </c:ser>
        <c:ser>
          <c:idx val="1"/>
          <c:order val="1"/>
          <c:tx>
            <c:strRef>
              <c:f>pdf!$E$3</c:f>
              <c:strCache>
                <c:ptCount val="1"/>
                <c:pt idx="0">
                  <c:v>0</c:v>
                </c:pt>
              </c:strCache>
            </c:strRef>
          </c:tx>
          <c:marker>
            <c:symbol val="none"/>
          </c:marker>
          <c:cat>
            <c:numRef>
              <c:f>pdf!$C$4:$C$72</c:f>
              <c:numCache>
                <c:formatCode>General</c:formatCode>
                <c:ptCount val="69"/>
                <c:pt idx="0">
                  <c:v>-3.4</c:v>
                </c:pt>
                <c:pt idx="1">
                  <c:v>-3.3</c:v>
                </c:pt>
                <c:pt idx="2">
                  <c:v>-3.2</c:v>
                </c:pt>
                <c:pt idx="3">
                  <c:v>-3.099999999999999</c:v>
                </c:pt>
                <c:pt idx="4">
                  <c:v>-2.999999999999999</c:v>
                </c:pt>
                <c:pt idx="5">
                  <c:v>-2.899999999999998</c:v>
                </c:pt>
                <c:pt idx="6">
                  <c:v>-2.799999999999999</c:v>
                </c:pt>
                <c:pt idx="7">
                  <c:v>-2.699999999999999</c:v>
                </c:pt>
                <c:pt idx="8">
                  <c:v>-2.599999999999999</c:v>
                </c:pt>
                <c:pt idx="9">
                  <c:v>-2.499999999999999</c:v>
                </c:pt>
                <c:pt idx="10">
                  <c:v>-2.399999999999998</c:v>
                </c:pt>
                <c:pt idx="11">
                  <c:v>-2.299999999999999</c:v>
                </c:pt>
                <c:pt idx="12">
                  <c:v>-2.199999999999999</c:v>
                </c:pt>
                <c:pt idx="13">
                  <c:v>-2.099999999999999</c:v>
                </c:pt>
                <c:pt idx="14">
                  <c:v>-1.999999999999998</c:v>
                </c:pt>
                <c:pt idx="15">
                  <c:v>-1.899999999999995</c:v>
                </c:pt>
                <c:pt idx="16">
                  <c:v>-1.799999999999993</c:v>
                </c:pt>
                <c:pt idx="17">
                  <c:v>-1.699999999999995</c:v>
                </c:pt>
                <c:pt idx="18">
                  <c:v>-1.599999999999994</c:v>
                </c:pt>
                <c:pt idx="19">
                  <c:v>-1.499999999999992</c:v>
                </c:pt>
                <c:pt idx="20">
                  <c:v>-1.399999999999994</c:v>
                </c:pt>
                <c:pt idx="21">
                  <c:v>-1.299999999999993</c:v>
                </c:pt>
                <c:pt idx="22">
                  <c:v>-1.199999999999994</c:v>
                </c:pt>
                <c:pt idx="23">
                  <c:v>-1.099999999999993</c:v>
                </c:pt>
                <c:pt idx="24">
                  <c:v>-0.999999999999998</c:v>
                </c:pt>
                <c:pt idx="25">
                  <c:v>-0.899999999999998</c:v>
                </c:pt>
                <c:pt idx="26">
                  <c:v>-0.799999999999998</c:v>
                </c:pt>
                <c:pt idx="27">
                  <c:v>-0.699999999999999</c:v>
                </c:pt>
                <c:pt idx="28">
                  <c:v>-0.599999999999998</c:v>
                </c:pt>
                <c:pt idx="29">
                  <c:v>-0.5</c:v>
                </c:pt>
                <c:pt idx="30">
                  <c:v>-0.4</c:v>
                </c:pt>
                <c:pt idx="31">
                  <c:v>-0.3</c:v>
                </c:pt>
                <c:pt idx="32">
                  <c:v>-0.199999999999999</c:v>
                </c:pt>
                <c:pt idx="33">
                  <c:v>-0.0999999999999984</c:v>
                </c:pt>
                <c:pt idx="34">
                  <c:v>0.0</c:v>
                </c:pt>
                <c:pt idx="35">
                  <c:v>0.1</c:v>
                </c:pt>
                <c:pt idx="36">
                  <c:v>0.2</c:v>
                </c:pt>
                <c:pt idx="37">
                  <c:v>0.3</c:v>
                </c:pt>
                <c:pt idx="38">
                  <c:v>0.4</c:v>
                </c:pt>
                <c:pt idx="39">
                  <c:v>0.5</c:v>
                </c:pt>
                <c:pt idx="40">
                  <c:v>0.600000000000001</c:v>
                </c:pt>
                <c:pt idx="41">
                  <c:v>0.700000000000001</c:v>
                </c:pt>
                <c:pt idx="42">
                  <c:v>0.8</c:v>
                </c:pt>
                <c:pt idx="43">
                  <c:v>0.9</c:v>
                </c:pt>
                <c:pt idx="44">
                  <c:v>1.0</c:v>
                </c:pt>
                <c:pt idx="45">
                  <c:v>1.099999999999995</c:v>
                </c:pt>
                <c:pt idx="46">
                  <c:v>1.2</c:v>
                </c:pt>
                <c:pt idx="47">
                  <c:v>1.3</c:v>
                </c:pt>
                <c:pt idx="48">
                  <c:v>1.4</c:v>
                </c:pt>
                <c:pt idx="49">
                  <c:v>1.5</c:v>
                </c:pt>
                <c:pt idx="50">
                  <c:v>1.6</c:v>
                </c:pt>
                <c:pt idx="51">
                  <c:v>1.700000000000001</c:v>
                </c:pt>
                <c:pt idx="52">
                  <c:v>1.8</c:v>
                </c:pt>
                <c:pt idx="53">
                  <c:v>1.900000000000002</c:v>
                </c:pt>
                <c:pt idx="54">
                  <c:v>2.0</c:v>
                </c:pt>
                <c:pt idx="55">
                  <c:v>2.100000000000001</c:v>
                </c:pt>
                <c:pt idx="56">
                  <c:v>2.200000000000001</c:v>
                </c:pt>
                <c:pt idx="57">
                  <c:v>2.300000000000001</c:v>
                </c:pt>
                <c:pt idx="58">
                  <c:v>2.400000000000001</c:v>
                </c:pt>
                <c:pt idx="59">
                  <c:v>2.500000000000001</c:v>
                </c:pt>
                <c:pt idx="60">
                  <c:v>2.600000000000001</c:v>
                </c:pt>
                <c:pt idx="61">
                  <c:v>2.700000000000001</c:v>
                </c:pt>
                <c:pt idx="62">
                  <c:v>2.800000000000001</c:v>
                </c:pt>
                <c:pt idx="63">
                  <c:v>2.900000000000001</c:v>
                </c:pt>
                <c:pt idx="64">
                  <c:v>3.000000000000001</c:v>
                </c:pt>
                <c:pt idx="65">
                  <c:v>3.100000000000001</c:v>
                </c:pt>
                <c:pt idx="66">
                  <c:v>3.200000000000001</c:v>
                </c:pt>
                <c:pt idx="67">
                  <c:v>3.300000000000001</c:v>
                </c:pt>
                <c:pt idx="68">
                  <c:v>3.400000000000002</c:v>
                </c:pt>
              </c:numCache>
            </c:numRef>
          </c:cat>
          <c:val>
            <c:numRef>
              <c:f>pdf!$E$4:$E$72</c:f>
              <c:numCache>
                <c:formatCode>General</c:formatCode>
                <c:ptCount val="69"/>
                <c:pt idx="0">
                  <c:v>0.000123221772774334</c:v>
                </c:pt>
                <c:pt idx="1">
                  <c:v>0.000295478465274282</c:v>
                </c:pt>
                <c:pt idx="2">
                  <c:v>0.00053388700666949</c:v>
                </c:pt>
                <c:pt idx="3">
                  <c:v>0.000860568530327955</c:v>
                </c:pt>
                <c:pt idx="4">
                  <c:v>0.00130375285334319</c:v>
                </c:pt>
                <c:pt idx="5">
                  <c:v>0.0018990053993415</c:v>
                </c:pt>
                <c:pt idx="6">
                  <c:v>0.00269054963215267</c:v>
                </c:pt>
                <c:pt idx="7">
                  <c:v>0.00373264189516313</c:v>
                </c:pt>
                <c:pt idx="8">
                  <c:v>0.00509093723038995</c:v>
                </c:pt>
                <c:pt idx="9">
                  <c:v>0.00684376523031086</c:v>
                </c:pt>
                <c:pt idx="10">
                  <c:v>0.00908321564139206</c:v>
                </c:pt>
                <c:pt idx="11">
                  <c:v>0.0119159161035112</c:v>
                </c:pt>
                <c:pt idx="12">
                  <c:v>0.0154633712403902</c:v>
                </c:pt>
                <c:pt idx="13">
                  <c:v>0.019861725695803</c:v>
                </c:pt>
                <c:pt idx="14">
                  <c:v>0.0252608160344146</c:v>
                </c:pt>
                <c:pt idx="15">
                  <c:v>0.0318223898399798</c:v>
                </c:pt>
                <c:pt idx="16">
                  <c:v>0.0397173964390948</c:v>
                </c:pt>
                <c:pt idx="17">
                  <c:v>0.0491222931804202</c:v>
                </c:pt>
                <c:pt idx="18">
                  <c:v>0.0602143636793303</c:v>
                </c:pt>
                <c:pt idx="19">
                  <c:v>0.0731661081025222</c:v>
                </c:pt>
                <c:pt idx="20">
                  <c:v>0.0881388371597302</c:v>
                </c:pt>
                <c:pt idx="21">
                  <c:v>0.105275676327831</c:v>
                </c:pt>
                <c:pt idx="22">
                  <c:v>0.124694259121619</c:v>
                </c:pt>
                <c:pt idx="23">
                  <c:v>0.146479451353261</c:v>
                </c:pt>
                <c:pt idx="24">
                  <c:v>0.170676495513584</c:v>
                </c:pt>
                <c:pt idx="25">
                  <c:v>0.197284989392362</c:v>
                </c:pt>
                <c:pt idx="26">
                  <c:v>0.226254110797326</c:v>
                </c:pt>
                <c:pt idx="27">
                  <c:v>0.25747946762479</c:v>
                </c:pt>
                <c:pt idx="28">
                  <c:v>0.290801888952835</c:v>
                </c:pt>
                <c:pt idx="29">
                  <c:v>0.326008380465244</c:v>
                </c:pt>
                <c:pt idx="30">
                  <c:v>0.362835351436861</c:v>
                </c:pt>
                <c:pt idx="31">
                  <c:v>0.400974088390462</c:v>
                </c:pt>
                <c:pt idx="32">
                  <c:v>0.44007831206669</c:v>
                </c:pt>
                <c:pt idx="33">
                  <c:v>0.479773520402086</c:v>
                </c:pt>
                <c:pt idx="34">
                  <c:v>0.519667701797279</c:v>
                </c:pt>
                <c:pt idx="35">
                  <c:v>0.559362910132677</c:v>
                </c:pt>
                <c:pt idx="36">
                  <c:v>0.598467133808904</c:v>
                </c:pt>
                <c:pt idx="37">
                  <c:v>0.63660587076251</c:v>
                </c:pt>
                <c:pt idx="38">
                  <c:v>0.673432841734125</c:v>
                </c:pt>
                <c:pt idx="39">
                  <c:v>0.708639333246536</c:v>
                </c:pt>
                <c:pt idx="40">
                  <c:v>0.741961754574582</c:v>
                </c:pt>
                <c:pt idx="41">
                  <c:v>0.773187111402042</c:v>
                </c:pt>
                <c:pt idx="42">
                  <c:v>0.802156232807006</c:v>
                </c:pt>
                <c:pt idx="43">
                  <c:v>0.828764726685786</c:v>
                </c:pt>
                <c:pt idx="44">
                  <c:v>0.852961770846107</c:v>
                </c:pt>
                <c:pt idx="45">
                  <c:v>0.874746963077749</c:v>
                </c:pt>
                <c:pt idx="46">
                  <c:v>0.894165545871534</c:v>
                </c:pt>
                <c:pt idx="47">
                  <c:v>0.911302385039634</c:v>
                </c:pt>
                <c:pt idx="48">
                  <c:v>0.926275114096845</c:v>
                </c:pt>
                <c:pt idx="49">
                  <c:v>0.939226858520037</c:v>
                </c:pt>
                <c:pt idx="50">
                  <c:v>0.950318929018945</c:v>
                </c:pt>
                <c:pt idx="51">
                  <c:v>0.959723825760273</c:v>
                </c:pt>
                <c:pt idx="52">
                  <c:v>0.967618832359392</c:v>
                </c:pt>
                <c:pt idx="53">
                  <c:v>0.974180406164952</c:v>
                </c:pt>
                <c:pt idx="54">
                  <c:v>0.979579496503568</c:v>
                </c:pt>
                <c:pt idx="55">
                  <c:v>0.983977850958977</c:v>
                </c:pt>
                <c:pt idx="56">
                  <c:v>0.987525306095855</c:v>
                </c:pt>
                <c:pt idx="57">
                  <c:v>0.990358006557975</c:v>
                </c:pt>
                <c:pt idx="58">
                  <c:v>0.992597456969056</c:v>
                </c:pt>
                <c:pt idx="59">
                  <c:v>0.994350284968977</c:v>
                </c:pt>
                <c:pt idx="60">
                  <c:v>0.995708580304203</c:v>
                </c:pt>
                <c:pt idx="61">
                  <c:v>0.996750672567215</c:v>
                </c:pt>
                <c:pt idx="62">
                  <c:v>0.997542216800025</c:v>
                </c:pt>
                <c:pt idx="63">
                  <c:v>0.998137469346022</c:v>
                </c:pt>
                <c:pt idx="64">
                  <c:v>0.998580653669039</c:v>
                </c:pt>
                <c:pt idx="65">
                  <c:v>0.998907335192697</c:v>
                </c:pt>
                <c:pt idx="66">
                  <c:v>0.999145743734093</c:v>
                </c:pt>
                <c:pt idx="67">
                  <c:v>0.999318000426593</c:v>
                </c:pt>
                <c:pt idx="68">
                  <c:v>0.995128460152263</c:v>
                </c:pt>
              </c:numCache>
            </c:numRef>
          </c:val>
          <c:smooth val="0"/>
        </c:ser>
        <c:dLbls>
          <c:showLegendKey val="0"/>
          <c:showVal val="0"/>
          <c:showCatName val="0"/>
          <c:showSerName val="0"/>
          <c:showPercent val="0"/>
          <c:showBubbleSize val="0"/>
        </c:dLbls>
        <c:marker val="1"/>
        <c:smooth val="0"/>
        <c:axId val="-2024498216"/>
        <c:axId val="-2022494360"/>
      </c:lineChart>
      <c:catAx>
        <c:axId val="-2024498216"/>
        <c:scaling>
          <c:orientation val="minMax"/>
        </c:scaling>
        <c:delete val="0"/>
        <c:axPos val="b"/>
        <c:numFmt formatCode="General" sourceLinked="1"/>
        <c:majorTickMark val="out"/>
        <c:minorTickMark val="none"/>
        <c:tickLblPos val="nextTo"/>
        <c:txPr>
          <a:bodyPr rot="-5400000" vert="horz"/>
          <a:lstStyle/>
          <a:p>
            <a:pPr>
              <a:defRPr/>
            </a:pPr>
            <a:endParaRPr lang="en-US"/>
          </a:p>
        </c:txPr>
        <c:crossAx val="-2022494360"/>
        <c:crosses val="autoZero"/>
        <c:auto val="1"/>
        <c:lblAlgn val="ctr"/>
        <c:lblOffset val="100"/>
        <c:tickLblSkip val="2"/>
        <c:noMultiLvlLbl val="0"/>
      </c:catAx>
      <c:valAx>
        <c:axId val="-2022494360"/>
        <c:scaling>
          <c:orientation val="minMax"/>
        </c:scaling>
        <c:delete val="0"/>
        <c:axPos val="l"/>
        <c:numFmt formatCode="General" sourceLinked="1"/>
        <c:majorTickMark val="out"/>
        <c:minorTickMark val="none"/>
        <c:tickLblPos val="nextTo"/>
        <c:crossAx val="-2024498216"/>
        <c:crosses val="autoZero"/>
        <c:crossBetween val="between"/>
      </c:valAx>
    </c:plotArea>
    <c:plotVisOnly val="1"/>
    <c:dispBlanksAs val="gap"/>
    <c:showDLblsOverMax val="0"/>
  </c:chart>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pdf!$D$3</c:f>
              <c:strCache>
                <c:ptCount val="1"/>
                <c:pt idx="0">
                  <c:v>pdf</c:v>
                </c:pt>
              </c:strCache>
            </c:strRef>
          </c:tx>
          <c:marker>
            <c:symbol val="none"/>
          </c:marker>
          <c:cat>
            <c:numRef>
              <c:f>pdf!$C$4:$C$72</c:f>
              <c:numCache>
                <c:formatCode>General</c:formatCode>
                <c:ptCount val="69"/>
                <c:pt idx="0">
                  <c:v>-3.4</c:v>
                </c:pt>
                <c:pt idx="1">
                  <c:v>-3.3</c:v>
                </c:pt>
                <c:pt idx="2">
                  <c:v>-3.2</c:v>
                </c:pt>
                <c:pt idx="3">
                  <c:v>-3.099999999999999</c:v>
                </c:pt>
                <c:pt idx="4">
                  <c:v>-2.999999999999999</c:v>
                </c:pt>
                <c:pt idx="5">
                  <c:v>-2.899999999999998</c:v>
                </c:pt>
                <c:pt idx="6">
                  <c:v>-2.799999999999999</c:v>
                </c:pt>
                <c:pt idx="7">
                  <c:v>-2.699999999999999</c:v>
                </c:pt>
                <c:pt idx="8">
                  <c:v>-2.599999999999999</c:v>
                </c:pt>
                <c:pt idx="9">
                  <c:v>-2.499999999999999</c:v>
                </c:pt>
                <c:pt idx="10">
                  <c:v>-2.399999999999998</c:v>
                </c:pt>
                <c:pt idx="11">
                  <c:v>-2.299999999999999</c:v>
                </c:pt>
                <c:pt idx="12">
                  <c:v>-2.199999999999999</c:v>
                </c:pt>
                <c:pt idx="13">
                  <c:v>-2.099999999999999</c:v>
                </c:pt>
                <c:pt idx="14">
                  <c:v>-1.999999999999998</c:v>
                </c:pt>
                <c:pt idx="15">
                  <c:v>-1.899999999999995</c:v>
                </c:pt>
                <c:pt idx="16">
                  <c:v>-1.799999999999993</c:v>
                </c:pt>
                <c:pt idx="17">
                  <c:v>-1.699999999999995</c:v>
                </c:pt>
                <c:pt idx="18">
                  <c:v>-1.599999999999994</c:v>
                </c:pt>
                <c:pt idx="19">
                  <c:v>-1.499999999999992</c:v>
                </c:pt>
                <c:pt idx="20">
                  <c:v>-1.399999999999994</c:v>
                </c:pt>
                <c:pt idx="21">
                  <c:v>-1.299999999999993</c:v>
                </c:pt>
                <c:pt idx="22">
                  <c:v>-1.199999999999994</c:v>
                </c:pt>
                <c:pt idx="23">
                  <c:v>-1.099999999999993</c:v>
                </c:pt>
                <c:pt idx="24">
                  <c:v>-0.999999999999998</c:v>
                </c:pt>
                <c:pt idx="25">
                  <c:v>-0.899999999999998</c:v>
                </c:pt>
                <c:pt idx="26">
                  <c:v>-0.799999999999998</c:v>
                </c:pt>
                <c:pt idx="27">
                  <c:v>-0.699999999999999</c:v>
                </c:pt>
                <c:pt idx="28">
                  <c:v>-0.599999999999998</c:v>
                </c:pt>
                <c:pt idx="29">
                  <c:v>-0.5</c:v>
                </c:pt>
                <c:pt idx="30">
                  <c:v>-0.4</c:v>
                </c:pt>
                <c:pt idx="31">
                  <c:v>-0.3</c:v>
                </c:pt>
                <c:pt idx="32">
                  <c:v>-0.199999999999999</c:v>
                </c:pt>
                <c:pt idx="33">
                  <c:v>-0.0999999999999984</c:v>
                </c:pt>
                <c:pt idx="34">
                  <c:v>0.0</c:v>
                </c:pt>
                <c:pt idx="35">
                  <c:v>0.1</c:v>
                </c:pt>
                <c:pt idx="36">
                  <c:v>0.2</c:v>
                </c:pt>
                <c:pt idx="37">
                  <c:v>0.3</c:v>
                </c:pt>
                <c:pt idx="38">
                  <c:v>0.4</c:v>
                </c:pt>
                <c:pt idx="39">
                  <c:v>0.5</c:v>
                </c:pt>
                <c:pt idx="40">
                  <c:v>0.600000000000001</c:v>
                </c:pt>
                <c:pt idx="41">
                  <c:v>0.700000000000001</c:v>
                </c:pt>
                <c:pt idx="42">
                  <c:v>0.8</c:v>
                </c:pt>
                <c:pt idx="43">
                  <c:v>0.9</c:v>
                </c:pt>
                <c:pt idx="44">
                  <c:v>1.0</c:v>
                </c:pt>
                <c:pt idx="45">
                  <c:v>1.099999999999995</c:v>
                </c:pt>
                <c:pt idx="46">
                  <c:v>1.2</c:v>
                </c:pt>
                <c:pt idx="47">
                  <c:v>1.3</c:v>
                </c:pt>
                <c:pt idx="48">
                  <c:v>1.4</c:v>
                </c:pt>
                <c:pt idx="49">
                  <c:v>1.5</c:v>
                </c:pt>
                <c:pt idx="50">
                  <c:v>1.6</c:v>
                </c:pt>
                <c:pt idx="51">
                  <c:v>1.700000000000001</c:v>
                </c:pt>
                <c:pt idx="52">
                  <c:v>1.8</c:v>
                </c:pt>
                <c:pt idx="53">
                  <c:v>1.900000000000002</c:v>
                </c:pt>
                <c:pt idx="54">
                  <c:v>2.0</c:v>
                </c:pt>
                <c:pt idx="55">
                  <c:v>2.100000000000001</c:v>
                </c:pt>
                <c:pt idx="56">
                  <c:v>2.200000000000001</c:v>
                </c:pt>
                <c:pt idx="57">
                  <c:v>2.300000000000001</c:v>
                </c:pt>
                <c:pt idx="58">
                  <c:v>2.400000000000001</c:v>
                </c:pt>
                <c:pt idx="59">
                  <c:v>2.500000000000001</c:v>
                </c:pt>
                <c:pt idx="60">
                  <c:v>2.600000000000001</c:v>
                </c:pt>
                <c:pt idx="61">
                  <c:v>2.700000000000001</c:v>
                </c:pt>
                <c:pt idx="62">
                  <c:v>2.800000000000001</c:v>
                </c:pt>
                <c:pt idx="63">
                  <c:v>2.900000000000001</c:v>
                </c:pt>
                <c:pt idx="64">
                  <c:v>3.000000000000001</c:v>
                </c:pt>
                <c:pt idx="65">
                  <c:v>3.100000000000001</c:v>
                </c:pt>
                <c:pt idx="66">
                  <c:v>3.200000000000001</c:v>
                </c:pt>
                <c:pt idx="67">
                  <c:v>3.300000000000001</c:v>
                </c:pt>
                <c:pt idx="68">
                  <c:v>3.400000000000002</c:v>
                </c:pt>
              </c:numCache>
            </c:numRef>
          </c:cat>
          <c:val>
            <c:numRef>
              <c:f>pdf!$D$4:$D$72</c:f>
              <c:numCache>
                <c:formatCode>General</c:formatCode>
                <c:ptCount val="69"/>
                <c:pt idx="0">
                  <c:v>0.00123221772774334</c:v>
                </c:pt>
                <c:pt idx="1">
                  <c:v>0.00172256692499947</c:v>
                </c:pt>
                <c:pt idx="2">
                  <c:v>0.00238408541395209</c:v>
                </c:pt>
                <c:pt idx="3">
                  <c:v>0.00326681523658462</c:v>
                </c:pt>
                <c:pt idx="4">
                  <c:v>0.00443184323015242</c:v>
                </c:pt>
                <c:pt idx="5">
                  <c:v>0.00595252545998301</c:v>
                </c:pt>
                <c:pt idx="6">
                  <c:v>0.00791544232811171</c:v>
                </c:pt>
                <c:pt idx="7">
                  <c:v>0.0104209226301046</c:v>
                </c:pt>
                <c:pt idx="8">
                  <c:v>0.0135829533522682</c:v>
                </c:pt>
                <c:pt idx="9">
                  <c:v>0.0175282799992089</c:v>
                </c:pt>
                <c:pt idx="10">
                  <c:v>0.0223945041108122</c:v>
                </c:pt>
                <c:pt idx="11">
                  <c:v>0.0283270046211911</c:v>
                </c:pt>
                <c:pt idx="12">
                  <c:v>0.0354745513687896</c:v>
                </c:pt>
                <c:pt idx="13">
                  <c:v>0.0439835445541274</c:v>
                </c:pt>
                <c:pt idx="14">
                  <c:v>0.0539909033861161</c:v>
                </c:pt>
                <c:pt idx="15">
                  <c:v>0.0656157380556525</c:v>
                </c:pt>
                <c:pt idx="16">
                  <c:v>0.0789500659911497</c:v>
                </c:pt>
                <c:pt idx="17">
                  <c:v>0.0940489674132531</c:v>
                </c:pt>
                <c:pt idx="18">
                  <c:v>0.110920704989103</c:v>
                </c:pt>
                <c:pt idx="19">
                  <c:v>0.129517444231918</c:v>
                </c:pt>
                <c:pt idx="20">
                  <c:v>0.14972729057208</c:v>
                </c:pt>
                <c:pt idx="21">
                  <c:v>0.171368391681003</c:v>
                </c:pt>
                <c:pt idx="22">
                  <c:v>0.194185827937878</c:v>
                </c:pt>
                <c:pt idx="23">
                  <c:v>0.217851922316421</c:v>
                </c:pt>
                <c:pt idx="24">
                  <c:v>0.241970441603235</c:v>
                </c:pt>
                <c:pt idx="25">
                  <c:v>0.266084938787772</c:v>
                </c:pt>
                <c:pt idx="26">
                  <c:v>0.289691214049645</c:v>
                </c:pt>
                <c:pt idx="27">
                  <c:v>0.312253568274641</c:v>
                </c:pt>
                <c:pt idx="28">
                  <c:v>0.333224213280449</c:v>
                </c:pt>
                <c:pt idx="29">
                  <c:v>0.352064915124083</c:v>
                </c:pt>
                <c:pt idx="30">
                  <c:v>0.368269709716187</c:v>
                </c:pt>
                <c:pt idx="31">
                  <c:v>0.381387369536001</c:v>
                </c:pt>
                <c:pt idx="32">
                  <c:v>0.391042236762298</c:v>
                </c:pt>
                <c:pt idx="33">
                  <c:v>0.396952083353964</c:v>
                </c:pt>
                <c:pt idx="34">
                  <c:v>0.398941813951957</c:v>
                </c:pt>
                <c:pt idx="35">
                  <c:v>0.396952083353964</c:v>
                </c:pt>
                <c:pt idx="36">
                  <c:v>0.391042236762297</c:v>
                </c:pt>
                <c:pt idx="37">
                  <c:v>0.381387369536</c:v>
                </c:pt>
                <c:pt idx="38">
                  <c:v>0.368269709716186</c:v>
                </c:pt>
                <c:pt idx="39">
                  <c:v>0.352064915124083</c:v>
                </c:pt>
                <c:pt idx="40">
                  <c:v>0.333224213280449</c:v>
                </c:pt>
                <c:pt idx="41">
                  <c:v>0.31225356827464</c:v>
                </c:pt>
                <c:pt idx="42">
                  <c:v>0.289691214049644</c:v>
                </c:pt>
                <c:pt idx="43">
                  <c:v>0.266084938787771</c:v>
                </c:pt>
                <c:pt idx="44">
                  <c:v>0.241970441603234</c:v>
                </c:pt>
                <c:pt idx="45">
                  <c:v>0.21785192231642</c:v>
                </c:pt>
                <c:pt idx="46">
                  <c:v>0.194185827937878</c:v>
                </c:pt>
                <c:pt idx="47">
                  <c:v>0.171368391681003</c:v>
                </c:pt>
                <c:pt idx="48">
                  <c:v>0.14972729057208</c:v>
                </c:pt>
                <c:pt idx="49">
                  <c:v>0.129517444231918</c:v>
                </c:pt>
                <c:pt idx="50">
                  <c:v>0.110920704989102</c:v>
                </c:pt>
                <c:pt idx="51">
                  <c:v>0.0940489674132528</c:v>
                </c:pt>
                <c:pt idx="52">
                  <c:v>0.0789500659911494</c:v>
                </c:pt>
                <c:pt idx="53">
                  <c:v>0.0656157380556523</c:v>
                </c:pt>
                <c:pt idx="54">
                  <c:v>0.0539909033861159</c:v>
                </c:pt>
                <c:pt idx="55">
                  <c:v>0.0439835445541273</c:v>
                </c:pt>
                <c:pt idx="56">
                  <c:v>0.0354745513687894</c:v>
                </c:pt>
                <c:pt idx="57">
                  <c:v>0.028327004621191</c:v>
                </c:pt>
                <c:pt idx="58">
                  <c:v>0.0223945041108121</c:v>
                </c:pt>
                <c:pt idx="59">
                  <c:v>0.0175282799992088</c:v>
                </c:pt>
                <c:pt idx="60">
                  <c:v>0.0135829533522682</c:v>
                </c:pt>
                <c:pt idx="61">
                  <c:v>0.0104209226301046</c:v>
                </c:pt>
                <c:pt idx="62">
                  <c:v>0.0079154423281117</c:v>
                </c:pt>
                <c:pt idx="63">
                  <c:v>0.00595252545998297</c:v>
                </c:pt>
                <c:pt idx="64">
                  <c:v>0.0044318432301524</c:v>
                </c:pt>
                <c:pt idx="65">
                  <c:v>0.0032668152365846</c:v>
                </c:pt>
                <c:pt idx="66">
                  <c:v>0.00238408541395208</c:v>
                </c:pt>
                <c:pt idx="67">
                  <c:v>0.00172256692499946</c:v>
                </c:pt>
                <c:pt idx="68">
                  <c:v>0.00123221772774333</c:v>
                </c:pt>
              </c:numCache>
            </c:numRef>
          </c:val>
          <c:smooth val="0"/>
        </c:ser>
        <c:ser>
          <c:idx val="1"/>
          <c:order val="1"/>
          <c:tx>
            <c:strRef>
              <c:f>pdf!$E$3</c:f>
              <c:strCache>
                <c:ptCount val="1"/>
                <c:pt idx="0">
                  <c:v>0</c:v>
                </c:pt>
              </c:strCache>
            </c:strRef>
          </c:tx>
          <c:marker>
            <c:symbol val="none"/>
          </c:marker>
          <c:cat>
            <c:numRef>
              <c:f>pdf!$C$4:$C$72</c:f>
              <c:numCache>
                <c:formatCode>General</c:formatCode>
                <c:ptCount val="69"/>
                <c:pt idx="0">
                  <c:v>-3.4</c:v>
                </c:pt>
                <c:pt idx="1">
                  <c:v>-3.3</c:v>
                </c:pt>
                <c:pt idx="2">
                  <c:v>-3.2</c:v>
                </c:pt>
                <c:pt idx="3">
                  <c:v>-3.099999999999999</c:v>
                </c:pt>
                <c:pt idx="4">
                  <c:v>-2.999999999999999</c:v>
                </c:pt>
                <c:pt idx="5">
                  <c:v>-2.899999999999998</c:v>
                </c:pt>
                <c:pt idx="6">
                  <c:v>-2.799999999999999</c:v>
                </c:pt>
                <c:pt idx="7">
                  <c:v>-2.699999999999999</c:v>
                </c:pt>
                <c:pt idx="8">
                  <c:v>-2.599999999999999</c:v>
                </c:pt>
                <c:pt idx="9">
                  <c:v>-2.499999999999999</c:v>
                </c:pt>
                <c:pt idx="10">
                  <c:v>-2.399999999999998</c:v>
                </c:pt>
                <c:pt idx="11">
                  <c:v>-2.299999999999999</c:v>
                </c:pt>
                <c:pt idx="12">
                  <c:v>-2.199999999999999</c:v>
                </c:pt>
                <c:pt idx="13">
                  <c:v>-2.099999999999999</c:v>
                </c:pt>
                <c:pt idx="14">
                  <c:v>-1.999999999999998</c:v>
                </c:pt>
                <c:pt idx="15">
                  <c:v>-1.899999999999995</c:v>
                </c:pt>
                <c:pt idx="16">
                  <c:v>-1.799999999999993</c:v>
                </c:pt>
                <c:pt idx="17">
                  <c:v>-1.699999999999995</c:v>
                </c:pt>
                <c:pt idx="18">
                  <c:v>-1.599999999999994</c:v>
                </c:pt>
                <c:pt idx="19">
                  <c:v>-1.499999999999992</c:v>
                </c:pt>
                <c:pt idx="20">
                  <c:v>-1.399999999999994</c:v>
                </c:pt>
                <c:pt idx="21">
                  <c:v>-1.299999999999993</c:v>
                </c:pt>
                <c:pt idx="22">
                  <c:v>-1.199999999999994</c:v>
                </c:pt>
                <c:pt idx="23">
                  <c:v>-1.099999999999993</c:v>
                </c:pt>
                <c:pt idx="24">
                  <c:v>-0.999999999999998</c:v>
                </c:pt>
                <c:pt idx="25">
                  <c:v>-0.899999999999998</c:v>
                </c:pt>
                <c:pt idx="26">
                  <c:v>-0.799999999999998</c:v>
                </c:pt>
                <c:pt idx="27">
                  <c:v>-0.699999999999999</c:v>
                </c:pt>
                <c:pt idx="28">
                  <c:v>-0.599999999999998</c:v>
                </c:pt>
                <c:pt idx="29">
                  <c:v>-0.5</c:v>
                </c:pt>
                <c:pt idx="30">
                  <c:v>-0.4</c:v>
                </c:pt>
                <c:pt idx="31">
                  <c:v>-0.3</c:v>
                </c:pt>
                <c:pt idx="32">
                  <c:v>-0.199999999999999</c:v>
                </c:pt>
                <c:pt idx="33">
                  <c:v>-0.0999999999999984</c:v>
                </c:pt>
                <c:pt idx="34">
                  <c:v>0.0</c:v>
                </c:pt>
                <c:pt idx="35">
                  <c:v>0.1</c:v>
                </c:pt>
                <c:pt idx="36">
                  <c:v>0.2</c:v>
                </c:pt>
                <c:pt idx="37">
                  <c:v>0.3</c:v>
                </c:pt>
                <c:pt idx="38">
                  <c:v>0.4</c:v>
                </c:pt>
                <c:pt idx="39">
                  <c:v>0.5</c:v>
                </c:pt>
                <c:pt idx="40">
                  <c:v>0.600000000000001</c:v>
                </c:pt>
                <c:pt idx="41">
                  <c:v>0.700000000000001</c:v>
                </c:pt>
                <c:pt idx="42">
                  <c:v>0.8</c:v>
                </c:pt>
                <c:pt idx="43">
                  <c:v>0.9</c:v>
                </c:pt>
                <c:pt idx="44">
                  <c:v>1.0</c:v>
                </c:pt>
                <c:pt idx="45">
                  <c:v>1.099999999999995</c:v>
                </c:pt>
                <c:pt idx="46">
                  <c:v>1.2</c:v>
                </c:pt>
                <c:pt idx="47">
                  <c:v>1.3</c:v>
                </c:pt>
                <c:pt idx="48">
                  <c:v>1.4</c:v>
                </c:pt>
                <c:pt idx="49">
                  <c:v>1.5</c:v>
                </c:pt>
                <c:pt idx="50">
                  <c:v>1.6</c:v>
                </c:pt>
                <c:pt idx="51">
                  <c:v>1.700000000000001</c:v>
                </c:pt>
                <c:pt idx="52">
                  <c:v>1.8</c:v>
                </c:pt>
                <c:pt idx="53">
                  <c:v>1.900000000000002</c:v>
                </c:pt>
                <c:pt idx="54">
                  <c:v>2.0</c:v>
                </c:pt>
                <c:pt idx="55">
                  <c:v>2.100000000000001</c:v>
                </c:pt>
                <c:pt idx="56">
                  <c:v>2.200000000000001</c:v>
                </c:pt>
                <c:pt idx="57">
                  <c:v>2.300000000000001</c:v>
                </c:pt>
                <c:pt idx="58">
                  <c:v>2.400000000000001</c:v>
                </c:pt>
                <c:pt idx="59">
                  <c:v>2.500000000000001</c:v>
                </c:pt>
                <c:pt idx="60">
                  <c:v>2.600000000000001</c:v>
                </c:pt>
                <c:pt idx="61">
                  <c:v>2.700000000000001</c:v>
                </c:pt>
                <c:pt idx="62">
                  <c:v>2.800000000000001</c:v>
                </c:pt>
                <c:pt idx="63">
                  <c:v>2.900000000000001</c:v>
                </c:pt>
                <c:pt idx="64">
                  <c:v>3.000000000000001</c:v>
                </c:pt>
                <c:pt idx="65">
                  <c:v>3.100000000000001</c:v>
                </c:pt>
                <c:pt idx="66">
                  <c:v>3.200000000000001</c:v>
                </c:pt>
                <c:pt idx="67">
                  <c:v>3.300000000000001</c:v>
                </c:pt>
                <c:pt idx="68">
                  <c:v>3.400000000000002</c:v>
                </c:pt>
              </c:numCache>
            </c:numRef>
          </c:cat>
          <c:val>
            <c:numRef>
              <c:f>pdf!$E$4:$E$72</c:f>
              <c:numCache>
                <c:formatCode>General</c:formatCode>
                <c:ptCount val="69"/>
                <c:pt idx="0">
                  <c:v>0.000123221772774334</c:v>
                </c:pt>
                <c:pt idx="1">
                  <c:v>0.000295478465274282</c:v>
                </c:pt>
                <c:pt idx="2">
                  <c:v>0.00053388700666949</c:v>
                </c:pt>
                <c:pt idx="3">
                  <c:v>0.000860568530327955</c:v>
                </c:pt>
                <c:pt idx="4">
                  <c:v>0.00130375285334319</c:v>
                </c:pt>
                <c:pt idx="5">
                  <c:v>0.0018990053993415</c:v>
                </c:pt>
                <c:pt idx="6">
                  <c:v>0.00269054963215267</c:v>
                </c:pt>
                <c:pt idx="7">
                  <c:v>0.00373264189516313</c:v>
                </c:pt>
                <c:pt idx="8">
                  <c:v>0.00509093723038995</c:v>
                </c:pt>
                <c:pt idx="9">
                  <c:v>0.00684376523031086</c:v>
                </c:pt>
                <c:pt idx="10">
                  <c:v>0.00908321564139206</c:v>
                </c:pt>
                <c:pt idx="11">
                  <c:v>0.0119159161035112</c:v>
                </c:pt>
                <c:pt idx="12">
                  <c:v>0.0154633712403902</c:v>
                </c:pt>
                <c:pt idx="13">
                  <c:v>0.019861725695803</c:v>
                </c:pt>
                <c:pt idx="14">
                  <c:v>0.0252608160344146</c:v>
                </c:pt>
                <c:pt idx="15">
                  <c:v>0.0318223898399798</c:v>
                </c:pt>
                <c:pt idx="16">
                  <c:v>0.0397173964390948</c:v>
                </c:pt>
                <c:pt idx="17">
                  <c:v>0.0491222931804202</c:v>
                </c:pt>
                <c:pt idx="18">
                  <c:v>0.0602143636793303</c:v>
                </c:pt>
                <c:pt idx="19">
                  <c:v>0.0731661081025222</c:v>
                </c:pt>
                <c:pt idx="20">
                  <c:v>0.0881388371597302</c:v>
                </c:pt>
                <c:pt idx="21">
                  <c:v>0.105275676327831</c:v>
                </c:pt>
                <c:pt idx="22">
                  <c:v>0.124694259121619</c:v>
                </c:pt>
                <c:pt idx="23">
                  <c:v>0.146479451353261</c:v>
                </c:pt>
                <c:pt idx="24">
                  <c:v>0.170676495513584</c:v>
                </c:pt>
                <c:pt idx="25">
                  <c:v>0.197284989392362</c:v>
                </c:pt>
                <c:pt idx="26">
                  <c:v>0.226254110797326</c:v>
                </c:pt>
                <c:pt idx="27">
                  <c:v>0.25747946762479</c:v>
                </c:pt>
                <c:pt idx="28">
                  <c:v>0.290801888952835</c:v>
                </c:pt>
                <c:pt idx="29">
                  <c:v>0.326008380465244</c:v>
                </c:pt>
                <c:pt idx="30">
                  <c:v>0.362835351436861</c:v>
                </c:pt>
                <c:pt idx="31">
                  <c:v>0.400974088390462</c:v>
                </c:pt>
                <c:pt idx="32">
                  <c:v>0.44007831206669</c:v>
                </c:pt>
                <c:pt idx="33">
                  <c:v>0.479773520402086</c:v>
                </c:pt>
                <c:pt idx="34">
                  <c:v>0.519667701797279</c:v>
                </c:pt>
                <c:pt idx="35">
                  <c:v>0.559362910132677</c:v>
                </c:pt>
                <c:pt idx="36">
                  <c:v>0.598467133808904</c:v>
                </c:pt>
                <c:pt idx="37">
                  <c:v>0.63660587076251</c:v>
                </c:pt>
                <c:pt idx="38">
                  <c:v>0.673432841734125</c:v>
                </c:pt>
                <c:pt idx="39">
                  <c:v>0.708639333246536</c:v>
                </c:pt>
                <c:pt idx="40">
                  <c:v>0.741961754574582</c:v>
                </c:pt>
                <c:pt idx="41">
                  <c:v>0.773187111402042</c:v>
                </c:pt>
                <c:pt idx="42">
                  <c:v>0.802156232807006</c:v>
                </c:pt>
                <c:pt idx="43">
                  <c:v>0.828764726685786</c:v>
                </c:pt>
                <c:pt idx="44">
                  <c:v>0.852961770846107</c:v>
                </c:pt>
                <c:pt idx="45">
                  <c:v>0.874746963077749</c:v>
                </c:pt>
                <c:pt idx="46">
                  <c:v>0.894165545871534</c:v>
                </c:pt>
                <c:pt idx="47">
                  <c:v>0.911302385039634</c:v>
                </c:pt>
                <c:pt idx="48">
                  <c:v>0.926275114096845</c:v>
                </c:pt>
                <c:pt idx="49">
                  <c:v>0.939226858520037</c:v>
                </c:pt>
                <c:pt idx="50">
                  <c:v>0.950318929018945</c:v>
                </c:pt>
                <c:pt idx="51">
                  <c:v>0.959723825760273</c:v>
                </c:pt>
                <c:pt idx="52">
                  <c:v>0.967618832359392</c:v>
                </c:pt>
                <c:pt idx="53">
                  <c:v>0.974180406164952</c:v>
                </c:pt>
                <c:pt idx="54">
                  <c:v>0.979579496503568</c:v>
                </c:pt>
                <c:pt idx="55">
                  <c:v>0.983977850958977</c:v>
                </c:pt>
                <c:pt idx="56">
                  <c:v>0.987525306095855</c:v>
                </c:pt>
                <c:pt idx="57">
                  <c:v>0.990358006557975</c:v>
                </c:pt>
                <c:pt idx="58">
                  <c:v>0.992597456969056</c:v>
                </c:pt>
                <c:pt idx="59">
                  <c:v>0.994350284968977</c:v>
                </c:pt>
                <c:pt idx="60">
                  <c:v>0.995708580304203</c:v>
                </c:pt>
                <c:pt idx="61">
                  <c:v>0.996750672567215</c:v>
                </c:pt>
                <c:pt idx="62">
                  <c:v>0.997542216800025</c:v>
                </c:pt>
                <c:pt idx="63">
                  <c:v>0.998137469346022</c:v>
                </c:pt>
                <c:pt idx="64">
                  <c:v>0.998580653669039</c:v>
                </c:pt>
                <c:pt idx="65">
                  <c:v>0.998907335192697</c:v>
                </c:pt>
                <c:pt idx="66">
                  <c:v>0.999145743734093</c:v>
                </c:pt>
                <c:pt idx="67">
                  <c:v>0.999318000426593</c:v>
                </c:pt>
                <c:pt idx="68">
                  <c:v>0.995128460152263</c:v>
                </c:pt>
              </c:numCache>
            </c:numRef>
          </c:val>
          <c:smooth val="0"/>
        </c:ser>
        <c:dLbls>
          <c:showLegendKey val="0"/>
          <c:showVal val="0"/>
          <c:showCatName val="0"/>
          <c:showSerName val="0"/>
          <c:showPercent val="0"/>
          <c:showBubbleSize val="0"/>
        </c:dLbls>
        <c:marker val="1"/>
        <c:smooth val="0"/>
        <c:axId val="-2105426216"/>
        <c:axId val="-2143942408"/>
      </c:lineChart>
      <c:catAx>
        <c:axId val="-2105426216"/>
        <c:scaling>
          <c:orientation val="minMax"/>
        </c:scaling>
        <c:delete val="0"/>
        <c:axPos val="b"/>
        <c:numFmt formatCode="General" sourceLinked="1"/>
        <c:majorTickMark val="out"/>
        <c:minorTickMark val="none"/>
        <c:tickLblPos val="nextTo"/>
        <c:txPr>
          <a:bodyPr rot="-5400000" vert="horz"/>
          <a:lstStyle/>
          <a:p>
            <a:pPr>
              <a:defRPr/>
            </a:pPr>
            <a:endParaRPr lang="en-US"/>
          </a:p>
        </c:txPr>
        <c:crossAx val="-2143942408"/>
        <c:crosses val="autoZero"/>
        <c:auto val="1"/>
        <c:lblAlgn val="ctr"/>
        <c:lblOffset val="100"/>
        <c:tickLblSkip val="2"/>
        <c:noMultiLvlLbl val="0"/>
      </c:catAx>
      <c:valAx>
        <c:axId val="-2143942408"/>
        <c:scaling>
          <c:orientation val="minMax"/>
        </c:scaling>
        <c:delete val="0"/>
        <c:axPos val="l"/>
        <c:numFmt formatCode="General" sourceLinked="1"/>
        <c:majorTickMark val="out"/>
        <c:minorTickMark val="none"/>
        <c:tickLblPos val="nextTo"/>
        <c:crossAx val="-2105426216"/>
        <c:crosses val="autoZero"/>
        <c:crossBetween val="between"/>
      </c:valAx>
    </c:plotArea>
    <c:plotVisOnly val="1"/>
    <c:dispBlanksAs val="gap"/>
    <c:showDLblsOverMax val="0"/>
  </c:chart>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1"/>
          <c:order val="1"/>
          <c:tx>
            <c:strRef>
              <c:f>comp!$D$3</c:f>
              <c:strCache>
                <c:ptCount val="1"/>
                <c:pt idx="0">
                  <c:v>pdf</c:v>
                </c:pt>
              </c:strCache>
            </c:strRef>
          </c:tx>
          <c:marker>
            <c:symbol val="none"/>
          </c:marker>
          <c:xVal>
            <c:numRef>
              <c:f>comp!$C$4:$C$140</c:f>
              <c:numCache>
                <c:formatCode>General</c:formatCode>
                <c:ptCount val="137"/>
                <c:pt idx="0">
                  <c:v>-3.4</c:v>
                </c:pt>
                <c:pt idx="1">
                  <c:v>-3.349999999999999</c:v>
                </c:pt>
                <c:pt idx="2">
                  <c:v>-3.3</c:v>
                </c:pt>
                <c:pt idx="3">
                  <c:v>-3.25</c:v>
                </c:pt>
                <c:pt idx="4">
                  <c:v>-3.200000000000001</c:v>
                </c:pt>
                <c:pt idx="5">
                  <c:v>-3.150000000000001</c:v>
                </c:pt>
                <c:pt idx="6">
                  <c:v>-3.100000000000001</c:v>
                </c:pt>
                <c:pt idx="7">
                  <c:v>-3.050000000000001</c:v>
                </c:pt>
                <c:pt idx="8">
                  <c:v>-3.000000000000001</c:v>
                </c:pt>
                <c:pt idx="9">
                  <c:v>-2.95</c:v>
                </c:pt>
                <c:pt idx="10">
                  <c:v>-2.900000000000002</c:v>
                </c:pt>
                <c:pt idx="11">
                  <c:v>-2.849999999999999</c:v>
                </c:pt>
                <c:pt idx="12">
                  <c:v>-2.800000000000002</c:v>
                </c:pt>
                <c:pt idx="13">
                  <c:v>-2.750000000000002</c:v>
                </c:pt>
                <c:pt idx="14">
                  <c:v>-2.700000000000004</c:v>
                </c:pt>
                <c:pt idx="15">
                  <c:v>-2.650000000000002</c:v>
                </c:pt>
                <c:pt idx="16">
                  <c:v>-2.600000000000003</c:v>
                </c:pt>
                <c:pt idx="17">
                  <c:v>-2.550000000000003</c:v>
                </c:pt>
                <c:pt idx="18">
                  <c:v>-2.500000000000003</c:v>
                </c:pt>
                <c:pt idx="19">
                  <c:v>-2.450000000000003</c:v>
                </c:pt>
                <c:pt idx="20">
                  <c:v>-2.400000000000003</c:v>
                </c:pt>
                <c:pt idx="21">
                  <c:v>-2.350000000000003</c:v>
                </c:pt>
                <c:pt idx="22">
                  <c:v>-2.300000000000004</c:v>
                </c:pt>
                <c:pt idx="23">
                  <c:v>-2.250000000000004</c:v>
                </c:pt>
                <c:pt idx="24">
                  <c:v>-2.200000000000004</c:v>
                </c:pt>
                <c:pt idx="25">
                  <c:v>-2.150000000000004</c:v>
                </c:pt>
                <c:pt idx="26">
                  <c:v>-2.100000000000005</c:v>
                </c:pt>
                <c:pt idx="27">
                  <c:v>-2.050000000000005</c:v>
                </c:pt>
                <c:pt idx="28">
                  <c:v>-2.000000000000005</c:v>
                </c:pt>
                <c:pt idx="29">
                  <c:v>-1.950000000000008</c:v>
                </c:pt>
                <c:pt idx="30">
                  <c:v>-1.900000000000006</c:v>
                </c:pt>
                <c:pt idx="31">
                  <c:v>-1.850000000000006</c:v>
                </c:pt>
                <c:pt idx="32">
                  <c:v>-1.800000000000005</c:v>
                </c:pt>
                <c:pt idx="33">
                  <c:v>-1.750000000000005</c:v>
                </c:pt>
                <c:pt idx="34">
                  <c:v>-1.700000000000005</c:v>
                </c:pt>
                <c:pt idx="35">
                  <c:v>-1.650000000000006</c:v>
                </c:pt>
                <c:pt idx="36">
                  <c:v>-1.600000000000004</c:v>
                </c:pt>
                <c:pt idx="37">
                  <c:v>-1.550000000000004</c:v>
                </c:pt>
                <c:pt idx="38">
                  <c:v>-1.500000000000004</c:v>
                </c:pt>
                <c:pt idx="39">
                  <c:v>-1.450000000000004</c:v>
                </c:pt>
                <c:pt idx="40">
                  <c:v>-1.400000000000004</c:v>
                </c:pt>
                <c:pt idx="41">
                  <c:v>-1.350000000000004</c:v>
                </c:pt>
                <c:pt idx="42">
                  <c:v>-1.300000000000004</c:v>
                </c:pt>
                <c:pt idx="43">
                  <c:v>-1.250000000000004</c:v>
                </c:pt>
                <c:pt idx="44">
                  <c:v>-1.200000000000004</c:v>
                </c:pt>
                <c:pt idx="45">
                  <c:v>-1.150000000000004</c:v>
                </c:pt>
                <c:pt idx="46">
                  <c:v>-1.100000000000004</c:v>
                </c:pt>
                <c:pt idx="47">
                  <c:v>-1.050000000000004</c:v>
                </c:pt>
                <c:pt idx="48">
                  <c:v>-1.000000000000004</c:v>
                </c:pt>
                <c:pt idx="49">
                  <c:v>-0.950000000000004</c:v>
                </c:pt>
                <c:pt idx="50">
                  <c:v>-0.900000000000004</c:v>
                </c:pt>
                <c:pt idx="51">
                  <c:v>-0.850000000000005</c:v>
                </c:pt>
                <c:pt idx="52">
                  <c:v>-0.800000000000004</c:v>
                </c:pt>
                <c:pt idx="53">
                  <c:v>-0.750000000000005</c:v>
                </c:pt>
                <c:pt idx="54">
                  <c:v>-0.700000000000004</c:v>
                </c:pt>
                <c:pt idx="55">
                  <c:v>-0.650000000000005</c:v>
                </c:pt>
                <c:pt idx="56">
                  <c:v>-0.600000000000004</c:v>
                </c:pt>
                <c:pt idx="57">
                  <c:v>-0.550000000000004</c:v>
                </c:pt>
                <c:pt idx="58">
                  <c:v>-0.500000000000004</c:v>
                </c:pt>
                <c:pt idx="59">
                  <c:v>-0.450000000000004</c:v>
                </c:pt>
                <c:pt idx="60">
                  <c:v>-0.400000000000004</c:v>
                </c:pt>
                <c:pt idx="61">
                  <c:v>-0.350000000000004</c:v>
                </c:pt>
                <c:pt idx="62">
                  <c:v>-0.300000000000004</c:v>
                </c:pt>
                <c:pt idx="63">
                  <c:v>-0.250000000000004</c:v>
                </c:pt>
                <c:pt idx="64">
                  <c:v>-0.200000000000004</c:v>
                </c:pt>
                <c:pt idx="65">
                  <c:v>-0.150000000000004</c:v>
                </c:pt>
                <c:pt idx="66">
                  <c:v>-0.100000000000004</c:v>
                </c:pt>
                <c:pt idx="67">
                  <c:v>-0.0500000000000038</c:v>
                </c:pt>
                <c:pt idx="68">
                  <c:v>-3.62210261783962E-15</c:v>
                </c:pt>
                <c:pt idx="69">
                  <c:v>0.0499999999999966</c:v>
                </c:pt>
                <c:pt idx="70">
                  <c:v>0.0999999999999968</c:v>
                </c:pt>
                <c:pt idx="71">
                  <c:v>0.149999999999997</c:v>
                </c:pt>
                <c:pt idx="72">
                  <c:v>0.199999999999997</c:v>
                </c:pt>
                <c:pt idx="73">
                  <c:v>0.249999999999997</c:v>
                </c:pt>
                <c:pt idx="74">
                  <c:v>0.299999999999998</c:v>
                </c:pt>
                <c:pt idx="75">
                  <c:v>0.349999999999998</c:v>
                </c:pt>
                <c:pt idx="76">
                  <c:v>0.399999999999998</c:v>
                </c:pt>
                <c:pt idx="77">
                  <c:v>0.449999999999997</c:v>
                </c:pt>
                <c:pt idx="78">
                  <c:v>0.499999999999998</c:v>
                </c:pt>
                <c:pt idx="79">
                  <c:v>0.549999999999997</c:v>
                </c:pt>
                <c:pt idx="80">
                  <c:v>0.599999999999997</c:v>
                </c:pt>
                <c:pt idx="81">
                  <c:v>0.649999999999998</c:v>
                </c:pt>
                <c:pt idx="82">
                  <c:v>0.699999999999997</c:v>
                </c:pt>
                <c:pt idx="83">
                  <c:v>0.749999999999998</c:v>
                </c:pt>
                <c:pt idx="84">
                  <c:v>0.799999999999997</c:v>
                </c:pt>
                <c:pt idx="85">
                  <c:v>0.849999999999997</c:v>
                </c:pt>
                <c:pt idx="86">
                  <c:v>0.899999999999997</c:v>
                </c:pt>
                <c:pt idx="87">
                  <c:v>0.949999999999997</c:v>
                </c:pt>
                <c:pt idx="88">
                  <c:v>0.999999999999997</c:v>
                </c:pt>
                <c:pt idx="89">
                  <c:v>1.049999999999992</c:v>
                </c:pt>
                <c:pt idx="90">
                  <c:v>1.099999999999993</c:v>
                </c:pt>
                <c:pt idx="91">
                  <c:v>1.149999999999993</c:v>
                </c:pt>
                <c:pt idx="92">
                  <c:v>1.199999999999994</c:v>
                </c:pt>
                <c:pt idx="93">
                  <c:v>1.249999999999991</c:v>
                </c:pt>
                <c:pt idx="94">
                  <c:v>1.299999999999992</c:v>
                </c:pt>
                <c:pt idx="95">
                  <c:v>1.349999999999993</c:v>
                </c:pt>
                <c:pt idx="96">
                  <c:v>1.399999999999993</c:v>
                </c:pt>
                <c:pt idx="97">
                  <c:v>1.449999999999991</c:v>
                </c:pt>
                <c:pt idx="98">
                  <c:v>1.499999999999992</c:v>
                </c:pt>
                <c:pt idx="99">
                  <c:v>1.549999999999992</c:v>
                </c:pt>
                <c:pt idx="100">
                  <c:v>1.599999999999993</c:v>
                </c:pt>
                <c:pt idx="101">
                  <c:v>1.649999999999994</c:v>
                </c:pt>
                <c:pt idx="102">
                  <c:v>1.699999999999994</c:v>
                </c:pt>
                <c:pt idx="103">
                  <c:v>1.749999999999992</c:v>
                </c:pt>
                <c:pt idx="104">
                  <c:v>1.799999999999993</c:v>
                </c:pt>
                <c:pt idx="105">
                  <c:v>1.849999999999993</c:v>
                </c:pt>
                <c:pt idx="106">
                  <c:v>1.899999999999994</c:v>
                </c:pt>
                <c:pt idx="107">
                  <c:v>1.949999999999993</c:v>
                </c:pt>
                <c:pt idx="108">
                  <c:v>1.999999999999997</c:v>
                </c:pt>
                <c:pt idx="109">
                  <c:v>2.049999999999998</c:v>
                </c:pt>
                <c:pt idx="110">
                  <c:v>2.099999999999997</c:v>
                </c:pt>
                <c:pt idx="111">
                  <c:v>2.149999999999997</c:v>
                </c:pt>
                <c:pt idx="112">
                  <c:v>2.199999999999997</c:v>
                </c:pt>
                <c:pt idx="113">
                  <c:v>2.249999999999998</c:v>
                </c:pt>
                <c:pt idx="114">
                  <c:v>2.299999999999997</c:v>
                </c:pt>
                <c:pt idx="115">
                  <c:v>2.349999999999996</c:v>
                </c:pt>
                <c:pt idx="116">
                  <c:v>2.399999999999996</c:v>
                </c:pt>
                <c:pt idx="117">
                  <c:v>2.449999999999996</c:v>
                </c:pt>
                <c:pt idx="118">
                  <c:v>2.499999999999996</c:v>
                </c:pt>
                <c:pt idx="119">
                  <c:v>2.549999999999996</c:v>
                </c:pt>
                <c:pt idx="120">
                  <c:v>2.599999999999995</c:v>
                </c:pt>
                <c:pt idx="121">
                  <c:v>2.649999999999995</c:v>
                </c:pt>
                <c:pt idx="122">
                  <c:v>2.699999999999995</c:v>
                </c:pt>
                <c:pt idx="123">
                  <c:v>2.749999999999995</c:v>
                </c:pt>
                <c:pt idx="124">
                  <c:v>2.799999999999995</c:v>
                </c:pt>
                <c:pt idx="125">
                  <c:v>2.849999999999995</c:v>
                </c:pt>
                <c:pt idx="126">
                  <c:v>2.899999999999994</c:v>
                </c:pt>
                <c:pt idx="127">
                  <c:v>2.949999999999994</c:v>
                </c:pt>
                <c:pt idx="128">
                  <c:v>2.999999999999994</c:v>
                </c:pt>
                <c:pt idx="129">
                  <c:v>3.049999999999994</c:v>
                </c:pt>
                <c:pt idx="130">
                  <c:v>3.099999999999994</c:v>
                </c:pt>
                <c:pt idx="131">
                  <c:v>3.149999999999994</c:v>
                </c:pt>
                <c:pt idx="132">
                  <c:v>3.199999999999993</c:v>
                </c:pt>
                <c:pt idx="133">
                  <c:v>3.249999999999994</c:v>
                </c:pt>
                <c:pt idx="134">
                  <c:v>3.299999999999993</c:v>
                </c:pt>
                <c:pt idx="135">
                  <c:v>3.349999999999993</c:v>
                </c:pt>
                <c:pt idx="136">
                  <c:v>3.399999999999993</c:v>
                </c:pt>
              </c:numCache>
            </c:numRef>
          </c:xVal>
          <c:yVal>
            <c:numRef>
              <c:f>comp!$D$4:$D$140</c:f>
              <c:numCache>
                <c:formatCode>General</c:formatCode>
                <c:ptCount val="137"/>
                <c:pt idx="0">
                  <c:v>0.00123221772774334</c:v>
                </c:pt>
                <c:pt idx="1">
                  <c:v>0.00145872909909615</c:v>
                </c:pt>
                <c:pt idx="2">
                  <c:v>0.00172256692499947</c:v>
                </c:pt>
                <c:pt idx="3">
                  <c:v>0.00202904568490543</c:v>
                </c:pt>
                <c:pt idx="4">
                  <c:v>0.00238408541395208</c:v>
                </c:pt>
                <c:pt idx="5">
                  <c:v>0.00279425514778934</c:v>
                </c:pt>
                <c:pt idx="6">
                  <c:v>0.0032668152365846</c:v>
                </c:pt>
                <c:pt idx="7">
                  <c:v>0.0038097576437891</c:v>
                </c:pt>
                <c:pt idx="8">
                  <c:v>0.00443184323015239</c:v>
                </c:pt>
                <c:pt idx="9">
                  <c:v>0.00514263491019871</c:v>
                </c:pt>
                <c:pt idx="10">
                  <c:v>0.00595252545998297</c:v>
                </c:pt>
                <c:pt idx="11">
                  <c:v>0.00687275865486895</c:v>
                </c:pt>
                <c:pt idx="12">
                  <c:v>0.00791544232811168</c:v>
                </c:pt>
                <c:pt idx="13">
                  <c:v>0.00909355186925728</c:v>
                </c:pt>
                <c:pt idx="14">
                  <c:v>0.0104209226301046</c:v>
                </c:pt>
                <c:pt idx="15">
                  <c:v>0.0119122296796259</c:v>
                </c:pt>
                <c:pt idx="16">
                  <c:v>0.0135829533522681</c:v>
                </c:pt>
                <c:pt idx="17">
                  <c:v>0.0154493290707797</c:v>
                </c:pt>
                <c:pt idx="18">
                  <c:v>0.0175282799992087</c:v>
                </c:pt>
                <c:pt idx="19">
                  <c:v>0.019837331197654</c:v>
                </c:pt>
                <c:pt idx="20">
                  <c:v>0.0223945041108119</c:v>
                </c:pt>
                <c:pt idx="21">
                  <c:v>0.025218190429662</c:v>
                </c:pt>
                <c:pt idx="22">
                  <c:v>0.0283270046211908</c:v>
                </c:pt>
                <c:pt idx="23">
                  <c:v>0.031739614725176</c:v>
                </c:pt>
                <c:pt idx="24">
                  <c:v>0.0354745513687891</c:v>
                </c:pt>
                <c:pt idx="25">
                  <c:v>0.0395499953468502</c:v>
                </c:pt>
                <c:pt idx="26">
                  <c:v>0.0439835445541269</c:v>
                </c:pt>
                <c:pt idx="27">
                  <c:v>0.0487919615308005</c:v>
                </c:pt>
                <c:pt idx="28">
                  <c:v>0.0539909033861154</c:v>
                </c:pt>
                <c:pt idx="29">
                  <c:v>0.0595946363897646</c:v>
                </c:pt>
                <c:pt idx="30">
                  <c:v>0.0656157380556518</c:v>
                </c:pt>
                <c:pt idx="31">
                  <c:v>0.0720647900768531</c:v>
                </c:pt>
                <c:pt idx="32">
                  <c:v>0.0789500659911488</c:v>
                </c:pt>
                <c:pt idx="33">
                  <c:v>0.0862772179497367</c:v>
                </c:pt>
                <c:pt idx="34">
                  <c:v>0.0940489674132524</c:v>
                </c:pt>
                <c:pt idx="35">
                  <c:v>0.102264804994248</c:v>
                </c:pt>
                <c:pt idx="36">
                  <c:v>0.110920704989102</c:v>
                </c:pt>
                <c:pt idx="37">
                  <c:v>0.120008860380607</c:v>
                </c:pt>
                <c:pt idx="38">
                  <c:v>0.129517444231917</c:v>
                </c:pt>
                <c:pt idx="39">
                  <c:v>0.139430403420988</c:v>
                </c:pt>
                <c:pt idx="40">
                  <c:v>0.149727290572079</c:v>
                </c:pt>
                <c:pt idx="41">
                  <c:v>0.160383139819255</c:v>
                </c:pt>
                <c:pt idx="42">
                  <c:v>0.171368391681002</c:v>
                </c:pt>
                <c:pt idx="43">
                  <c:v>0.182648871832889</c:v>
                </c:pt>
                <c:pt idx="44">
                  <c:v>0.194185827937877</c:v>
                </c:pt>
                <c:pt idx="45">
                  <c:v>0.205936027936107</c:v>
                </c:pt>
                <c:pt idx="46">
                  <c:v>0.217851922316419</c:v>
                </c:pt>
                <c:pt idx="47">
                  <c:v>0.229881871902482</c:v>
                </c:pt>
                <c:pt idx="48">
                  <c:v>0.241970441603233</c:v>
                </c:pt>
                <c:pt idx="49">
                  <c:v>0.254058759419415</c:v>
                </c:pt>
                <c:pt idx="50">
                  <c:v>0.26608493878777</c:v>
                </c:pt>
                <c:pt idx="51">
                  <c:v>0.277984561106774</c:v>
                </c:pt>
                <c:pt idx="52">
                  <c:v>0.289691214049643</c:v>
                </c:pt>
                <c:pt idx="53">
                  <c:v>0.301137080060266</c:v>
                </c:pt>
                <c:pt idx="54">
                  <c:v>0.312253568274639</c:v>
                </c:pt>
                <c:pt idx="55">
                  <c:v>0.322971982043643</c:v>
                </c:pt>
                <c:pt idx="56">
                  <c:v>0.333224213280448</c:v>
                </c:pt>
                <c:pt idx="57">
                  <c:v>0.34294345404413</c:v>
                </c:pt>
                <c:pt idx="58">
                  <c:v>0.352064915124082</c:v>
                </c:pt>
                <c:pt idx="59">
                  <c:v>0.360526540927955</c:v>
                </c:pt>
                <c:pt idx="60">
                  <c:v>0.368269709716186</c:v>
                </c:pt>
                <c:pt idx="61">
                  <c:v>0.375239908180127</c:v>
                </c:pt>
                <c:pt idx="62">
                  <c:v>0.381387369536</c:v>
                </c:pt>
                <c:pt idx="63">
                  <c:v>0.386667664704515</c:v>
                </c:pt>
                <c:pt idx="64">
                  <c:v>0.391042236762297</c:v>
                </c:pt>
                <c:pt idx="65">
                  <c:v>0.394478869676563</c:v>
                </c:pt>
                <c:pt idx="66">
                  <c:v>0.396952083353963</c:v>
                </c:pt>
                <c:pt idx="67">
                  <c:v>0.398443448227985</c:v>
                </c:pt>
                <c:pt idx="68">
                  <c:v>0.398941813951957</c:v>
                </c:pt>
                <c:pt idx="69">
                  <c:v>0.398443448227985</c:v>
                </c:pt>
                <c:pt idx="70">
                  <c:v>0.396952083353964</c:v>
                </c:pt>
                <c:pt idx="71">
                  <c:v>0.394478869676564</c:v>
                </c:pt>
                <c:pt idx="72">
                  <c:v>0.391042236762298</c:v>
                </c:pt>
                <c:pt idx="73">
                  <c:v>0.386667664704515</c:v>
                </c:pt>
                <c:pt idx="74">
                  <c:v>0.381387369536001</c:v>
                </c:pt>
                <c:pt idx="75">
                  <c:v>0.375239908180128</c:v>
                </c:pt>
                <c:pt idx="76">
                  <c:v>0.368269709716187</c:v>
                </c:pt>
                <c:pt idx="77">
                  <c:v>0.360526540927956</c:v>
                </c:pt>
                <c:pt idx="78">
                  <c:v>0.352064915124083</c:v>
                </c:pt>
                <c:pt idx="79">
                  <c:v>0.342943454044131</c:v>
                </c:pt>
                <c:pt idx="80">
                  <c:v>0.333224213280449</c:v>
                </c:pt>
                <c:pt idx="81">
                  <c:v>0.322971982043645</c:v>
                </c:pt>
                <c:pt idx="82">
                  <c:v>0.312253568274641</c:v>
                </c:pt>
                <c:pt idx="83">
                  <c:v>0.301137080060268</c:v>
                </c:pt>
                <c:pt idx="84">
                  <c:v>0.289691214049645</c:v>
                </c:pt>
                <c:pt idx="85">
                  <c:v>0.277984561106776</c:v>
                </c:pt>
                <c:pt idx="86">
                  <c:v>0.266084938787772</c:v>
                </c:pt>
                <c:pt idx="87">
                  <c:v>0.254058759419416</c:v>
                </c:pt>
                <c:pt idx="88">
                  <c:v>0.241970441603235</c:v>
                </c:pt>
                <c:pt idx="89">
                  <c:v>0.229881871902484</c:v>
                </c:pt>
                <c:pt idx="90">
                  <c:v>0.217851922316421</c:v>
                </c:pt>
                <c:pt idx="91">
                  <c:v>0.205936027936109</c:v>
                </c:pt>
                <c:pt idx="92">
                  <c:v>0.194185827937878</c:v>
                </c:pt>
                <c:pt idx="93">
                  <c:v>0.182648871832891</c:v>
                </c:pt>
                <c:pt idx="94">
                  <c:v>0.171368391681003</c:v>
                </c:pt>
                <c:pt idx="95">
                  <c:v>0.160383139819256</c:v>
                </c:pt>
                <c:pt idx="96">
                  <c:v>0.149727290572081</c:v>
                </c:pt>
                <c:pt idx="97">
                  <c:v>0.139430403420989</c:v>
                </c:pt>
                <c:pt idx="98">
                  <c:v>0.129517444231919</c:v>
                </c:pt>
                <c:pt idx="99">
                  <c:v>0.120008860380609</c:v>
                </c:pt>
                <c:pt idx="100">
                  <c:v>0.110920704989103</c:v>
                </c:pt>
                <c:pt idx="101">
                  <c:v>0.102264804994249</c:v>
                </c:pt>
                <c:pt idx="102">
                  <c:v>0.0940489674132532</c:v>
                </c:pt>
                <c:pt idx="103">
                  <c:v>0.0862772179497379</c:v>
                </c:pt>
                <c:pt idx="104">
                  <c:v>0.0789500659911498</c:v>
                </c:pt>
                <c:pt idx="105">
                  <c:v>0.072064790076854</c:v>
                </c:pt>
                <c:pt idx="106">
                  <c:v>0.0656157380556527</c:v>
                </c:pt>
                <c:pt idx="107">
                  <c:v>0.0595946363897656</c:v>
                </c:pt>
                <c:pt idx="108">
                  <c:v>0.0539909033861164</c:v>
                </c:pt>
                <c:pt idx="109">
                  <c:v>0.0487919615308014</c:v>
                </c:pt>
                <c:pt idx="110">
                  <c:v>0.0439835445541276</c:v>
                </c:pt>
                <c:pt idx="111">
                  <c:v>0.0395499953468509</c:v>
                </c:pt>
                <c:pt idx="112">
                  <c:v>0.0354745513687897</c:v>
                </c:pt>
                <c:pt idx="113">
                  <c:v>0.0317396147251765</c:v>
                </c:pt>
                <c:pt idx="114">
                  <c:v>0.0283270046211913</c:v>
                </c:pt>
                <c:pt idx="115">
                  <c:v>0.0252181904296624</c:v>
                </c:pt>
                <c:pt idx="116">
                  <c:v>0.0223945041108123</c:v>
                </c:pt>
                <c:pt idx="117">
                  <c:v>0.0198373311976543</c:v>
                </c:pt>
                <c:pt idx="118">
                  <c:v>0.017528279999209</c:v>
                </c:pt>
                <c:pt idx="119">
                  <c:v>0.01544932907078</c:v>
                </c:pt>
                <c:pt idx="120">
                  <c:v>0.0135829533522684</c:v>
                </c:pt>
                <c:pt idx="121">
                  <c:v>0.0119122296796261</c:v>
                </c:pt>
                <c:pt idx="122">
                  <c:v>0.0104209226301048</c:v>
                </c:pt>
                <c:pt idx="123">
                  <c:v>0.00909355186925742</c:v>
                </c:pt>
                <c:pt idx="124">
                  <c:v>0.00791544232811183</c:v>
                </c:pt>
                <c:pt idx="125">
                  <c:v>0.0068727586548691</c:v>
                </c:pt>
                <c:pt idx="126">
                  <c:v>0.0059525254599831</c:v>
                </c:pt>
                <c:pt idx="127">
                  <c:v>0.00514263491019882</c:v>
                </c:pt>
                <c:pt idx="128">
                  <c:v>0.00443184323015248</c:v>
                </c:pt>
                <c:pt idx="129">
                  <c:v>0.00380975764378918</c:v>
                </c:pt>
                <c:pt idx="130">
                  <c:v>0.00326681523658468</c:v>
                </c:pt>
                <c:pt idx="131">
                  <c:v>0.0027942551477894</c:v>
                </c:pt>
                <c:pt idx="132">
                  <c:v>0.00238408541395214</c:v>
                </c:pt>
                <c:pt idx="133">
                  <c:v>0.00202904568490548</c:v>
                </c:pt>
                <c:pt idx="134">
                  <c:v>0.00172256692499951</c:v>
                </c:pt>
                <c:pt idx="135">
                  <c:v>0.00145872909909619</c:v>
                </c:pt>
                <c:pt idx="136">
                  <c:v>0.00123221772774337</c:v>
                </c:pt>
              </c:numCache>
            </c:numRef>
          </c:yVal>
          <c:smooth val="1"/>
        </c:ser>
        <c:ser>
          <c:idx val="0"/>
          <c:order val="0"/>
          <c:marker>
            <c:symbol val="none"/>
          </c:marker>
          <c:xVal>
            <c:numRef>
              <c:f>comp!$T$4:$T$140</c:f>
              <c:numCache>
                <c:formatCode>General</c:formatCode>
                <c:ptCount val="137"/>
                <c:pt idx="0">
                  <c:v>1.65</c:v>
                </c:pt>
                <c:pt idx="1">
                  <c:v>1.65</c:v>
                </c:pt>
                <c:pt idx="2">
                  <c:v>1.65</c:v>
                </c:pt>
                <c:pt idx="3">
                  <c:v>1.65</c:v>
                </c:pt>
                <c:pt idx="4">
                  <c:v>1.65</c:v>
                </c:pt>
                <c:pt idx="5">
                  <c:v>1.65</c:v>
                </c:pt>
                <c:pt idx="6">
                  <c:v>1.65</c:v>
                </c:pt>
                <c:pt idx="7">
                  <c:v>1.65</c:v>
                </c:pt>
                <c:pt idx="8">
                  <c:v>1.65</c:v>
                </c:pt>
                <c:pt idx="9">
                  <c:v>1.65</c:v>
                </c:pt>
                <c:pt idx="10">
                  <c:v>1.65</c:v>
                </c:pt>
                <c:pt idx="11">
                  <c:v>1.65</c:v>
                </c:pt>
                <c:pt idx="12">
                  <c:v>1.65</c:v>
                </c:pt>
                <c:pt idx="13">
                  <c:v>1.65</c:v>
                </c:pt>
                <c:pt idx="14">
                  <c:v>1.65</c:v>
                </c:pt>
                <c:pt idx="15">
                  <c:v>1.65</c:v>
                </c:pt>
                <c:pt idx="16">
                  <c:v>1.65</c:v>
                </c:pt>
                <c:pt idx="17">
                  <c:v>1.65</c:v>
                </c:pt>
                <c:pt idx="18">
                  <c:v>1.65</c:v>
                </c:pt>
                <c:pt idx="19">
                  <c:v>1.65</c:v>
                </c:pt>
                <c:pt idx="20">
                  <c:v>1.65</c:v>
                </c:pt>
                <c:pt idx="21">
                  <c:v>1.65</c:v>
                </c:pt>
                <c:pt idx="22">
                  <c:v>1.65</c:v>
                </c:pt>
                <c:pt idx="23">
                  <c:v>1.65</c:v>
                </c:pt>
                <c:pt idx="24">
                  <c:v>1.65</c:v>
                </c:pt>
                <c:pt idx="25">
                  <c:v>1.65</c:v>
                </c:pt>
                <c:pt idx="26">
                  <c:v>1.65</c:v>
                </c:pt>
                <c:pt idx="27">
                  <c:v>1.65</c:v>
                </c:pt>
                <c:pt idx="28">
                  <c:v>1.65</c:v>
                </c:pt>
                <c:pt idx="29">
                  <c:v>1.65</c:v>
                </c:pt>
                <c:pt idx="30">
                  <c:v>1.65</c:v>
                </c:pt>
                <c:pt idx="31">
                  <c:v>1.65</c:v>
                </c:pt>
                <c:pt idx="32">
                  <c:v>1.65</c:v>
                </c:pt>
                <c:pt idx="33">
                  <c:v>1.65</c:v>
                </c:pt>
                <c:pt idx="34">
                  <c:v>1.65</c:v>
                </c:pt>
                <c:pt idx="35">
                  <c:v>1.65</c:v>
                </c:pt>
                <c:pt idx="36">
                  <c:v>1.65</c:v>
                </c:pt>
                <c:pt idx="37">
                  <c:v>1.65</c:v>
                </c:pt>
                <c:pt idx="38">
                  <c:v>1.65</c:v>
                </c:pt>
                <c:pt idx="39">
                  <c:v>1.65</c:v>
                </c:pt>
                <c:pt idx="40">
                  <c:v>1.65</c:v>
                </c:pt>
                <c:pt idx="41">
                  <c:v>1.65</c:v>
                </c:pt>
                <c:pt idx="42">
                  <c:v>1.65</c:v>
                </c:pt>
                <c:pt idx="43">
                  <c:v>1.65</c:v>
                </c:pt>
                <c:pt idx="44">
                  <c:v>1.65</c:v>
                </c:pt>
                <c:pt idx="45">
                  <c:v>1.65</c:v>
                </c:pt>
                <c:pt idx="46">
                  <c:v>1.65</c:v>
                </c:pt>
                <c:pt idx="47">
                  <c:v>1.65</c:v>
                </c:pt>
                <c:pt idx="48">
                  <c:v>1.65</c:v>
                </c:pt>
                <c:pt idx="49">
                  <c:v>1.65</c:v>
                </c:pt>
                <c:pt idx="50">
                  <c:v>1.65</c:v>
                </c:pt>
                <c:pt idx="51">
                  <c:v>1.65</c:v>
                </c:pt>
                <c:pt idx="52">
                  <c:v>1.65</c:v>
                </c:pt>
                <c:pt idx="53">
                  <c:v>1.65</c:v>
                </c:pt>
                <c:pt idx="54">
                  <c:v>1.65</c:v>
                </c:pt>
                <c:pt idx="55">
                  <c:v>1.65</c:v>
                </c:pt>
                <c:pt idx="56">
                  <c:v>1.65</c:v>
                </c:pt>
                <c:pt idx="57">
                  <c:v>1.65</c:v>
                </c:pt>
                <c:pt idx="58">
                  <c:v>1.65</c:v>
                </c:pt>
                <c:pt idx="59">
                  <c:v>1.65</c:v>
                </c:pt>
                <c:pt idx="60">
                  <c:v>1.65</c:v>
                </c:pt>
                <c:pt idx="61">
                  <c:v>1.65</c:v>
                </c:pt>
                <c:pt idx="62">
                  <c:v>1.65</c:v>
                </c:pt>
                <c:pt idx="63">
                  <c:v>1.65</c:v>
                </c:pt>
                <c:pt idx="64">
                  <c:v>1.65</c:v>
                </c:pt>
                <c:pt idx="65">
                  <c:v>1.65</c:v>
                </c:pt>
                <c:pt idx="66">
                  <c:v>1.65</c:v>
                </c:pt>
                <c:pt idx="67">
                  <c:v>1.65</c:v>
                </c:pt>
                <c:pt idx="68">
                  <c:v>1.65</c:v>
                </c:pt>
                <c:pt idx="69">
                  <c:v>1.65</c:v>
                </c:pt>
                <c:pt idx="70">
                  <c:v>1.65</c:v>
                </c:pt>
                <c:pt idx="71">
                  <c:v>1.65</c:v>
                </c:pt>
                <c:pt idx="72">
                  <c:v>1.65</c:v>
                </c:pt>
                <c:pt idx="73">
                  <c:v>1.65</c:v>
                </c:pt>
                <c:pt idx="74">
                  <c:v>1.65</c:v>
                </c:pt>
                <c:pt idx="75">
                  <c:v>1.65</c:v>
                </c:pt>
                <c:pt idx="76">
                  <c:v>1.65</c:v>
                </c:pt>
                <c:pt idx="77">
                  <c:v>1.65</c:v>
                </c:pt>
                <c:pt idx="78">
                  <c:v>1.65</c:v>
                </c:pt>
                <c:pt idx="79">
                  <c:v>1.65</c:v>
                </c:pt>
                <c:pt idx="80">
                  <c:v>1.65</c:v>
                </c:pt>
                <c:pt idx="81">
                  <c:v>1.65</c:v>
                </c:pt>
                <c:pt idx="82">
                  <c:v>1.65</c:v>
                </c:pt>
                <c:pt idx="83">
                  <c:v>1.65</c:v>
                </c:pt>
                <c:pt idx="84">
                  <c:v>1.65</c:v>
                </c:pt>
                <c:pt idx="85">
                  <c:v>1.65</c:v>
                </c:pt>
                <c:pt idx="86">
                  <c:v>1.65</c:v>
                </c:pt>
                <c:pt idx="87">
                  <c:v>1.65</c:v>
                </c:pt>
                <c:pt idx="88">
                  <c:v>1.65</c:v>
                </c:pt>
                <c:pt idx="89">
                  <c:v>1.65</c:v>
                </c:pt>
                <c:pt idx="90">
                  <c:v>1.65</c:v>
                </c:pt>
                <c:pt idx="91">
                  <c:v>1.65</c:v>
                </c:pt>
                <c:pt idx="92">
                  <c:v>1.65</c:v>
                </c:pt>
                <c:pt idx="93">
                  <c:v>1.65</c:v>
                </c:pt>
                <c:pt idx="94">
                  <c:v>1.65</c:v>
                </c:pt>
                <c:pt idx="95">
                  <c:v>1.65</c:v>
                </c:pt>
                <c:pt idx="96">
                  <c:v>1.65</c:v>
                </c:pt>
                <c:pt idx="97">
                  <c:v>1.65</c:v>
                </c:pt>
                <c:pt idx="98">
                  <c:v>1.65</c:v>
                </c:pt>
                <c:pt idx="99">
                  <c:v>1.65</c:v>
                </c:pt>
                <c:pt idx="100">
                  <c:v>1.65</c:v>
                </c:pt>
                <c:pt idx="101">
                  <c:v>1.65</c:v>
                </c:pt>
                <c:pt idx="102">
                  <c:v>1.65</c:v>
                </c:pt>
                <c:pt idx="103">
                  <c:v>1.65</c:v>
                </c:pt>
                <c:pt idx="104">
                  <c:v>1.65</c:v>
                </c:pt>
                <c:pt idx="105">
                  <c:v>1.65</c:v>
                </c:pt>
                <c:pt idx="106">
                  <c:v>1.65</c:v>
                </c:pt>
                <c:pt idx="107">
                  <c:v>1.65</c:v>
                </c:pt>
                <c:pt idx="108">
                  <c:v>1.65</c:v>
                </c:pt>
                <c:pt idx="109">
                  <c:v>1.65</c:v>
                </c:pt>
                <c:pt idx="110">
                  <c:v>1.65</c:v>
                </c:pt>
                <c:pt idx="111">
                  <c:v>1.65</c:v>
                </c:pt>
                <c:pt idx="112">
                  <c:v>1.65</c:v>
                </c:pt>
                <c:pt idx="113">
                  <c:v>1.65</c:v>
                </c:pt>
                <c:pt idx="114">
                  <c:v>1.65</c:v>
                </c:pt>
                <c:pt idx="115">
                  <c:v>1.65</c:v>
                </c:pt>
                <c:pt idx="116">
                  <c:v>1.65</c:v>
                </c:pt>
                <c:pt idx="117">
                  <c:v>1.65</c:v>
                </c:pt>
                <c:pt idx="118">
                  <c:v>1.65</c:v>
                </c:pt>
                <c:pt idx="119">
                  <c:v>1.65</c:v>
                </c:pt>
                <c:pt idx="120">
                  <c:v>1.65</c:v>
                </c:pt>
                <c:pt idx="121">
                  <c:v>1.65</c:v>
                </c:pt>
                <c:pt idx="122">
                  <c:v>1.65</c:v>
                </c:pt>
                <c:pt idx="123">
                  <c:v>1.65</c:v>
                </c:pt>
                <c:pt idx="124">
                  <c:v>1.65</c:v>
                </c:pt>
                <c:pt idx="125">
                  <c:v>1.65</c:v>
                </c:pt>
                <c:pt idx="126">
                  <c:v>1.65</c:v>
                </c:pt>
                <c:pt idx="127">
                  <c:v>1.65</c:v>
                </c:pt>
                <c:pt idx="128">
                  <c:v>1.65</c:v>
                </c:pt>
                <c:pt idx="129">
                  <c:v>1.65</c:v>
                </c:pt>
                <c:pt idx="130">
                  <c:v>1.65</c:v>
                </c:pt>
                <c:pt idx="131">
                  <c:v>1.65</c:v>
                </c:pt>
                <c:pt idx="132">
                  <c:v>1.65</c:v>
                </c:pt>
                <c:pt idx="133">
                  <c:v>1.65</c:v>
                </c:pt>
                <c:pt idx="134">
                  <c:v>1.65</c:v>
                </c:pt>
                <c:pt idx="135">
                  <c:v>1.65</c:v>
                </c:pt>
                <c:pt idx="136">
                  <c:v>1.65</c:v>
                </c:pt>
              </c:numCache>
            </c:numRef>
          </c:xVal>
          <c:yVal>
            <c:numRef>
              <c:f>comp!$U$4:$U$140</c:f>
              <c:numCache>
                <c:formatCode>General</c:formatCode>
                <c:ptCount val="137"/>
                <c:pt idx="0">
                  <c:v>0.00123221772774334</c:v>
                </c:pt>
                <c:pt idx="1">
                  <c:v>0.00145872909909615</c:v>
                </c:pt>
                <c:pt idx="2">
                  <c:v>0.00172256692499947</c:v>
                </c:pt>
                <c:pt idx="3">
                  <c:v>0.00202904568490543</c:v>
                </c:pt>
                <c:pt idx="4">
                  <c:v>0.00238408541395208</c:v>
                </c:pt>
                <c:pt idx="5">
                  <c:v>0.00279425514778934</c:v>
                </c:pt>
                <c:pt idx="6">
                  <c:v>0.0032668152365846</c:v>
                </c:pt>
                <c:pt idx="7">
                  <c:v>0.0038097576437891</c:v>
                </c:pt>
                <c:pt idx="8">
                  <c:v>0.00443184323015239</c:v>
                </c:pt>
                <c:pt idx="9">
                  <c:v>0.00514263491019871</c:v>
                </c:pt>
                <c:pt idx="10">
                  <c:v>0.00595252545998297</c:v>
                </c:pt>
                <c:pt idx="11">
                  <c:v>0.00687275865486895</c:v>
                </c:pt>
                <c:pt idx="12">
                  <c:v>0.00791544232811168</c:v>
                </c:pt>
                <c:pt idx="13">
                  <c:v>0.00909355186925728</c:v>
                </c:pt>
                <c:pt idx="14">
                  <c:v>0.0104209226301046</c:v>
                </c:pt>
                <c:pt idx="15">
                  <c:v>0.0119122296796259</c:v>
                </c:pt>
                <c:pt idx="16">
                  <c:v>0.0135829533522681</c:v>
                </c:pt>
                <c:pt idx="17">
                  <c:v>0.0154493290707797</c:v>
                </c:pt>
                <c:pt idx="18">
                  <c:v>0.0175282799992087</c:v>
                </c:pt>
                <c:pt idx="19">
                  <c:v>0.019837331197654</c:v>
                </c:pt>
                <c:pt idx="20">
                  <c:v>0.0223945041108119</c:v>
                </c:pt>
                <c:pt idx="21">
                  <c:v>0.025218190429662</c:v>
                </c:pt>
                <c:pt idx="22">
                  <c:v>0.0283270046211908</c:v>
                </c:pt>
                <c:pt idx="23">
                  <c:v>0.031739614725176</c:v>
                </c:pt>
                <c:pt idx="24">
                  <c:v>0.0354745513687891</c:v>
                </c:pt>
                <c:pt idx="25">
                  <c:v>0.0395499953468502</c:v>
                </c:pt>
                <c:pt idx="26">
                  <c:v>0.0439835445541269</c:v>
                </c:pt>
                <c:pt idx="27">
                  <c:v>0.0487919615308005</c:v>
                </c:pt>
                <c:pt idx="28">
                  <c:v>0.0539909033861154</c:v>
                </c:pt>
                <c:pt idx="29">
                  <c:v>0.0595946363897646</c:v>
                </c:pt>
                <c:pt idx="30">
                  <c:v>0.0656157380556518</c:v>
                </c:pt>
                <c:pt idx="31">
                  <c:v>0.0720647900768531</c:v>
                </c:pt>
                <c:pt idx="32">
                  <c:v>0.0789500659911488</c:v>
                </c:pt>
                <c:pt idx="33">
                  <c:v>0.0862772179497367</c:v>
                </c:pt>
                <c:pt idx="34">
                  <c:v>0.0940489674132524</c:v>
                </c:pt>
                <c:pt idx="35">
                  <c:v>0.102264804994248</c:v>
                </c:pt>
                <c:pt idx="36">
                  <c:v>0.110920704989102</c:v>
                </c:pt>
                <c:pt idx="37">
                  <c:v>0.120008860380607</c:v>
                </c:pt>
                <c:pt idx="38">
                  <c:v>0.129517444231917</c:v>
                </c:pt>
                <c:pt idx="39">
                  <c:v>0.139430403420988</c:v>
                </c:pt>
                <c:pt idx="40">
                  <c:v>0.149727290572079</c:v>
                </c:pt>
                <c:pt idx="41">
                  <c:v>0.160383139819255</c:v>
                </c:pt>
                <c:pt idx="42">
                  <c:v>0.171368391681002</c:v>
                </c:pt>
                <c:pt idx="43">
                  <c:v>0.182648871832889</c:v>
                </c:pt>
                <c:pt idx="44">
                  <c:v>0.194185827937877</c:v>
                </c:pt>
                <c:pt idx="45">
                  <c:v>0.205936027936107</c:v>
                </c:pt>
                <c:pt idx="46">
                  <c:v>0.217851922316419</c:v>
                </c:pt>
                <c:pt idx="47">
                  <c:v>0.229881871902482</c:v>
                </c:pt>
                <c:pt idx="48">
                  <c:v>0.241970441603233</c:v>
                </c:pt>
                <c:pt idx="49">
                  <c:v>0.254058759419415</c:v>
                </c:pt>
                <c:pt idx="50">
                  <c:v>0.26608493878777</c:v>
                </c:pt>
                <c:pt idx="51">
                  <c:v>0.277984561106774</c:v>
                </c:pt>
                <c:pt idx="52">
                  <c:v>0.289691214049643</c:v>
                </c:pt>
                <c:pt idx="53">
                  <c:v>0.301137080060266</c:v>
                </c:pt>
                <c:pt idx="54">
                  <c:v>0.312253568274639</c:v>
                </c:pt>
                <c:pt idx="55">
                  <c:v>0.322971982043643</c:v>
                </c:pt>
                <c:pt idx="56">
                  <c:v>0.333224213280448</c:v>
                </c:pt>
                <c:pt idx="57">
                  <c:v>0.34294345404413</c:v>
                </c:pt>
                <c:pt idx="58">
                  <c:v>0.352064915124082</c:v>
                </c:pt>
                <c:pt idx="59">
                  <c:v>0.360526540927955</c:v>
                </c:pt>
                <c:pt idx="60">
                  <c:v>0.368269709716186</c:v>
                </c:pt>
                <c:pt idx="61">
                  <c:v>0.375239908180127</c:v>
                </c:pt>
                <c:pt idx="62">
                  <c:v>0.381387369536</c:v>
                </c:pt>
                <c:pt idx="63">
                  <c:v>0.386667664704515</c:v>
                </c:pt>
                <c:pt idx="64">
                  <c:v>0.391042236762297</c:v>
                </c:pt>
                <c:pt idx="65">
                  <c:v>0.394478869676563</c:v>
                </c:pt>
                <c:pt idx="66">
                  <c:v>0.396952083353963</c:v>
                </c:pt>
                <c:pt idx="67">
                  <c:v>0.398443448227985</c:v>
                </c:pt>
                <c:pt idx="68">
                  <c:v>0.398941813951957</c:v>
                </c:pt>
                <c:pt idx="69">
                  <c:v>0.398443448227985</c:v>
                </c:pt>
                <c:pt idx="70">
                  <c:v>0.396952083353964</c:v>
                </c:pt>
                <c:pt idx="71">
                  <c:v>0.394478869676564</c:v>
                </c:pt>
                <c:pt idx="72">
                  <c:v>0.391042236762298</c:v>
                </c:pt>
                <c:pt idx="73">
                  <c:v>0.386667664704515</c:v>
                </c:pt>
                <c:pt idx="74">
                  <c:v>0.381387369536001</c:v>
                </c:pt>
                <c:pt idx="75">
                  <c:v>0.375239908180128</c:v>
                </c:pt>
                <c:pt idx="76">
                  <c:v>0.368269709716187</c:v>
                </c:pt>
                <c:pt idx="77">
                  <c:v>0.360526540927956</c:v>
                </c:pt>
                <c:pt idx="78">
                  <c:v>0.352064915124083</c:v>
                </c:pt>
                <c:pt idx="79">
                  <c:v>0.342943454044131</c:v>
                </c:pt>
                <c:pt idx="80">
                  <c:v>0.333224213280449</c:v>
                </c:pt>
                <c:pt idx="81">
                  <c:v>0.322971982043645</c:v>
                </c:pt>
                <c:pt idx="82">
                  <c:v>0.312253568274641</c:v>
                </c:pt>
                <c:pt idx="83">
                  <c:v>0.301137080060268</c:v>
                </c:pt>
                <c:pt idx="84">
                  <c:v>0.289691214049645</c:v>
                </c:pt>
                <c:pt idx="85">
                  <c:v>0.277984561106776</c:v>
                </c:pt>
                <c:pt idx="86">
                  <c:v>0.266084938787772</c:v>
                </c:pt>
                <c:pt idx="87">
                  <c:v>0.254058759419416</c:v>
                </c:pt>
                <c:pt idx="88">
                  <c:v>0.241970441603235</c:v>
                </c:pt>
                <c:pt idx="89">
                  <c:v>0.229881871902484</c:v>
                </c:pt>
                <c:pt idx="90">
                  <c:v>0.217851922316421</c:v>
                </c:pt>
                <c:pt idx="91">
                  <c:v>0.205936027936109</c:v>
                </c:pt>
                <c:pt idx="92">
                  <c:v>0.194185827937878</c:v>
                </c:pt>
                <c:pt idx="93">
                  <c:v>0.182648871832891</c:v>
                </c:pt>
                <c:pt idx="94">
                  <c:v>0.171368391681003</c:v>
                </c:pt>
                <c:pt idx="95">
                  <c:v>0.160383139819256</c:v>
                </c:pt>
                <c:pt idx="96">
                  <c:v>0.149727290572081</c:v>
                </c:pt>
                <c:pt idx="97">
                  <c:v>0.139430403420989</c:v>
                </c:pt>
                <c:pt idx="98">
                  <c:v>0.129517444231919</c:v>
                </c:pt>
                <c:pt idx="99">
                  <c:v>0.120008860380609</c:v>
                </c:pt>
                <c:pt idx="100">
                  <c:v>0.110920704989103</c:v>
                </c:pt>
                <c:pt idx="101">
                  <c:v>0.102264804994249</c:v>
                </c:pt>
                <c:pt idx="102">
                  <c:v>0.0940489674132532</c:v>
                </c:pt>
                <c:pt idx="103">
                  <c:v>0.0862772179497379</c:v>
                </c:pt>
                <c:pt idx="104">
                  <c:v>0.0789500659911498</c:v>
                </c:pt>
                <c:pt idx="105">
                  <c:v>0.072064790076854</c:v>
                </c:pt>
                <c:pt idx="106">
                  <c:v>0.0656157380556527</c:v>
                </c:pt>
                <c:pt idx="107">
                  <c:v>0.0595946363897656</c:v>
                </c:pt>
                <c:pt idx="108">
                  <c:v>0.0539909033861164</c:v>
                </c:pt>
                <c:pt idx="109">
                  <c:v>0.0487919615308014</c:v>
                </c:pt>
                <c:pt idx="110">
                  <c:v>0.0439835445541276</c:v>
                </c:pt>
                <c:pt idx="111">
                  <c:v>0.0395499953468509</c:v>
                </c:pt>
                <c:pt idx="112">
                  <c:v>0.0354745513687897</c:v>
                </c:pt>
                <c:pt idx="113">
                  <c:v>0.0317396147251765</c:v>
                </c:pt>
                <c:pt idx="114">
                  <c:v>0.0283270046211913</c:v>
                </c:pt>
                <c:pt idx="115">
                  <c:v>0.0252181904296624</c:v>
                </c:pt>
                <c:pt idx="116">
                  <c:v>0.0223945041108123</c:v>
                </c:pt>
                <c:pt idx="117">
                  <c:v>0.0198373311976543</c:v>
                </c:pt>
                <c:pt idx="118">
                  <c:v>0.017528279999209</c:v>
                </c:pt>
                <c:pt idx="119">
                  <c:v>0.01544932907078</c:v>
                </c:pt>
                <c:pt idx="120">
                  <c:v>0.0135829533522684</c:v>
                </c:pt>
                <c:pt idx="121">
                  <c:v>0.0119122296796261</c:v>
                </c:pt>
                <c:pt idx="122">
                  <c:v>0.0104209226301048</c:v>
                </c:pt>
                <c:pt idx="123">
                  <c:v>0.00909355186925742</c:v>
                </c:pt>
                <c:pt idx="124">
                  <c:v>0.00791544232811183</c:v>
                </c:pt>
                <c:pt idx="125">
                  <c:v>0.0068727586548691</c:v>
                </c:pt>
                <c:pt idx="126">
                  <c:v>0.0059525254599831</c:v>
                </c:pt>
                <c:pt idx="127">
                  <c:v>0.00514263491019882</c:v>
                </c:pt>
                <c:pt idx="128">
                  <c:v>0.00443184323015248</c:v>
                </c:pt>
                <c:pt idx="129">
                  <c:v>0.00380975764378918</c:v>
                </c:pt>
                <c:pt idx="130">
                  <c:v>0.00326681523658468</c:v>
                </c:pt>
                <c:pt idx="131">
                  <c:v>0.0027942551477894</c:v>
                </c:pt>
                <c:pt idx="132">
                  <c:v>0.00238408541395214</c:v>
                </c:pt>
                <c:pt idx="133">
                  <c:v>0.00202904568490548</c:v>
                </c:pt>
                <c:pt idx="134">
                  <c:v>0.00172256692499951</c:v>
                </c:pt>
                <c:pt idx="135">
                  <c:v>0.00145872909909619</c:v>
                </c:pt>
                <c:pt idx="136">
                  <c:v>0.00123221772774337</c:v>
                </c:pt>
              </c:numCache>
            </c:numRef>
          </c:yVal>
          <c:smooth val="1"/>
        </c:ser>
        <c:dLbls>
          <c:showLegendKey val="0"/>
          <c:showVal val="0"/>
          <c:showCatName val="0"/>
          <c:showSerName val="0"/>
          <c:showPercent val="0"/>
          <c:showBubbleSize val="0"/>
        </c:dLbls>
        <c:axId val="-2022034888"/>
        <c:axId val="-2022031896"/>
      </c:scatterChart>
      <c:valAx>
        <c:axId val="-2022034888"/>
        <c:scaling>
          <c:orientation val="minMax"/>
        </c:scaling>
        <c:delete val="0"/>
        <c:axPos val="b"/>
        <c:numFmt formatCode="General" sourceLinked="1"/>
        <c:majorTickMark val="out"/>
        <c:minorTickMark val="none"/>
        <c:tickLblPos val="nextTo"/>
        <c:crossAx val="-2022031896"/>
        <c:crosses val="autoZero"/>
        <c:crossBetween val="midCat"/>
      </c:valAx>
      <c:valAx>
        <c:axId val="-2022031896"/>
        <c:scaling>
          <c:orientation val="minMax"/>
        </c:scaling>
        <c:delete val="1"/>
        <c:axPos val="l"/>
        <c:majorGridlines/>
        <c:numFmt formatCode="General" sourceLinked="1"/>
        <c:majorTickMark val="out"/>
        <c:minorTickMark val="none"/>
        <c:tickLblPos val="none"/>
        <c:crossAx val="-2022034888"/>
        <c:crosses val="autoZero"/>
        <c:crossBetween val="midCat"/>
      </c:valAx>
    </c:plotArea>
    <c:legend>
      <c:legendPos val="r"/>
      <c:layout/>
      <c:overlay val="0"/>
    </c:legend>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1"/>
          <c:order val="1"/>
          <c:tx>
            <c:strRef>
              <c:f>comp!$D$3</c:f>
              <c:strCache>
                <c:ptCount val="1"/>
                <c:pt idx="0">
                  <c:v>pdf</c:v>
                </c:pt>
              </c:strCache>
            </c:strRef>
          </c:tx>
          <c:marker>
            <c:symbol val="none"/>
          </c:marker>
          <c:xVal>
            <c:numRef>
              <c:f>comp!$C$4:$C$140</c:f>
              <c:numCache>
                <c:formatCode>General</c:formatCode>
                <c:ptCount val="137"/>
                <c:pt idx="0">
                  <c:v>-3.4</c:v>
                </c:pt>
                <c:pt idx="1">
                  <c:v>-3.349999999999999</c:v>
                </c:pt>
                <c:pt idx="2">
                  <c:v>-3.3</c:v>
                </c:pt>
                <c:pt idx="3">
                  <c:v>-3.25</c:v>
                </c:pt>
                <c:pt idx="4">
                  <c:v>-3.200000000000001</c:v>
                </c:pt>
                <c:pt idx="5">
                  <c:v>-3.150000000000001</c:v>
                </c:pt>
                <c:pt idx="6">
                  <c:v>-3.100000000000001</c:v>
                </c:pt>
                <c:pt idx="7">
                  <c:v>-3.050000000000001</c:v>
                </c:pt>
                <c:pt idx="8">
                  <c:v>-3.000000000000001</c:v>
                </c:pt>
                <c:pt idx="9">
                  <c:v>-2.95</c:v>
                </c:pt>
                <c:pt idx="10">
                  <c:v>-2.900000000000002</c:v>
                </c:pt>
                <c:pt idx="11">
                  <c:v>-2.849999999999999</c:v>
                </c:pt>
                <c:pt idx="12">
                  <c:v>-2.800000000000002</c:v>
                </c:pt>
                <c:pt idx="13">
                  <c:v>-2.750000000000002</c:v>
                </c:pt>
                <c:pt idx="14">
                  <c:v>-2.700000000000004</c:v>
                </c:pt>
                <c:pt idx="15">
                  <c:v>-2.650000000000002</c:v>
                </c:pt>
                <c:pt idx="16">
                  <c:v>-2.600000000000003</c:v>
                </c:pt>
                <c:pt idx="17">
                  <c:v>-2.550000000000003</c:v>
                </c:pt>
                <c:pt idx="18">
                  <c:v>-2.500000000000003</c:v>
                </c:pt>
                <c:pt idx="19">
                  <c:v>-2.450000000000003</c:v>
                </c:pt>
                <c:pt idx="20">
                  <c:v>-2.400000000000003</c:v>
                </c:pt>
                <c:pt idx="21">
                  <c:v>-2.350000000000003</c:v>
                </c:pt>
                <c:pt idx="22">
                  <c:v>-2.300000000000004</c:v>
                </c:pt>
                <c:pt idx="23">
                  <c:v>-2.250000000000004</c:v>
                </c:pt>
                <c:pt idx="24">
                  <c:v>-2.200000000000004</c:v>
                </c:pt>
                <c:pt idx="25">
                  <c:v>-2.150000000000004</c:v>
                </c:pt>
                <c:pt idx="26">
                  <c:v>-2.100000000000005</c:v>
                </c:pt>
                <c:pt idx="27">
                  <c:v>-2.050000000000005</c:v>
                </c:pt>
                <c:pt idx="28">
                  <c:v>-2.000000000000005</c:v>
                </c:pt>
                <c:pt idx="29">
                  <c:v>-1.950000000000008</c:v>
                </c:pt>
                <c:pt idx="30">
                  <c:v>-1.900000000000006</c:v>
                </c:pt>
                <c:pt idx="31">
                  <c:v>-1.850000000000006</c:v>
                </c:pt>
                <c:pt idx="32">
                  <c:v>-1.800000000000005</c:v>
                </c:pt>
                <c:pt idx="33">
                  <c:v>-1.750000000000005</c:v>
                </c:pt>
                <c:pt idx="34">
                  <c:v>-1.700000000000005</c:v>
                </c:pt>
                <c:pt idx="35">
                  <c:v>-1.650000000000006</c:v>
                </c:pt>
                <c:pt idx="36">
                  <c:v>-1.600000000000004</c:v>
                </c:pt>
                <c:pt idx="37">
                  <c:v>-1.550000000000004</c:v>
                </c:pt>
                <c:pt idx="38">
                  <c:v>-1.500000000000004</c:v>
                </c:pt>
                <c:pt idx="39">
                  <c:v>-1.450000000000004</c:v>
                </c:pt>
                <c:pt idx="40">
                  <c:v>-1.400000000000004</c:v>
                </c:pt>
                <c:pt idx="41">
                  <c:v>-1.350000000000004</c:v>
                </c:pt>
                <c:pt idx="42">
                  <c:v>-1.300000000000004</c:v>
                </c:pt>
                <c:pt idx="43">
                  <c:v>-1.250000000000004</c:v>
                </c:pt>
                <c:pt idx="44">
                  <c:v>-1.200000000000004</c:v>
                </c:pt>
                <c:pt idx="45">
                  <c:v>-1.150000000000004</c:v>
                </c:pt>
                <c:pt idx="46">
                  <c:v>-1.100000000000004</c:v>
                </c:pt>
                <c:pt idx="47">
                  <c:v>-1.050000000000004</c:v>
                </c:pt>
                <c:pt idx="48">
                  <c:v>-1.000000000000004</c:v>
                </c:pt>
                <c:pt idx="49">
                  <c:v>-0.950000000000004</c:v>
                </c:pt>
                <c:pt idx="50">
                  <c:v>-0.900000000000004</c:v>
                </c:pt>
                <c:pt idx="51">
                  <c:v>-0.850000000000005</c:v>
                </c:pt>
                <c:pt idx="52">
                  <c:v>-0.800000000000004</c:v>
                </c:pt>
                <c:pt idx="53">
                  <c:v>-0.750000000000005</c:v>
                </c:pt>
                <c:pt idx="54">
                  <c:v>-0.700000000000004</c:v>
                </c:pt>
                <c:pt idx="55">
                  <c:v>-0.650000000000005</c:v>
                </c:pt>
                <c:pt idx="56">
                  <c:v>-0.600000000000004</c:v>
                </c:pt>
                <c:pt idx="57">
                  <c:v>-0.550000000000004</c:v>
                </c:pt>
                <c:pt idx="58">
                  <c:v>-0.500000000000004</c:v>
                </c:pt>
                <c:pt idx="59">
                  <c:v>-0.450000000000004</c:v>
                </c:pt>
                <c:pt idx="60">
                  <c:v>-0.400000000000004</c:v>
                </c:pt>
                <c:pt idx="61">
                  <c:v>-0.350000000000004</c:v>
                </c:pt>
                <c:pt idx="62">
                  <c:v>-0.300000000000004</c:v>
                </c:pt>
                <c:pt idx="63">
                  <c:v>-0.250000000000004</c:v>
                </c:pt>
                <c:pt idx="64">
                  <c:v>-0.200000000000004</c:v>
                </c:pt>
                <c:pt idx="65">
                  <c:v>-0.150000000000004</c:v>
                </c:pt>
                <c:pt idx="66">
                  <c:v>-0.100000000000004</c:v>
                </c:pt>
                <c:pt idx="67">
                  <c:v>-0.0500000000000038</c:v>
                </c:pt>
                <c:pt idx="68">
                  <c:v>-3.62210261783962E-15</c:v>
                </c:pt>
                <c:pt idx="69">
                  <c:v>0.0499999999999966</c:v>
                </c:pt>
                <c:pt idx="70">
                  <c:v>0.0999999999999968</c:v>
                </c:pt>
                <c:pt idx="71">
                  <c:v>0.149999999999997</c:v>
                </c:pt>
                <c:pt idx="72">
                  <c:v>0.199999999999997</c:v>
                </c:pt>
                <c:pt idx="73">
                  <c:v>0.249999999999997</c:v>
                </c:pt>
                <c:pt idx="74">
                  <c:v>0.299999999999998</c:v>
                </c:pt>
                <c:pt idx="75">
                  <c:v>0.349999999999998</c:v>
                </c:pt>
                <c:pt idx="76">
                  <c:v>0.399999999999998</c:v>
                </c:pt>
                <c:pt idx="77">
                  <c:v>0.449999999999997</c:v>
                </c:pt>
                <c:pt idx="78">
                  <c:v>0.499999999999998</c:v>
                </c:pt>
                <c:pt idx="79">
                  <c:v>0.549999999999997</c:v>
                </c:pt>
                <c:pt idx="80">
                  <c:v>0.599999999999997</c:v>
                </c:pt>
                <c:pt idx="81">
                  <c:v>0.649999999999998</c:v>
                </c:pt>
                <c:pt idx="82">
                  <c:v>0.699999999999997</c:v>
                </c:pt>
                <c:pt idx="83">
                  <c:v>0.749999999999998</c:v>
                </c:pt>
                <c:pt idx="84">
                  <c:v>0.799999999999997</c:v>
                </c:pt>
                <c:pt idx="85">
                  <c:v>0.849999999999997</c:v>
                </c:pt>
                <c:pt idx="86">
                  <c:v>0.899999999999997</c:v>
                </c:pt>
                <c:pt idx="87">
                  <c:v>0.949999999999997</c:v>
                </c:pt>
                <c:pt idx="88">
                  <c:v>0.999999999999997</c:v>
                </c:pt>
                <c:pt idx="89">
                  <c:v>1.049999999999992</c:v>
                </c:pt>
                <c:pt idx="90">
                  <c:v>1.099999999999993</c:v>
                </c:pt>
                <c:pt idx="91">
                  <c:v>1.149999999999993</c:v>
                </c:pt>
                <c:pt idx="92">
                  <c:v>1.199999999999994</c:v>
                </c:pt>
                <c:pt idx="93">
                  <c:v>1.249999999999991</c:v>
                </c:pt>
                <c:pt idx="94">
                  <c:v>1.299999999999992</c:v>
                </c:pt>
                <c:pt idx="95">
                  <c:v>1.349999999999993</c:v>
                </c:pt>
                <c:pt idx="96">
                  <c:v>1.399999999999993</c:v>
                </c:pt>
                <c:pt idx="97">
                  <c:v>1.449999999999991</c:v>
                </c:pt>
                <c:pt idx="98">
                  <c:v>1.499999999999992</c:v>
                </c:pt>
                <c:pt idx="99">
                  <c:v>1.549999999999992</c:v>
                </c:pt>
                <c:pt idx="100">
                  <c:v>1.599999999999993</c:v>
                </c:pt>
                <c:pt idx="101">
                  <c:v>1.649999999999994</c:v>
                </c:pt>
                <c:pt idx="102">
                  <c:v>1.699999999999994</c:v>
                </c:pt>
                <c:pt idx="103">
                  <c:v>1.749999999999992</c:v>
                </c:pt>
                <c:pt idx="104">
                  <c:v>1.799999999999993</c:v>
                </c:pt>
                <c:pt idx="105">
                  <c:v>1.849999999999993</c:v>
                </c:pt>
                <c:pt idx="106">
                  <c:v>1.899999999999994</c:v>
                </c:pt>
                <c:pt idx="107">
                  <c:v>1.949999999999993</c:v>
                </c:pt>
                <c:pt idx="108">
                  <c:v>1.999999999999997</c:v>
                </c:pt>
                <c:pt idx="109">
                  <c:v>2.049999999999998</c:v>
                </c:pt>
                <c:pt idx="110">
                  <c:v>2.099999999999997</c:v>
                </c:pt>
                <c:pt idx="111">
                  <c:v>2.149999999999997</c:v>
                </c:pt>
                <c:pt idx="112">
                  <c:v>2.199999999999997</c:v>
                </c:pt>
                <c:pt idx="113">
                  <c:v>2.249999999999998</c:v>
                </c:pt>
                <c:pt idx="114">
                  <c:v>2.299999999999997</c:v>
                </c:pt>
                <c:pt idx="115">
                  <c:v>2.349999999999996</c:v>
                </c:pt>
                <c:pt idx="116">
                  <c:v>2.399999999999996</c:v>
                </c:pt>
                <c:pt idx="117">
                  <c:v>2.449999999999996</c:v>
                </c:pt>
                <c:pt idx="118">
                  <c:v>2.499999999999996</c:v>
                </c:pt>
                <c:pt idx="119">
                  <c:v>2.549999999999996</c:v>
                </c:pt>
                <c:pt idx="120">
                  <c:v>2.599999999999995</c:v>
                </c:pt>
                <c:pt idx="121">
                  <c:v>2.649999999999995</c:v>
                </c:pt>
                <c:pt idx="122">
                  <c:v>2.699999999999995</c:v>
                </c:pt>
                <c:pt idx="123">
                  <c:v>2.749999999999995</c:v>
                </c:pt>
                <c:pt idx="124">
                  <c:v>2.799999999999995</c:v>
                </c:pt>
                <c:pt idx="125">
                  <c:v>2.849999999999995</c:v>
                </c:pt>
                <c:pt idx="126">
                  <c:v>2.899999999999994</c:v>
                </c:pt>
                <c:pt idx="127">
                  <c:v>2.949999999999994</c:v>
                </c:pt>
                <c:pt idx="128">
                  <c:v>2.999999999999994</c:v>
                </c:pt>
                <c:pt idx="129">
                  <c:v>3.049999999999994</c:v>
                </c:pt>
                <c:pt idx="130">
                  <c:v>3.099999999999994</c:v>
                </c:pt>
                <c:pt idx="131">
                  <c:v>3.149999999999994</c:v>
                </c:pt>
                <c:pt idx="132">
                  <c:v>3.199999999999993</c:v>
                </c:pt>
                <c:pt idx="133">
                  <c:v>3.249999999999994</c:v>
                </c:pt>
                <c:pt idx="134">
                  <c:v>3.299999999999993</c:v>
                </c:pt>
                <c:pt idx="135">
                  <c:v>3.349999999999993</c:v>
                </c:pt>
                <c:pt idx="136">
                  <c:v>3.399999999999993</c:v>
                </c:pt>
              </c:numCache>
            </c:numRef>
          </c:xVal>
          <c:yVal>
            <c:numRef>
              <c:f>comp!$D$4:$D$140</c:f>
              <c:numCache>
                <c:formatCode>General</c:formatCode>
                <c:ptCount val="137"/>
                <c:pt idx="0">
                  <c:v>0.00123221772774334</c:v>
                </c:pt>
                <c:pt idx="1">
                  <c:v>0.00145872909909615</c:v>
                </c:pt>
                <c:pt idx="2">
                  <c:v>0.00172256692499947</c:v>
                </c:pt>
                <c:pt idx="3">
                  <c:v>0.00202904568490543</c:v>
                </c:pt>
                <c:pt idx="4">
                  <c:v>0.00238408541395208</c:v>
                </c:pt>
                <c:pt idx="5">
                  <c:v>0.00279425514778934</c:v>
                </c:pt>
                <c:pt idx="6">
                  <c:v>0.0032668152365846</c:v>
                </c:pt>
                <c:pt idx="7">
                  <c:v>0.0038097576437891</c:v>
                </c:pt>
                <c:pt idx="8">
                  <c:v>0.00443184323015239</c:v>
                </c:pt>
                <c:pt idx="9">
                  <c:v>0.00514263491019871</c:v>
                </c:pt>
                <c:pt idx="10">
                  <c:v>0.00595252545998297</c:v>
                </c:pt>
                <c:pt idx="11">
                  <c:v>0.00687275865486895</c:v>
                </c:pt>
                <c:pt idx="12">
                  <c:v>0.00791544232811168</c:v>
                </c:pt>
                <c:pt idx="13">
                  <c:v>0.00909355186925728</c:v>
                </c:pt>
                <c:pt idx="14">
                  <c:v>0.0104209226301046</c:v>
                </c:pt>
                <c:pt idx="15">
                  <c:v>0.0119122296796259</c:v>
                </c:pt>
                <c:pt idx="16">
                  <c:v>0.0135829533522681</c:v>
                </c:pt>
                <c:pt idx="17">
                  <c:v>0.0154493290707797</c:v>
                </c:pt>
                <c:pt idx="18">
                  <c:v>0.0175282799992087</c:v>
                </c:pt>
                <c:pt idx="19">
                  <c:v>0.019837331197654</c:v>
                </c:pt>
                <c:pt idx="20">
                  <c:v>0.0223945041108119</c:v>
                </c:pt>
                <c:pt idx="21">
                  <c:v>0.025218190429662</c:v>
                </c:pt>
                <c:pt idx="22">
                  <c:v>0.0283270046211908</c:v>
                </c:pt>
                <c:pt idx="23">
                  <c:v>0.031739614725176</c:v>
                </c:pt>
                <c:pt idx="24">
                  <c:v>0.0354745513687891</c:v>
                </c:pt>
                <c:pt idx="25">
                  <c:v>0.0395499953468502</c:v>
                </c:pt>
                <c:pt idx="26">
                  <c:v>0.0439835445541269</c:v>
                </c:pt>
                <c:pt idx="27">
                  <c:v>0.0487919615308005</c:v>
                </c:pt>
                <c:pt idx="28">
                  <c:v>0.0539909033861154</c:v>
                </c:pt>
                <c:pt idx="29">
                  <c:v>0.0595946363897646</c:v>
                </c:pt>
                <c:pt idx="30">
                  <c:v>0.0656157380556518</c:v>
                </c:pt>
                <c:pt idx="31">
                  <c:v>0.0720647900768531</c:v>
                </c:pt>
                <c:pt idx="32">
                  <c:v>0.0789500659911488</c:v>
                </c:pt>
                <c:pt idx="33">
                  <c:v>0.0862772179497367</c:v>
                </c:pt>
                <c:pt idx="34">
                  <c:v>0.0940489674132524</c:v>
                </c:pt>
                <c:pt idx="35">
                  <c:v>0.102264804994248</c:v>
                </c:pt>
                <c:pt idx="36">
                  <c:v>0.110920704989102</c:v>
                </c:pt>
                <c:pt idx="37">
                  <c:v>0.120008860380607</c:v>
                </c:pt>
                <c:pt idx="38">
                  <c:v>0.129517444231917</c:v>
                </c:pt>
                <c:pt idx="39">
                  <c:v>0.139430403420988</c:v>
                </c:pt>
                <c:pt idx="40">
                  <c:v>0.149727290572079</c:v>
                </c:pt>
                <c:pt idx="41">
                  <c:v>0.160383139819255</c:v>
                </c:pt>
                <c:pt idx="42">
                  <c:v>0.171368391681002</c:v>
                </c:pt>
                <c:pt idx="43">
                  <c:v>0.182648871832889</c:v>
                </c:pt>
                <c:pt idx="44">
                  <c:v>0.194185827937877</c:v>
                </c:pt>
                <c:pt idx="45">
                  <c:v>0.205936027936107</c:v>
                </c:pt>
                <c:pt idx="46">
                  <c:v>0.217851922316419</c:v>
                </c:pt>
                <c:pt idx="47">
                  <c:v>0.229881871902482</c:v>
                </c:pt>
                <c:pt idx="48">
                  <c:v>0.241970441603233</c:v>
                </c:pt>
                <c:pt idx="49">
                  <c:v>0.254058759419415</c:v>
                </c:pt>
                <c:pt idx="50">
                  <c:v>0.26608493878777</c:v>
                </c:pt>
                <c:pt idx="51">
                  <c:v>0.277984561106774</c:v>
                </c:pt>
                <c:pt idx="52">
                  <c:v>0.289691214049643</c:v>
                </c:pt>
                <c:pt idx="53">
                  <c:v>0.301137080060266</c:v>
                </c:pt>
                <c:pt idx="54">
                  <c:v>0.312253568274639</c:v>
                </c:pt>
                <c:pt idx="55">
                  <c:v>0.322971982043643</c:v>
                </c:pt>
                <c:pt idx="56">
                  <c:v>0.333224213280448</c:v>
                </c:pt>
                <c:pt idx="57">
                  <c:v>0.34294345404413</c:v>
                </c:pt>
                <c:pt idx="58">
                  <c:v>0.352064915124082</c:v>
                </c:pt>
                <c:pt idx="59">
                  <c:v>0.360526540927955</c:v>
                </c:pt>
                <c:pt idx="60">
                  <c:v>0.368269709716186</c:v>
                </c:pt>
                <c:pt idx="61">
                  <c:v>0.375239908180127</c:v>
                </c:pt>
                <c:pt idx="62">
                  <c:v>0.381387369536</c:v>
                </c:pt>
                <c:pt idx="63">
                  <c:v>0.386667664704515</c:v>
                </c:pt>
                <c:pt idx="64">
                  <c:v>0.391042236762297</c:v>
                </c:pt>
                <c:pt idx="65">
                  <c:v>0.394478869676563</c:v>
                </c:pt>
                <c:pt idx="66">
                  <c:v>0.396952083353963</c:v>
                </c:pt>
                <c:pt idx="67">
                  <c:v>0.398443448227985</c:v>
                </c:pt>
                <c:pt idx="68">
                  <c:v>0.398941813951957</c:v>
                </c:pt>
                <c:pt idx="69">
                  <c:v>0.398443448227985</c:v>
                </c:pt>
                <c:pt idx="70">
                  <c:v>0.396952083353964</c:v>
                </c:pt>
                <c:pt idx="71">
                  <c:v>0.394478869676564</c:v>
                </c:pt>
                <c:pt idx="72">
                  <c:v>0.391042236762298</c:v>
                </c:pt>
                <c:pt idx="73">
                  <c:v>0.386667664704515</c:v>
                </c:pt>
                <c:pt idx="74">
                  <c:v>0.381387369536001</c:v>
                </c:pt>
                <c:pt idx="75">
                  <c:v>0.375239908180128</c:v>
                </c:pt>
                <c:pt idx="76">
                  <c:v>0.368269709716187</c:v>
                </c:pt>
                <c:pt idx="77">
                  <c:v>0.360526540927956</c:v>
                </c:pt>
                <c:pt idx="78">
                  <c:v>0.352064915124083</c:v>
                </c:pt>
                <c:pt idx="79">
                  <c:v>0.342943454044131</c:v>
                </c:pt>
                <c:pt idx="80">
                  <c:v>0.333224213280449</c:v>
                </c:pt>
                <c:pt idx="81">
                  <c:v>0.322971982043645</c:v>
                </c:pt>
                <c:pt idx="82">
                  <c:v>0.312253568274641</c:v>
                </c:pt>
                <c:pt idx="83">
                  <c:v>0.301137080060268</c:v>
                </c:pt>
                <c:pt idx="84">
                  <c:v>0.289691214049645</c:v>
                </c:pt>
                <c:pt idx="85">
                  <c:v>0.277984561106776</c:v>
                </c:pt>
                <c:pt idx="86">
                  <c:v>0.266084938787772</c:v>
                </c:pt>
                <c:pt idx="87">
                  <c:v>0.254058759419416</c:v>
                </c:pt>
                <c:pt idx="88">
                  <c:v>0.241970441603235</c:v>
                </c:pt>
                <c:pt idx="89">
                  <c:v>0.229881871902484</c:v>
                </c:pt>
                <c:pt idx="90">
                  <c:v>0.217851922316421</c:v>
                </c:pt>
                <c:pt idx="91">
                  <c:v>0.205936027936109</c:v>
                </c:pt>
                <c:pt idx="92">
                  <c:v>0.194185827937878</c:v>
                </c:pt>
                <c:pt idx="93">
                  <c:v>0.182648871832891</c:v>
                </c:pt>
                <c:pt idx="94">
                  <c:v>0.171368391681003</c:v>
                </c:pt>
                <c:pt idx="95">
                  <c:v>0.160383139819256</c:v>
                </c:pt>
                <c:pt idx="96">
                  <c:v>0.149727290572081</c:v>
                </c:pt>
                <c:pt idx="97">
                  <c:v>0.139430403420989</c:v>
                </c:pt>
                <c:pt idx="98">
                  <c:v>0.129517444231919</c:v>
                </c:pt>
                <c:pt idx="99">
                  <c:v>0.120008860380609</c:v>
                </c:pt>
                <c:pt idx="100">
                  <c:v>0.110920704989103</c:v>
                </c:pt>
                <c:pt idx="101">
                  <c:v>0.102264804994249</c:v>
                </c:pt>
                <c:pt idx="102">
                  <c:v>0.0940489674132532</c:v>
                </c:pt>
                <c:pt idx="103">
                  <c:v>0.0862772179497379</c:v>
                </c:pt>
                <c:pt idx="104">
                  <c:v>0.0789500659911498</c:v>
                </c:pt>
                <c:pt idx="105">
                  <c:v>0.072064790076854</c:v>
                </c:pt>
                <c:pt idx="106">
                  <c:v>0.0656157380556527</c:v>
                </c:pt>
                <c:pt idx="107">
                  <c:v>0.0595946363897656</c:v>
                </c:pt>
                <c:pt idx="108">
                  <c:v>0.0539909033861164</c:v>
                </c:pt>
                <c:pt idx="109">
                  <c:v>0.0487919615308014</c:v>
                </c:pt>
                <c:pt idx="110">
                  <c:v>0.0439835445541276</c:v>
                </c:pt>
                <c:pt idx="111">
                  <c:v>0.0395499953468509</c:v>
                </c:pt>
                <c:pt idx="112">
                  <c:v>0.0354745513687897</c:v>
                </c:pt>
                <c:pt idx="113">
                  <c:v>0.0317396147251765</c:v>
                </c:pt>
                <c:pt idx="114">
                  <c:v>0.0283270046211913</c:v>
                </c:pt>
                <c:pt idx="115">
                  <c:v>0.0252181904296624</c:v>
                </c:pt>
                <c:pt idx="116">
                  <c:v>0.0223945041108123</c:v>
                </c:pt>
                <c:pt idx="117">
                  <c:v>0.0198373311976543</c:v>
                </c:pt>
                <c:pt idx="118">
                  <c:v>0.017528279999209</c:v>
                </c:pt>
                <c:pt idx="119">
                  <c:v>0.01544932907078</c:v>
                </c:pt>
                <c:pt idx="120">
                  <c:v>0.0135829533522684</c:v>
                </c:pt>
                <c:pt idx="121">
                  <c:v>0.0119122296796261</c:v>
                </c:pt>
                <c:pt idx="122">
                  <c:v>0.0104209226301048</c:v>
                </c:pt>
                <c:pt idx="123">
                  <c:v>0.00909355186925742</c:v>
                </c:pt>
                <c:pt idx="124">
                  <c:v>0.00791544232811183</c:v>
                </c:pt>
                <c:pt idx="125">
                  <c:v>0.0068727586548691</c:v>
                </c:pt>
                <c:pt idx="126">
                  <c:v>0.0059525254599831</c:v>
                </c:pt>
                <c:pt idx="127">
                  <c:v>0.00514263491019882</c:v>
                </c:pt>
                <c:pt idx="128">
                  <c:v>0.00443184323015248</c:v>
                </c:pt>
                <c:pt idx="129">
                  <c:v>0.00380975764378918</c:v>
                </c:pt>
                <c:pt idx="130">
                  <c:v>0.00326681523658468</c:v>
                </c:pt>
                <c:pt idx="131">
                  <c:v>0.0027942551477894</c:v>
                </c:pt>
                <c:pt idx="132">
                  <c:v>0.00238408541395214</c:v>
                </c:pt>
                <c:pt idx="133">
                  <c:v>0.00202904568490548</c:v>
                </c:pt>
                <c:pt idx="134">
                  <c:v>0.00172256692499951</c:v>
                </c:pt>
                <c:pt idx="135">
                  <c:v>0.00145872909909619</c:v>
                </c:pt>
                <c:pt idx="136">
                  <c:v>0.00123221772774337</c:v>
                </c:pt>
              </c:numCache>
            </c:numRef>
          </c:yVal>
          <c:smooth val="1"/>
        </c:ser>
        <c:ser>
          <c:idx val="2"/>
          <c:order val="2"/>
          <c:tx>
            <c:strRef>
              <c:f>comp!$G$3</c:f>
              <c:strCache>
                <c:ptCount val="1"/>
                <c:pt idx="0">
                  <c:v>pdf</c:v>
                </c:pt>
              </c:strCache>
            </c:strRef>
          </c:tx>
          <c:marker>
            <c:symbol val="none"/>
          </c:marker>
          <c:xVal>
            <c:numRef>
              <c:f>comp!$F$4:$F$140</c:f>
              <c:numCache>
                <c:formatCode>General</c:formatCode>
                <c:ptCount val="137"/>
                <c:pt idx="0">
                  <c:v>-1.4</c:v>
                </c:pt>
                <c:pt idx="1">
                  <c:v>-1.35</c:v>
                </c:pt>
                <c:pt idx="2">
                  <c:v>-1.3</c:v>
                </c:pt>
                <c:pt idx="3">
                  <c:v>-1.25</c:v>
                </c:pt>
                <c:pt idx="4">
                  <c:v>-1.200000000000001</c:v>
                </c:pt>
                <c:pt idx="5">
                  <c:v>-1.150000000000002</c:v>
                </c:pt>
                <c:pt idx="6">
                  <c:v>-1.100000000000002</c:v>
                </c:pt>
                <c:pt idx="7">
                  <c:v>-1.050000000000002</c:v>
                </c:pt>
                <c:pt idx="8">
                  <c:v>-1.000000000000001</c:v>
                </c:pt>
                <c:pt idx="9">
                  <c:v>-0.950000000000002</c:v>
                </c:pt>
                <c:pt idx="10">
                  <c:v>-0.900000000000002</c:v>
                </c:pt>
                <c:pt idx="11">
                  <c:v>-0.850000000000003</c:v>
                </c:pt>
                <c:pt idx="12">
                  <c:v>-0.800000000000002</c:v>
                </c:pt>
                <c:pt idx="13">
                  <c:v>-0.750000000000004</c:v>
                </c:pt>
                <c:pt idx="14">
                  <c:v>-0.700000000000003</c:v>
                </c:pt>
                <c:pt idx="15">
                  <c:v>-0.650000000000004</c:v>
                </c:pt>
                <c:pt idx="16">
                  <c:v>-0.600000000000003</c:v>
                </c:pt>
                <c:pt idx="17">
                  <c:v>-0.550000000000003</c:v>
                </c:pt>
                <c:pt idx="18">
                  <c:v>-0.500000000000003</c:v>
                </c:pt>
                <c:pt idx="19">
                  <c:v>-0.450000000000003</c:v>
                </c:pt>
                <c:pt idx="20">
                  <c:v>-0.400000000000003</c:v>
                </c:pt>
                <c:pt idx="21">
                  <c:v>-0.350000000000004</c:v>
                </c:pt>
                <c:pt idx="22">
                  <c:v>-0.300000000000004</c:v>
                </c:pt>
                <c:pt idx="23">
                  <c:v>-0.250000000000004</c:v>
                </c:pt>
                <c:pt idx="24">
                  <c:v>-0.200000000000004</c:v>
                </c:pt>
                <c:pt idx="25">
                  <c:v>-0.150000000000004</c:v>
                </c:pt>
                <c:pt idx="26">
                  <c:v>-0.100000000000005</c:v>
                </c:pt>
                <c:pt idx="27">
                  <c:v>-0.0500000000000047</c:v>
                </c:pt>
                <c:pt idx="28">
                  <c:v>-4.88498130835073E-15</c:v>
                </c:pt>
                <c:pt idx="29">
                  <c:v>0.0499999999999954</c:v>
                </c:pt>
                <c:pt idx="30">
                  <c:v>0.0999999999999952</c:v>
                </c:pt>
                <c:pt idx="31">
                  <c:v>0.149999999999996</c:v>
                </c:pt>
                <c:pt idx="32">
                  <c:v>0.199999999999996</c:v>
                </c:pt>
                <c:pt idx="33">
                  <c:v>0.249999999999996</c:v>
                </c:pt>
                <c:pt idx="34">
                  <c:v>0.299999999999997</c:v>
                </c:pt>
                <c:pt idx="35">
                  <c:v>0.349999999999997</c:v>
                </c:pt>
                <c:pt idx="36">
                  <c:v>0.399999999999997</c:v>
                </c:pt>
                <c:pt idx="37">
                  <c:v>0.449999999999997</c:v>
                </c:pt>
                <c:pt idx="38">
                  <c:v>0.499999999999997</c:v>
                </c:pt>
                <c:pt idx="39">
                  <c:v>0.549999999999996</c:v>
                </c:pt>
                <c:pt idx="40">
                  <c:v>0.599999999999996</c:v>
                </c:pt>
                <c:pt idx="41">
                  <c:v>0.649999999999997</c:v>
                </c:pt>
                <c:pt idx="42">
                  <c:v>0.699999999999996</c:v>
                </c:pt>
                <c:pt idx="43">
                  <c:v>0.749999999999997</c:v>
                </c:pt>
                <c:pt idx="44">
                  <c:v>0.799999999999996</c:v>
                </c:pt>
                <c:pt idx="45">
                  <c:v>0.849999999999997</c:v>
                </c:pt>
                <c:pt idx="46">
                  <c:v>0.899999999999996</c:v>
                </c:pt>
                <c:pt idx="47">
                  <c:v>0.949999999999997</c:v>
                </c:pt>
                <c:pt idx="48">
                  <c:v>0.999999999999996</c:v>
                </c:pt>
                <c:pt idx="49">
                  <c:v>1.049999999999991</c:v>
                </c:pt>
                <c:pt idx="50">
                  <c:v>1.099999999999992</c:v>
                </c:pt>
                <c:pt idx="51">
                  <c:v>1.149999999999993</c:v>
                </c:pt>
                <c:pt idx="52">
                  <c:v>1.199999999999993</c:v>
                </c:pt>
                <c:pt idx="53">
                  <c:v>1.249999999999991</c:v>
                </c:pt>
                <c:pt idx="54">
                  <c:v>1.299999999999992</c:v>
                </c:pt>
                <c:pt idx="55">
                  <c:v>1.349999999999992</c:v>
                </c:pt>
                <c:pt idx="56">
                  <c:v>1.399999999999993</c:v>
                </c:pt>
                <c:pt idx="57">
                  <c:v>1.449999999999989</c:v>
                </c:pt>
                <c:pt idx="58">
                  <c:v>1.499999999999991</c:v>
                </c:pt>
                <c:pt idx="59">
                  <c:v>1.549999999999992</c:v>
                </c:pt>
                <c:pt idx="60">
                  <c:v>1.599999999999993</c:v>
                </c:pt>
                <c:pt idx="61">
                  <c:v>1.649999999999993</c:v>
                </c:pt>
                <c:pt idx="62">
                  <c:v>1.699999999999993</c:v>
                </c:pt>
                <c:pt idx="63">
                  <c:v>1.749999999999991</c:v>
                </c:pt>
                <c:pt idx="64">
                  <c:v>1.799999999999992</c:v>
                </c:pt>
                <c:pt idx="65">
                  <c:v>1.849999999999992</c:v>
                </c:pt>
                <c:pt idx="66">
                  <c:v>1.899999999999993</c:v>
                </c:pt>
                <c:pt idx="67">
                  <c:v>1.949999999999993</c:v>
                </c:pt>
                <c:pt idx="68">
                  <c:v>1.999999999999996</c:v>
                </c:pt>
                <c:pt idx="69">
                  <c:v>2.049999999999997</c:v>
                </c:pt>
                <c:pt idx="70">
                  <c:v>2.099999999999997</c:v>
                </c:pt>
                <c:pt idx="71">
                  <c:v>2.149999999999997</c:v>
                </c:pt>
                <c:pt idx="72">
                  <c:v>2.199999999999997</c:v>
                </c:pt>
                <c:pt idx="73">
                  <c:v>2.249999999999998</c:v>
                </c:pt>
                <c:pt idx="74">
                  <c:v>2.299999999999997</c:v>
                </c:pt>
                <c:pt idx="75">
                  <c:v>2.349999999999996</c:v>
                </c:pt>
                <c:pt idx="76">
                  <c:v>2.399999999999996</c:v>
                </c:pt>
                <c:pt idx="77">
                  <c:v>2.449999999999996</c:v>
                </c:pt>
                <c:pt idx="78">
                  <c:v>2.499999999999996</c:v>
                </c:pt>
                <c:pt idx="79">
                  <c:v>2.549999999999997</c:v>
                </c:pt>
                <c:pt idx="80">
                  <c:v>2.599999999999997</c:v>
                </c:pt>
                <c:pt idx="81">
                  <c:v>2.649999999999997</c:v>
                </c:pt>
                <c:pt idx="82">
                  <c:v>2.699999999999997</c:v>
                </c:pt>
                <c:pt idx="83">
                  <c:v>2.749999999999998</c:v>
                </c:pt>
                <c:pt idx="84">
                  <c:v>2.799999999999997</c:v>
                </c:pt>
                <c:pt idx="85">
                  <c:v>2.849999999999996</c:v>
                </c:pt>
                <c:pt idx="86">
                  <c:v>2.899999999999997</c:v>
                </c:pt>
                <c:pt idx="87">
                  <c:v>2.949999999999997</c:v>
                </c:pt>
                <c:pt idx="88">
                  <c:v>2.999999999999997</c:v>
                </c:pt>
                <c:pt idx="89">
                  <c:v>3.049999999999997</c:v>
                </c:pt>
                <c:pt idx="90">
                  <c:v>3.099999999999997</c:v>
                </c:pt>
                <c:pt idx="91">
                  <c:v>3.149999999999997</c:v>
                </c:pt>
                <c:pt idx="92">
                  <c:v>3.199999999999997</c:v>
                </c:pt>
                <c:pt idx="93">
                  <c:v>3.249999999999998</c:v>
                </c:pt>
                <c:pt idx="94">
                  <c:v>3.299999999999997</c:v>
                </c:pt>
                <c:pt idx="95">
                  <c:v>3.349999999999997</c:v>
                </c:pt>
                <c:pt idx="96">
                  <c:v>3.399999999999997</c:v>
                </c:pt>
                <c:pt idx="97">
                  <c:v>3.449999999999997</c:v>
                </c:pt>
                <c:pt idx="98">
                  <c:v>3.499999999999997</c:v>
                </c:pt>
                <c:pt idx="99">
                  <c:v>3.549999999999997</c:v>
                </c:pt>
                <c:pt idx="100">
                  <c:v>3.599999999999997</c:v>
                </c:pt>
                <c:pt idx="101">
                  <c:v>3.649999999999997</c:v>
                </c:pt>
                <c:pt idx="102">
                  <c:v>3.699999999999997</c:v>
                </c:pt>
                <c:pt idx="103">
                  <c:v>3.749999999999998</c:v>
                </c:pt>
                <c:pt idx="104">
                  <c:v>3.799999999999997</c:v>
                </c:pt>
                <c:pt idx="105">
                  <c:v>3.849999999999997</c:v>
                </c:pt>
                <c:pt idx="106">
                  <c:v>3.899999999999998</c:v>
                </c:pt>
                <c:pt idx="107">
                  <c:v>3.949999999999997</c:v>
                </c:pt>
                <c:pt idx="108">
                  <c:v>3.999999999999997</c:v>
                </c:pt>
                <c:pt idx="109">
                  <c:v>4.049999999999997</c:v>
                </c:pt>
                <c:pt idx="110">
                  <c:v>4.099999999999998</c:v>
                </c:pt>
                <c:pt idx="111">
                  <c:v>4.149999999999997</c:v>
                </c:pt>
                <c:pt idx="112">
                  <c:v>4.199999999999997</c:v>
                </c:pt>
                <c:pt idx="113">
                  <c:v>4.249999999999996</c:v>
                </c:pt>
                <c:pt idx="114">
                  <c:v>4.299999999999997</c:v>
                </c:pt>
                <c:pt idx="115">
                  <c:v>4.349999999999996</c:v>
                </c:pt>
                <c:pt idx="116">
                  <c:v>4.399999999999997</c:v>
                </c:pt>
                <c:pt idx="117">
                  <c:v>4.449999999999998</c:v>
                </c:pt>
                <c:pt idx="118">
                  <c:v>4.499999999999996</c:v>
                </c:pt>
                <c:pt idx="119">
                  <c:v>4.549999999999995</c:v>
                </c:pt>
                <c:pt idx="120">
                  <c:v>4.599999999999996</c:v>
                </c:pt>
                <c:pt idx="121">
                  <c:v>4.649999999999995</c:v>
                </c:pt>
                <c:pt idx="122">
                  <c:v>4.699999999999996</c:v>
                </c:pt>
                <c:pt idx="123">
                  <c:v>4.749999999999996</c:v>
                </c:pt>
                <c:pt idx="124">
                  <c:v>4.799999999999995</c:v>
                </c:pt>
                <c:pt idx="125">
                  <c:v>4.849999999999994</c:v>
                </c:pt>
                <c:pt idx="126">
                  <c:v>4.899999999999995</c:v>
                </c:pt>
                <c:pt idx="127">
                  <c:v>4.949999999999998</c:v>
                </c:pt>
                <c:pt idx="128">
                  <c:v>4.999999999999996</c:v>
                </c:pt>
                <c:pt idx="129">
                  <c:v>5.049999999999994</c:v>
                </c:pt>
                <c:pt idx="130">
                  <c:v>5.099999999999994</c:v>
                </c:pt>
                <c:pt idx="131">
                  <c:v>5.149999999999991</c:v>
                </c:pt>
                <c:pt idx="132">
                  <c:v>5.199999999999994</c:v>
                </c:pt>
                <c:pt idx="133">
                  <c:v>5.249999999999993</c:v>
                </c:pt>
                <c:pt idx="134">
                  <c:v>5.299999999999994</c:v>
                </c:pt>
                <c:pt idx="135">
                  <c:v>5.349999999999992</c:v>
                </c:pt>
                <c:pt idx="136">
                  <c:v>5.399999999999991</c:v>
                </c:pt>
              </c:numCache>
            </c:numRef>
          </c:xVal>
          <c:yVal>
            <c:numRef>
              <c:f>comp!$G$4:$G$140</c:f>
              <c:numCache>
                <c:formatCode>General</c:formatCode>
                <c:ptCount val="137"/>
                <c:pt idx="0">
                  <c:v>0.00123221772774334</c:v>
                </c:pt>
                <c:pt idx="1">
                  <c:v>0.00145872909909615</c:v>
                </c:pt>
                <c:pt idx="2">
                  <c:v>0.00172256692499947</c:v>
                </c:pt>
                <c:pt idx="3">
                  <c:v>0.00202904568490543</c:v>
                </c:pt>
                <c:pt idx="4">
                  <c:v>0.00238408541395208</c:v>
                </c:pt>
                <c:pt idx="5">
                  <c:v>0.00279425514778934</c:v>
                </c:pt>
                <c:pt idx="6">
                  <c:v>0.0032668152365846</c:v>
                </c:pt>
                <c:pt idx="7">
                  <c:v>0.0038097576437891</c:v>
                </c:pt>
                <c:pt idx="8">
                  <c:v>0.00443184323015239</c:v>
                </c:pt>
                <c:pt idx="9">
                  <c:v>0.00514263491019871</c:v>
                </c:pt>
                <c:pt idx="10">
                  <c:v>0.00595252545998297</c:v>
                </c:pt>
                <c:pt idx="11">
                  <c:v>0.00687275865486895</c:v>
                </c:pt>
                <c:pt idx="12">
                  <c:v>0.00791544232811168</c:v>
                </c:pt>
                <c:pt idx="13">
                  <c:v>0.00909355186925728</c:v>
                </c:pt>
                <c:pt idx="14">
                  <c:v>0.0104209226301046</c:v>
                </c:pt>
                <c:pt idx="15">
                  <c:v>0.0119122296796259</c:v>
                </c:pt>
                <c:pt idx="16">
                  <c:v>0.0135829533522681</c:v>
                </c:pt>
                <c:pt idx="17">
                  <c:v>0.0154493290707797</c:v>
                </c:pt>
                <c:pt idx="18">
                  <c:v>0.0175282799992087</c:v>
                </c:pt>
                <c:pt idx="19">
                  <c:v>0.019837331197654</c:v>
                </c:pt>
                <c:pt idx="20">
                  <c:v>0.0223945041108119</c:v>
                </c:pt>
                <c:pt idx="21">
                  <c:v>0.025218190429662</c:v>
                </c:pt>
                <c:pt idx="22">
                  <c:v>0.0283270046211908</c:v>
                </c:pt>
                <c:pt idx="23">
                  <c:v>0.031739614725176</c:v>
                </c:pt>
                <c:pt idx="24">
                  <c:v>0.0354745513687891</c:v>
                </c:pt>
                <c:pt idx="25">
                  <c:v>0.0395499953468502</c:v>
                </c:pt>
                <c:pt idx="26">
                  <c:v>0.0439835445541269</c:v>
                </c:pt>
                <c:pt idx="27">
                  <c:v>0.0487919615308005</c:v>
                </c:pt>
                <c:pt idx="28">
                  <c:v>0.0539909033861154</c:v>
                </c:pt>
                <c:pt idx="29">
                  <c:v>0.0595946363897646</c:v>
                </c:pt>
                <c:pt idx="30">
                  <c:v>0.0656157380556518</c:v>
                </c:pt>
                <c:pt idx="31">
                  <c:v>0.0720647900768531</c:v>
                </c:pt>
                <c:pt idx="32">
                  <c:v>0.0789500659911488</c:v>
                </c:pt>
                <c:pt idx="33">
                  <c:v>0.0862772179497367</c:v>
                </c:pt>
                <c:pt idx="34">
                  <c:v>0.0940489674132524</c:v>
                </c:pt>
                <c:pt idx="35">
                  <c:v>0.102264804994248</c:v>
                </c:pt>
                <c:pt idx="36">
                  <c:v>0.110920704989102</c:v>
                </c:pt>
                <c:pt idx="37">
                  <c:v>0.120008860380607</c:v>
                </c:pt>
                <c:pt idx="38">
                  <c:v>0.129517444231917</c:v>
                </c:pt>
                <c:pt idx="39">
                  <c:v>0.139430403420988</c:v>
                </c:pt>
                <c:pt idx="40">
                  <c:v>0.149727290572079</c:v>
                </c:pt>
                <c:pt idx="41">
                  <c:v>0.160383139819255</c:v>
                </c:pt>
                <c:pt idx="42">
                  <c:v>0.171368391681002</c:v>
                </c:pt>
                <c:pt idx="43">
                  <c:v>0.182648871832889</c:v>
                </c:pt>
                <c:pt idx="44">
                  <c:v>0.194185827937877</c:v>
                </c:pt>
                <c:pt idx="45">
                  <c:v>0.205936027936107</c:v>
                </c:pt>
                <c:pt idx="46">
                  <c:v>0.217851922316419</c:v>
                </c:pt>
                <c:pt idx="47">
                  <c:v>0.229881871902482</c:v>
                </c:pt>
                <c:pt idx="48">
                  <c:v>0.241970441603233</c:v>
                </c:pt>
                <c:pt idx="49">
                  <c:v>0.254058759419415</c:v>
                </c:pt>
                <c:pt idx="50">
                  <c:v>0.26608493878777</c:v>
                </c:pt>
                <c:pt idx="51">
                  <c:v>0.277984561106774</c:v>
                </c:pt>
                <c:pt idx="52">
                  <c:v>0.289691214049643</c:v>
                </c:pt>
                <c:pt idx="53">
                  <c:v>0.301137080060266</c:v>
                </c:pt>
                <c:pt idx="54">
                  <c:v>0.312253568274639</c:v>
                </c:pt>
                <c:pt idx="55">
                  <c:v>0.322971982043643</c:v>
                </c:pt>
                <c:pt idx="56">
                  <c:v>0.333224213280448</c:v>
                </c:pt>
                <c:pt idx="57">
                  <c:v>0.34294345404413</c:v>
                </c:pt>
                <c:pt idx="58">
                  <c:v>0.352064915124082</c:v>
                </c:pt>
                <c:pt idx="59">
                  <c:v>0.360526540927955</c:v>
                </c:pt>
                <c:pt idx="60">
                  <c:v>0.368269709716186</c:v>
                </c:pt>
                <c:pt idx="61">
                  <c:v>0.375239908180127</c:v>
                </c:pt>
                <c:pt idx="62">
                  <c:v>0.381387369536</c:v>
                </c:pt>
                <c:pt idx="63">
                  <c:v>0.386667664704515</c:v>
                </c:pt>
                <c:pt idx="64">
                  <c:v>0.391042236762297</c:v>
                </c:pt>
                <c:pt idx="65">
                  <c:v>0.394478869676563</c:v>
                </c:pt>
                <c:pt idx="66">
                  <c:v>0.396952083353963</c:v>
                </c:pt>
                <c:pt idx="67">
                  <c:v>0.398443448227985</c:v>
                </c:pt>
                <c:pt idx="68">
                  <c:v>0.398941813951957</c:v>
                </c:pt>
                <c:pt idx="69">
                  <c:v>0.398443448227985</c:v>
                </c:pt>
                <c:pt idx="70">
                  <c:v>0.396952083353964</c:v>
                </c:pt>
                <c:pt idx="71">
                  <c:v>0.394478869676564</c:v>
                </c:pt>
                <c:pt idx="72">
                  <c:v>0.391042236762298</c:v>
                </c:pt>
                <c:pt idx="73">
                  <c:v>0.386667664704515</c:v>
                </c:pt>
                <c:pt idx="74">
                  <c:v>0.381387369536001</c:v>
                </c:pt>
                <c:pt idx="75">
                  <c:v>0.375239908180128</c:v>
                </c:pt>
                <c:pt idx="76">
                  <c:v>0.368269709716187</c:v>
                </c:pt>
                <c:pt idx="77">
                  <c:v>0.360526540927956</c:v>
                </c:pt>
                <c:pt idx="78">
                  <c:v>0.352064915124083</c:v>
                </c:pt>
                <c:pt idx="79">
                  <c:v>0.342943454044131</c:v>
                </c:pt>
                <c:pt idx="80">
                  <c:v>0.333224213280449</c:v>
                </c:pt>
                <c:pt idx="81">
                  <c:v>0.322971982043645</c:v>
                </c:pt>
                <c:pt idx="82">
                  <c:v>0.312253568274641</c:v>
                </c:pt>
                <c:pt idx="83">
                  <c:v>0.301137080060268</c:v>
                </c:pt>
                <c:pt idx="84">
                  <c:v>0.289691214049645</c:v>
                </c:pt>
                <c:pt idx="85">
                  <c:v>0.277984561106776</c:v>
                </c:pt>
                <c:pt idx="86">
                  <c:v>0.266084938787772</c:v>
                </c:pt>
                <c:pt idx="87">
                  <c:v>0.254058759419416</c:v>
                </c:pt>
                <c:pt idx="88">
                  <c:v>0.241970441603235</c:v>
                </c:pt>
                <c:pt idx="89">
                  <c:v>0.229881871902484</c:v>
                </c:pt>
                <c:pt idx="90">
                  <c:v>0.217851922316421</c:v>
                </c:pt>
                <c:pt idx="91">
                  <c:v>0.205936027936109</c:v>
                </c:pt>
                <c:pt idx="92">
                  <c:v>0.194185827937878</c:v>
                </c:pt>
                <c:pt idx="93">
                  <c:v>0.182648871832891</c:v>
                </c:pt>
                <c:pt idx="94">
                  <c:v>0.171368391681003</c:v>
                </c:pt>
                <c:pt idx="95">
                  <c:v>0.160383139819256</c:v>
                </c:pt>
                <c:pt idx="96">
                  <c:v>0.149727290572081</c:v>
                </c:pt>
                <c:pt idx="97">
                  <c:v>0.139430403420989</c:v>
                </c:pt>
                <c:pt idx="98">
                  <c:v>0.129517444231919</c:v>
                </c:pt>
                <c:pt idx="99">
                  <c:v>0.120008860380609</c:v>
                </c:pt>
                <c:pt idx="100">
                  <c:v>0.110920704989103</c:v>
                </c:pt>
                <c:pt idx="101">
                  <c:v>0.102264804994249</c:v>
                </c:pt>
                <c:pt idx="102">
                  <c:v>0.0940489674132532</c:v>
                </c:pt>
                <c:pt idx="103">
                  <c:v>0.0862772179497379</c:v>
                </c:pt>
                <c:pt idx="104">
                  <c:v>0.0789500659911499</c:v>
                </c:pt>
                <c:pt idx="105">
                  <c:v>0.072064790076854</c:v>
                </c:pt>
                <c:pt idx="106">
                  <c:v>0.0656157380556526</c:v>
                </c:pt>
                <c:pt idx="107">
                  <c:v>0.0595946363897656</c:v>
                </c:pt>
                <c:pt idx="108">
                  <c:v>0.0539909033861164</c:v>
                </c:pt>
                <c:pt idx="109">
                  <c:v>0.0487919615308014</c:v>
                </c:pt>
                <c:pt idx="110">
                  <c:v>0.0439835445541275</c:v>
                </c:pt>
                <c:pt idx="111">
                  <c:v>0.0395499953468509</c:v>
                </c:pt>
                <c:pt idx="112">
                  <c:v>0.0354745513687897</c:v>
                </c:pt>
                <c:pt idx="113">
                  <c:v>0.0317396147251766</c:v>
                </c:pt>
                <c:pt idx="114">
                  <c:v>0.0283270046211912</c:v>
                </c:pt>
                <c:pt idx="115">
                  <c:v>0.0252181904296624</c:v>
                </c:pt>
                <c:pt idx="116">
                  <c:v>0.0223945041108123</c:v>
                </c:pt>
                <c:pt idx="117">
                  <c:v>0.0198373311976543</c:v>
                </c:pt>
                <c:pt idx="118">
                  <c:v>0.017528279999209</c:v>
                </c:pt>
                <c:pt idx="119">
                  <c:v>0.01544932907078</c:v>
                </c:pt>
                <c:pt idx="120">
                  <c:v>0.0135829533522683</c:v>
                </c:pt>
                <c:pt idx="121">
                  <c:v>0.0119122296796261</c:v>
                </c:pt>
                <c:pt idx="122">
                  <c:v>0.0104209226301047</c:v>
                </c:pt>
                <c:pt idx="123">
                  <c:v>0.00909355186925745</c:v>
                </c:pt>
                <c:pt idx="124">
                  <c:v>0.00791544232811182</c:v>
                </c:pt>
                <c:pt idx="125">
                  <c:v>0.00687275865486913</c:v>
                </c:pt>
                <c:pt idx="126">
                  <c:v>0.00595252545998308</c:v>
                </c:pt>
                <c:pt idx="127">
                  <c:v>0.00514263491019882</c:v>
                </c:pt>
                <c:pt idx="128">
                  <c:v>0.00443184323015247</c:v>
                </c:pt>
                <c:pt idx="129">
                  <c:v>0.00380975764378918</c:v>
                </c:pt>
                <c:pt idx="130">
                  <c:v>0.00326681523658467</c:v>
                </c:pt>
                <c:pt idx="131">
                  <c:v>0.0027942551477894</c:v>
                </c:pt>
                <c:pt idx="132">
                  <c:v>0.00238408541395213</c:v>
                </c:pt>
                <c:pt idx="133">
                  <c:v>0.00202904568490548</c:v>
                </c:pt>
                <c:pt idx="134">
                  <c:v>0.00172256692499951</c:v>
                </c:pt>
                <c:pt idx="135">
                  <c:v>0.00145872909909619</c:v>
                </c:pt>
                <c:pt idx="136">
                  <c:v>0.00123221772774337</c:v>
                </c:pt>
              </c:numCache>
            </c:numRef>
          </c:yVal>
          <c:smooth val="1"/>
        </c:ser>
        <c:ser>
          <c:idx val="0"/>
          <c:order val="0"/>
          <c:marker>
            <c:symbol val="none"/>
          </c:marker>
          <c:xVal>
            <c:numRef>
              <c:f>comp!$T$4:$T$140</c:f>
              <c:numCache>
                <c:formatCode>General</c:formatCode>
                <c:ptCount val="137"/>
                <c:pt idx="0">
                  <c:v>1.65</c:v>
                </c:pt>
                <c:pt idx="1">
                  <c:v>1.65</c:v>
                </c:pt>
                <c:pt idx="2">
                  <c:v>1.65</c:v>
                </c:pt>
                <c:pt idx="3">
                  <c:v>1.65</c:v>
                </c:pt>
                <c:pt idx="4">
                  <c:v>1.65</c:v>
                </c:pt>
                <c:pt idx="5">
                  <c:v>1.65</c:v>
                </c:pt>
                <c:pt idx="6">
                  <c:v>1.65</c:v>
                </c:pt>
                <c:pt idx="7">
                  <c:v>1.65</c:v>
                </c:pt>
                <c:pt idx="8">
                  <c:v>1.65</c:v>
                </c:pt>
                <c:pt idx="9">
                  <c:v>1.65</c:v>
                </c:pt>
                <c:pt idx="10">
                  <c:v>1.65</c:v>
                </c:pt>
                <c:pt idx="11">
                  <c:v>1.65</c:v>
                </c:pt>
                <c:pt idx="12">
                  <c:v>1.65</c:v>
                </c:pt>
                <c:pt idx="13">
                  <c:v>1.65</c:v>
                </c:pt>
                <c:pt idx="14">
                  <c:v>1.65</c:v>
                </c:pt>
                <c:pt idx="15">
                  <c:v>1.65</c:v>
                </c:pt>
                <c:pt idx="16">
                  <c:v>1.65</c:v>
                </c:pt>
                <c:pt idx="17">
                  <c:v>1.65</c:v>
                </c:pt>
                <c:pt idx="18">
                  <c:v>1.65</c:v>
                </c:pt>
                <c:pt idx="19">
                  <c:v>1.65</c:v>
                </c:pt>
                <c:pt idx="20">
                  <c:v>1.65</c:v>
                </c:pt>
                <c:pt idx="21">
                  <c:v>1.65</c:v>
                </c:pt>
                <c:pt idx="22">
                  <c:v>1.65</c:v>
                </c:pt>
                <c:pt idx="23">
                  <c:v>1.65</c:v>
                </c:pt>
                <c:pt idx="24">
                  <c:v>1.65</c:v>
                </c:pt>
                <c:pt idx="25">
                  <c:v>1.65</c:v>
                </c:pt>
                <c:pt idx="26">
                  <c:v>1.65</c:v>
                </c:pt>
                <c:pt idx="27">
                  <c:v>1.65</c:v>
                </c:pt>
                <c:pt idx="28">
                  <c:v>1.65</c:v>
                </c:pt>
                <c:pt idx="29">
                  <c:v>1.65</c:v>
                </c:pt>
                <c:pt idx="30">
                  <c:v>1.65</c:v>
                </c:pt>
                <c:pt idx="31">
                  <c:v>1.65</c:v>
                </c:pt>
                <c:pt idx="32">
                  <c:v>1.65</c:v>
                </c:pt>
                <c:pt idx="33">
                  <c:v>1.65</c:v>
                </c:pt>
                <c:pt idx="34">
                  <c:v>1.65</c:v>
                </c:pt>
                <c:pt idx="35">
                  <c:v>1.65</c:v>
                </c:pt>
                <c:pt idx="36">
                  <c:v>1.65</c:v>
                </c:pt>
                <c:pt idx="37">
                  <c:v>1.65</c:v>
                </c:pt>
                <c:pt idx="38">
                  <c:v>1.65</c:v>
                </c:pt>
                <c:pt idx="39">
                  <c:v>1.65</c:v>
                </c:pt>
                <c:pt idx="40">
                  <c:v>1.65</c:v>
                </c:pt>
                <c:pt idx="41">
                  <c:v>1.65</c:v>
                </c:pt>
                <c:pt idx="42">
                  <c:v>1.65</c:v>
                </c:pt>
                <c:pt idx="43">
                  <c:v>1.65</c:v>
                </c:pt>
                <c:pt idx="44">
                  <c:v>1.65</c:v>
                </c:pt>
                <c:pt idx="45">
                  <c:v>1.65</c:v>
                </c:pt>
                <c:pt idx="46">
                  <c:v>1.65</c:v>
                </c:pt>
                <c:pt idx="47">
                  <c:v>1.65</c:v>
                </c:pt>
                <c:pt idx="48">
                  <c:v>1.65</c:v>
                </c:pt>
                <c:pt idx="49">
                  <c:v>1.65</c:v>
                </c:pt>
                <c:pt idx="50">
                  <c:v>1.65</c:v>
                </c:pt>
                <c:pt idx="51">
                  <c:v>1.65</c:v>
                </c:pt>
                <c:pt idx="52">
                  <c:v>1.65</c:v>
                </c:pt>
                <c:pt idx="53">
                  <c:v>1.65</c:v>
                </c:pt>
                <c:pt idx="54">
                  <c:v>1.65</c:v>
                </c:pt>
                <c:pt idx="55">
                  <c:v>1.65</c:v>
                </c:pt>
                <c:pt idx="56">
                  <c:v>1.65</c:v>
                </c:pt>
                <c:pt idx="57">
                  <c:v>1.65</c:v>
                </c:pt>
                <c:pt idx="58">
                  <c:v>1.65</c:v>
                </c:pt>
                <c:pt idx="59">
                  <c:v>1.65</c:v>
                </c:pt>
                <c:pt idx="60">
                  <c:v>1.65</c:v>
                </c:pt>
                <c:pt idx="61">
                  <c:v>1.65</c:v>
                </c:pt>
                <c:pt idx="62">
                  <c:v>1.65</c:v>
                </c:pt>
                <c:pt idx="63">
                  <c:v>1.65</c:v>
                </c:pt>
                <c:pt idx="64">
                  <c:v>1.65</c:v>
                </c:pt>
                <c:pt idx="65">
                  <c:v>1.65</c:v>
                </c:pt>
                <c:pt idx="66">
                  <c:v>1.65</c:v>
                </c:pt>
                <c:pt idx="67">
                  <c:v>1.65</c:v>
                </c:pt>
                <c:pt idx="68">
                  <c:v>1.65</c:v>
                </c:pt>
                <c:pt idx="69">
                  <c:v>1.65</c:v>
                </c:pt>
                <c:pt idx="70">
                  <c:v>1.65</c:v>
                </c:pt>
                <c:pt idx="71">
                  <c:v>1.65</c:v>
                </c:pt>
                <c:pt idx="72">
                  <c:v>1.65</c:v>
                </c:pt>
                <c:pt idx="73">
                  <c:v>1.65</c:v>
                </c:pt>
                <c:pt idx="74">
                  <c:v>1.65</c:v>
                </c:pt>
                <c:pt idx="75">
                  <c:v>1.65</c:v>
                </c:pt>
                <c:pt idx="76">
                  <c:v>1.65</c:v>
                </c:pt>
                <c:pt idx="77">
                  <c:v>1.65</c:v>
                </c:pt>
                <c:pt idx="78">
                  <c:v>1.65</c:v>
                </c:pt>
                <c:pt idx="79">
                  <c:v>1.65</c:v>
                </c:pt>
                <c:pt idx="80">
                  <c:v>1.65</c:v>
                </c:pt>
                <c:pt idx="81">
                  <c:v>1.65</c:v>
                </c:pt>
                <c:pt idx="82">
                  <c:v>1.65</c:v>
                </c:pt>
                <c:pt idx="83">
                  <c:v>1.65</c:v>
                </c:pt>
                <c:pt idx="84">
                  <c:v>1.65</c:v>
                </c:pt>
                <c:pt idx="85">
                  <c:v>1.65</c:v>
                </c:pt>
                <c:pt idx="86">
                  <c:v>1.65</c:v>
                </c:pt>
                <c:pt idx="87">
                  <c:v>1.65</c:v>
                </c:pt>
                <c:pt idx="88">
                  <c:v>1.65</c:v>
                </c:pt>
                <c:pt idx="89">
                  <c:v>1.65</c:v>
                </c:pt>
                <c:pt idx="90">
                  <c:v>1.65</c:v>
                </c:pt>
                <c:pt idx="91">
                  <c:v>1.65</c:v>
                </c:pt>
                <c:pt idx="92">
                  <c:v>1.65</c:v>
                </c:pt>
                <c:pt idx="93">
                  <c:v>1.65</c:v>
                </c:pt>
                <c:pt idx="94">
                  <c:v>1.65</c:v>
                </c:pt>
                <c:pt idx="95">
                  <c:v>1.65</c:v>
                </c:pt>
                <c:pt idx="96">
                  <c:v>1.65</c:v>
                </c:pt>
                <c:pt idx="97">
                  <c:v>1.65</c:v>
                </c:pt>
                <c:pt idx="98">
                  <c:v>1.65</c:v>
                </c:pt>
                <c:pt idx="99">
                  <c:v>1.65</c:v>
                </c:pt>
                <c:pt idx="100">
                  <c:v>1.65</c:v>
                </c:pt>
                <c:pt idx="101">
                  <c:v>1.65</c:v>
                </c:pt>
                <c:pt idx="102">
                  <c:v>1.65</c:v>
                </c:pt>
                <c:pt idx="103">
                  <c:v>1.65</c:v>
                </c:pt>
                <c:pt idx="104">
                  <c:v>1.65</c:v>
                </c:pt>
                <c:pt idx="105">
                  <c:v>1.65</c:v>
                </c:pt>
                <c:pt idx="106">
                  <c:v>1.65</c:v>
                </c:pt>
                <c:pt idx="107">
                  <c:v>1.65</c:v>
                </c:pt>
                <c:pt idx="108">
                  <c:v>1.65</c:v>
                </c:pt>
                <c:pt idx="109">
                  <c:v>1.65</c:v>
                </c:pt>
                <c:pt idx="110">
                  <c:v>1.65</c:v>
                </c:pt>
                <c:pt idx="111">
                  <c:v>1.65</c:v>
                </c:pt>
                <c:pt idx="112">
                  <c:v>1.65</c:v>
                </c:pt>
                <c:pt idx="113">
                  <c:v>1.65</c:v>
                </c:pt>
                <c:pt idx="114">
                  <c:v>1.65</c:v>
                </c:pt>
                <c:pt idx="115">
                  <c:v>1.65</c:v>
                </c:pt>
                <c:pt idx="116">
                  <c:v>1.65</c:v>
                </c:pt>
                <c:pt idx="117">
                  <c:v>1.65</c:v>
                </c:pt>
                <c:pt idx="118">
                  <c:v>1.65</c:v>
                </c:pt>
                <c:pt idx="119">
                  <c:v>1.65</c:v>
                </c:pt>
                <c:pt idx="120">
                  <c:v>1.65</c:v>
                </c:pt>
                <c:pt idx="121">
                  <c:v>1.65</c:v>
                </c:pt>
                <c:pt idx="122">
                  <c:v>1.65</c:v>
                </c:pt>
                <c:pt idx="123">
                  <c:v>1.65</c:v>
                </c:pt>
                <c:pt idx="124">
                  <c:v>1.65</c:v>
                </c:pt>
                <c:pt idx="125">
                  <c:v>1.65</c:v>
                </c:pt>
                <c:pt idx="126">
                  <c:v>1.65</c:v>
                </c:pt>
                <c:pt idx="127">
                  <c:v>1.65</c:v>
                </c:pt>
                <c:pt idx="128">
                  <c:v>1.65</c:v>
                </c:pt>
                <c:pt idx="129">
                  <c:v>1.65</c:v>
                </c:pt>
                <c:pt idx="130">
                  <c:v>1.65</c:v>
                </c:pt>
                <c:pt idx="131">
                  <c:v>1.65</c:v>
                </c:pt>
                <c:pt idx="132">
                  <c:v>1.65</c:v>
                </c:pt>
                <c:pt idx="133">
                  <c:v>1.65</c:v>
                </c:pt>
                <c:pt idx="134">
                  <c:v>1.65</c:v>
                </c:pt>
                <c:pt idx="135">
                  <c:v>1.65</c:v>
                </c:pt>
                <c:pt idx="136">
                  <c:v>1.65</c:v>
                </c:pt>
              </c:numCache>
            </c:numRef>
          </c:xVal>
          <c:yVal>
            <c:numRef>
              <c:f>comp!$U$4:$U$140</c:f>
              <c:numCache>
                <c:formatCode>General</c:formatCode>
                <c:ptCount val="137"/>
                <c:pt idx="0">
                  <c:v>0.00123221772774334</c:v>
                </c:pt>
                <c:pt idx="1">
                  <c:v>0.00145872909909615</c:v>
                </c:pt>
                <c:pt idx="2">
                  <c:v>0.00172256692499947</c:v>
                </c:pt>
                <c:pt idx="3">
                  <c:v>0.00202904568490543</c:v>
                </c:pt>
                <c:pt idx="4">
                  <c:v>0.00238408541395208</c:v>
                </c:pt>
                <c:pt idx="5">
                  <c:v>0.00279425514778934</c:v>
                </c:pt>
                <c:pt idx="6">
                  <c:v>0.0032668152365846</c:v>
                </c:pt>
                <c:pt idx="7">
                  <c:v>0.0038097576437891</c:v>
                </c:pt>
                <c:pt idx="8">
                  <c:v>0.00443184323015239</c:v>
                </c:pt>
                <c:pt idx="9">
                  <c:v>0.00514263491019871</c:v>
                </c:pt>
                <c:pt idx="10">
                  <c:v>0.00595252545998297</c:v>
                </c:pt>
                <c:pt idx="11">
                  <c:v>0.00687275865486895</c:v>
                </c:pt>
                <c:pt idx="12">
                  <c:v>0.00791544232811168</c:v>
                </c:pt>
                <c:pt idx="13">
                  <c:v>0.00909355186925728</c:v>
                </c:pt>
                <c:pt idx="14">
                  <c:v>0.0104209226301046</c:v>
                </c:pt>
                <c:pt idx="15">
                  <c:v>0.0119122296796259</c:v>
                </c:pt>
                <c:pt idx="16">
                  <c:v>0.0135829533522681</c:v>
                </c:pt>
                <c:pt idx="17">
                  <c:v>0.0154493290707797</c:v>
                </c:pt>
                <c:pt idx="18">
                  <c:v>0.0175282799992087</c:v>
                </c:pt>
                <c:pt idx="19">
                  <c:v>0.019837331197654</c:v>
                </c:pt>
                <c:pt idx="20">
                  <c:v>0.0223945041108119</c:v>
                </c:pt>
                <c:pt idx="21">
                  <c:v>0.025218190429662</c:v>
                </c:pt>
                <c:pt idx="22">
                  <c:v>0.0283270046211908</c:v>
                </c:pt>
                <c:pt idx="23">
                  <c:v>0.031739614725176</c:v>
                </c:pt>
                <c:pt idx="24">
                  <c:v>0.0354745513687891</c:v>
                </c:pt>
                <c:pt idx="25">
                  <c:v>0.0395499953468502</c:v>
                </c:pt>
                <c:pt idx="26">
                  <c:v>0.0439835445541269</c:v>
                </c:pt>
                <c:pt idx="27">
                  <c:v>0.0487919615308005</c:v>
                </c:pt>
                <c:pt idx="28">
                  <c:v>0.0539909033861154</c:v>
                </c:pt>
                <c:pt idx="29">
                  <c:v>0.0595946363897646</c:v>
                </c:pt>
                <c:pt idx="30">
                  <c:v>0.0656157380556518</c:v>
                </c:pt>
                <c:pt idx="31">
                  <c:v>0.0720647900768531</c:v>
                </c:pt>
                <c:pt idx="32">
                  <c:v>0.0789500659911488</c:v>
                </c:pt>
                <c:pt idx="33">
                  <c:v>0.0862772179497367</c:v>
                </c:pt>
                <c:pt idx="34">
                  <c:v>0.0940489674132524</c:v>
                </c:pt>
                <c:pt idx="35">
                  <c:v>0.102264804994248</c:v>
                </c:pt>
                <c:pt idx="36">
                  <c:v>0.110920704989102</c:v>
                </c:pt>
                <c:pt idx="37">
                  <c:v>0.120008860380607</c:v>
                </c:pt>
                <c:pt idx="38">
                  <c:v>0.129517444231917</c:v>
                </c:pt>
                <c:pt idx="39">
                  <c:v>0.139430403420988</c:v>
                </c:pt>
                <c:pt idx="40">
                  <c:v>0.149727290572079</c:v>
                </c:pt>
                <c:pt idx="41">
                  <c:v>0.160383139819255</c:v>
                </c:pt>
                <c:pt idx="42">
                  <c:v>0.171368391681002</c:v>
                </c:pt>
                <c:pt idx="43">
                  <c:v>0.182648871832889</c:v>
                </c:pt>
                <c:pt idx="44">
                  <c:v>0.194185827937877</c:v>
                </c:pt>
                <c:pt idx="45">
                  <c:v>0.205936027936107</c:v>
                </c:pt>
                <c:pt idx="46">
                  <c:v>0.217851922316419</c:v>
                </c:pt>
                <c:pt idx="47">
                  <c:v>0.229881871902482</c:v>
                </c:pt>
                <c:pt idx="48">
                  <c:v>0.241970441603233</c:v>
                </c:pt>
                <c:pt idx="49">
                  <c:v>0.254058759419415</c:v>
                </c:pt>
                <c:pt idx="50">
                  <c:v>0.26608493878777</c:v>
                </c:pt>
                <c:pt idx="51">
                  <c:v>0.277984561106774</c:v>
                </c:pt>
                <c:pt idx="52">
                  <c:v>0.289691214049643</c:v>
                </c:pt>
                <c:pt idx="53">
                  <c:v>0.301137080060266</c:v>
                </c:pt>
                <c:pt idx="54">
                  <c:v>0.312253568274639</c:v>
                </c:pt>
                <c:pt idx="55">
                  <c:v>0.322971982043643</c:v>
                </c:pt>
                <c:pt idx="56">
                  <c:v>0.333224213280448</c:v>
                </c:pt>
                <c:pt idx="57">
                  <c:v>0.34294345404413</c:v>
                </c:pt>
                <c:pt idx="58">
                  <c:v>0.352064915124082</c:v>
                </c:pt>
                <c:pt idx="59">
                  <c:v>0.360526540927955</c:v>
                </c:pt>
                <c:pt idx="60">
                  <c:v>0.368269709716186</c:v>
                </c:pt>
                <c:pt idx="61">
                  <c:v>0.375239908180127</c:v>
                </c:pt>
                <c:pt idx="62">
                  <c:v>0.381387369536</c:v>
                </c:pt>
                <c:pt idx="63">
                  <c:v>0.386667664704515</c:v>
                </c:pt>
                <c:pt idx="64">
                  <c:v>0.391042236762297</c:v>
                </c:pt>
                <c:pt idx="65">
                  <c:v>0.394478869676563</c:v>
                </c:pt>
                <c:pt idx="66">
                  <c:v>0.396952083353963</c:v>
                </c:pt>
                <c:pt idx="67">
                  <c:v>0.398443448227985</c:v>
                </c:pt>
                <c:pt idx="68">
                  <c:v>0.398941813951957</c:v>
                </c:pt>
                <c:pt idx="69">
                  <c:v>0.398443448227985</c:v>
                </c:pt>
                <c:pt idx="70">
                  <c:v>0.396952083353964</c:v>
                </c:pt>
                <c:pt idx="71">
                  <c:v>0.394478869676564</c:v>
                </c:pt>
                <c:pt idx="72">
                  <c:v>0.391042236762298</c:v>
                </c:pt>
                <c:pt idx="73">
                  <c:v>0.386667664704515</c:v>
                </c:pt>
                <c:pt idx="74">
                  <c:v>0.381387369536001</c:v>
                </c:pt>
                <c:pt idx="75">
                  <c:v>0.375239908180128</c:v>
                </c:pt>
                <c:pt idx="76">
                  <c:v>0.368269709716187</c:v>
                </c:pt>
                <c:pt idx="77">
                  <c:v>0.360526540927956</c:v>
                </c:pt>
                <c:pt idx="78">
                  <c:v>0.352064915124083</c:v>
                </c:pt>
                <c:pt idx="79">
                  <c:v>0.342943454044131</c:v>
                </c:pt>
                <c:pt idx="80">
                  <c:v>0.333224213280449</c:v>
                </c:pt>
                <c:pt idx="81">
                  <c:v>0.322971982043645</c:v>
                </c:pt>
                <c:pt idx="82">
                  <c:v>0.312253568274641</c:v>
                </c:pt>
                <c:pt idx="83">
                  <c:v>0.301137080060268</c:v>
                </c:pt>
                <c:pt idx="84">
                  <c:v>0.289691214049645</c:v>
                </c:pt>
                <c:pt idx="85">
                  <c:v>0.277984561106776</c:v>
                </c:pt>
                <c:pt idx="86">
                  <c:v>0.266084938787772</c:v>
                </c:pt>
                <c:pt idx="87">
                  <c:v>0.254058759419416</c:v>
                </c:pt>
                <c:pt idx="88">
                  <c:v>0.241970441603235</c:v>
                </c:pt>
                <c:pt idx="89">
                  <c:v>0.229881871902484</c:v>
                </c:pt>
                <c:pt idx="90">
                  <c:v>0.217851922316421</c:v>
                </c:pt>
                <c:pt idx="91">
                  <c:v>0.205936027936109</c:v>
                </c:pt>
                <c:pt idx="92">
                  <c:v>0.194185827937878</c:v>
                </c:pt>
                <c:pt idx="93">
                  <c:v>0.182648871832891</c:v>
                </c:pt>
                <c:pt idx="94">
                  <c:v>0.171368391681003</c:v>
                </c:pt>
                <c:pt idx="95">
                  <c:v>0.160383139819256</c:v>
                </c:pt>
                <c:pt idx="96">
                  <c:v>0.149727290572081</c:v>
                </c:pt>
                <c:pt idx="97">
                  <c:v>0.139430403420989</c:v>
                </c:pt>
                <c:pt idx="98">
                  <c:v>0.129517444231919</c:v>
                </c:pt>
                <c:pt idx="99">
                  <c:v>0.120008860380609</c:v>
                </c:pt>
                <c:pt idx="100">
                  <c:v>0.110920704989103</c:v>
                </c:pt>
                <c:pt idx="101">
                  <c:v>0.102264804994249</c:v>
                </c:pt>
                <c:pt idx="102">
                  <c:v>0.0940489674132532</c:v>
                </c:pt>
                <c:pt idx="103">
                  <c:v>0.0862772179497379</c:v>
                </c:pt>
                <c:pt idx="104">
                  <c:v>0.0789500659911498</c:v>
                </c:pt>
                <c:pt idx="105">
                  <c:v>0.072064790076854</c:v>
                </c:pt>
                <c:pt idx="106">
                  <c:v>0.0656157380556527</c:v>
                </c:pt>
                <c:pt idx="107">
                  <c:v>0.0595946363897656</c:v>
                </c:pt>
                <c:pt idx="108">
                  <c:v>0.0539909033861164</c:v>
                </c:pt>
                <c:pt idx="109">
                  <c:v>0.0487919615308014</c:v>
                </c:pt>
                <c:pt idx="110">
                  <c:v>0.0439835445541276</c:v>
                </c:pt>
                <c:pt idx="111">
                  <c:v>0.0395499953468509</c:v>
                </c:pt>
                <c:pt idx="112">
                  <c:v>0.0354745513687897</c:v>
                </c:pt>
                <c:pt idx="113">
                  <c:v>0.0317396147251765</c:v>
                </c:pt>
                <c:pt idx="114">
                  <c:v>0.0283270046211913</c:v>
                </c:pt>
                <c:pt idx="115">
                  <c:v>0.0252181904296624</c:v>
                </c:pt>
                <c:pt idx="116">
                  <c:v>0.0223945041108123</c:v>
                </c:pt>
                <c:pt idx="117">
                  <c:v>0.0198373311976543</c:v>
                </c:pt>
                <c:pt idx="118">
                  <c:v>0.017528279999209</c:v>
                </c:pt>
                <c:pt idx="119">
                  <c:v>0.01544932907078</c:v>
                </c:pt>
                <c:pt idx="120">
                  <c:v>0.0135829533522684</c:v>
                </c:pt>
                <c:pt idx="121">
                  <c:v>0.0119122296796261</c:v>
                </c:pt>
                <c:pt idx="122">
                  <c:v>0.0104209226301048</c:v>
                </c:pt>
                <c:pt idx="123">
                  <c:v>0.00909355186925742</c:v>
                </c:pt>
                <c:pt idx="124">
                  <c:v>0.00791544232811183</c:v>
                </c:pt>
                <c:pt idx="125">
                  <c:v>0.0068727586548691</c:v>
                </c:pt>
                <c:pt idx="126">
                  <c:v>0.0059525254599831</c:v>
                </c:pt>
                <c:pt idx="127">
                  <c:v>0.00514263491019882</c:v>
                </c:pt>
                <c:pt idx="128">
                  <c:v>0.00443184323015248</c:v>
                </c:pt>
                <c:pt idx="129">
                  <c:v>0.00380975764378918</c:v>
                </c:pt>
                <c:pt idx="130">
                  <c:v>0.00326681523658468</c:v>
                </c:pt>
                <c:pt idx="131">
                  <c:v>0.0027942551477894</c:v>
                </c:pt>
                <c:pt idx="132">
                  <c:v>0.00238408541395214</c:v>
                </c:pt>
                <c:pt idx="133">
                  <c:v>0.00202904568490548</c:v>
                </c:pt>
                <c:pt idx="134">
                  <c:v>0.00172256692499951</c:v>
                </c:pt>
                <c:pt idx="135">
                  <c:v>0.00145872909909619</c:v>
                </c:pt>
                <c:pt idx="136">
                  <c:v>0.00123221772774337</c:v>
                </c:pt>
              </c:numCache>
            </c:numRef>
          </c:yVal>
          <c:smooth val="1"/>
        </c:ser>
        <c:dLbls>
          <c:showLegendKey val="0"/>
          <c:showVal val="0"/>
          <c:showCatName val="0"/>
          <c:showSerName val="0"/>
          <c:showPercent val="0"/>
          <c:showBubbleSize val="0"/>
        </c:dLbls>
        <c:axId val="-2144578296"/>
        <c:axId val="-2143654504"/>
      </c:scatterChart>
      <c:valAx>
        <c:axId val="-2144578296"/>
        <c:scaling>
          <c:orientation val="minMax"/>
        </c:scaling>
        <c:delete val="0"/>
        <c:axPos val="b"/>
        <c:numFmt formatCode="General" sourceLinked="1"/>
        <c:majorTickMark val="out"/>
        <c:minorTickMark val="none"/>
        <c:tickLblPos val="nextTo"/>
        <c:crossAx val="-2143654504"/>
        <c:crosses val="autoZero"/>
        <c:crossBetween val="midCat"/>
      </c:valAx>
      <c:valAx>
        <c:axId val="-2143654504"/>
        <c:scaling>
          <c:orientation val="minMax"/>
        </c:scaling>
        <c:delete val="1"/>
        <c:axPos val="l"/>
        <c:majorGridlines/>
        <c:numFmt formatCode="General" sourceLinked="1"/>
        <c:majorTickMark val="out"/>
        <c:minorTickMark val="none"/>
        <c:tickLblPos val="none"/>
        <c:crossAx val="-2144578296"/>
        <c:crosses val="autoZero"/>
        <c:crossBetween val="midCat"/>
      </c:valAx>
    </c:plotArea>
    <c:legend>
      <c:legendPos val="r"/>
      <c:layout/>
      <c:overlay val="0"/>
    </c:legend>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1"/>
          <c:order val="1"/>
          <c:tx>
            <c:strRef>
              <c:f>comp!$D$3</c:f>
              <c:strCache>
                <c:ptCount val="1"/>
                <c:pt idx="0">
                  <c:v>pdf</c:v>
                </c:pt>
              </c:strCache>
            </c:strRef>
          </c:tx>
          <c:marker>
            <c:symbol val="none"/>
          </c:marker>
          <c:xVal>
            <c:numRef>
              <c:f>comp!$C$4:$C$140</c:f>
              <c:numCache>
                <c:formatCode>General</c:formatCode>
                <c:ptCount val="137"/>
                <c:pt idx="0">
                  <c:v>-3.4</c:v>
                </c:pt>
                <c:pt idx="1">
                  <c:v>-3.349999999999999</c:v>
                </c:pt>
                <c:pt idx="2">
                  <c:v>-3.3</c:v>
                </c:pt>
                <c:pt idx="3">
                  <c:v>-3.25</c:v>
                </c:pt>
                <c:pt idx="4">
                  <c:v>-3.200000000000001</c:v>
                </c:pt>
                <c:pt idx="5">
                  <c:v>-3.150000000000001</c:v>
                </c:pt>
                <c:pt idx="6">
                  <c:v>-3.100000000000001</c:v>
                </c:pt>
                <c:pt idx="7">
                  <c:v>-3.050000000000001</c:v>
                </c:pt>
                <c:pt idx="8">
                  <c:v>-3.000000000000001</c:v>
                </c:pt>
                <c:pt idx="9">
                  <c:v>-2.95</c:v>
                </c:pt>
                <c:pt idx="10">
                  <c:v>-2.900000000000002</c:v>
                </c:pt>
                <c:pt idx="11">
                  <c:v>-2.849999999999999</c:v>
                </c:pt>
                <c:pt idx="12">
                  <c:v>-2.800000000000002</c:v>
                </c:pt>
                <c:pt idx="13">
                  <c:v>-2.750000000000002</c:v>
                </c:pt>
                <c:pt idx="14">
                  <c:v>-2.700000000000004</c:v>
                </c:pt>
                <c:pt idx="15">
                  <c:v>-2.650000000000002</c:v>
                </c:pt>
                <c:pt idx="16">
                  <c:v>-2.600000000000003</c:v>
                </c:pt>
                <c:pt idx="17">
                  <c:v>-2.550000000000003</c:v>
                </c:pt>
                <c:pt idx="18">
                  <c:v>-2.500000000000003</c:v>
                </c:pt>
                <c:pt idx="19">
                  <c:v>-2.450000000000003</c:v>
                </c:pt>
                <c:pt idx="20">
                  <c:v>-2.400000000000003</c:v>
                </c:pt>
                <c:pt idx="21">
                  <c:v>-2.350000000000003</c:v>
                </c:pt>
                <c:pt idx="22">
                  <c:v>-2.300000000000004</c:v>
                </c:pt>
                <c:pt idx="23">
                  <c:v>-2.250000000000004</c:v>
                </c:pt>
                <c:pt idx="24">
                  <c:v>-2.200000000000004</c:v>
                </c:pt>
                <c:pt idx="25">
                  <c:v>-2.150000000000004</c:v>
                </c:pt>
                <c:pt idx="26">
                  <c:v>-2.100000000000005</c:v>
                </c:pt>
                <c:pt idx="27">
                  <c:v>-2.050000000000005</c:v>
                </c:pt>
                <c:pt idx="28">
                  <c:v>-2.000000000000005</c:v>
                </c:pt>
                <c:pt idx="29">
                  <c:v>-1.950000000000008</c:v>
                </c:pt>
                <c:pt idx="30">
                  <c:v>-1.900000000000006</c:v>
                </c:pt>
                <c:pt idx="31">
                  <c:v>-1.850000000000006</c:v>
                </c:pt>
                <c:pt idx="32">
                  <c:v>-1.800000000000005</c:v>
                </c:pt>
                <c:pt idx="33">
                  <c:v>-1.750000000000005</c:v>
                </c:pt>
                <c:pt idx="34">
                  <c:v>-1.700000000000005</c:v>
                </c:pt>
                <c:pt idx="35">
                  <c:v>-1.650000000000006</c:v>
                </c:pt>
                <c:pt idx="36">
                  <c:v>-1.600000000000004</c:v>
                </c:pt>
                <c:pt idx="37">
                  <c:v>-1.550000000000004</c:v>
                </c:pt>
                <c:pt idx="38">
                  <c:v>-1.500000000000004</c:v>
                </c:pt>
                <c:pt idx="39">
                  <c:v>-1.450000000000004</c:v>
                </c:pt>
                <c:pt idx="40">
                  <c:v>-1.400000000000004</c:v>
                </c:pt>
                <c:pt idx="41">
                  <c:v>-1.350000000000004</c:v>
                </c:pt>
                <c:pt idx="42">
                  <c:v>-1.300000000000004</c:v>
                </c:pt>
                <c:pt idx="43">
                  <c:v>-1.250000000000004</c:v>
                </c:pt>
                <c:pt idx="44">
                  <c:v>-1.200000000000004</c:v>
                </c:pt>
                <c:pt idx="45">
                  <c:v>-1.150000000000004</c:v>
                </c:pt>
                <c:pt idx="46">
                  <c:v>-1.100000000000004</c:v>
                </c:pt>
                <c:pt idx="47">
                  <c:v>-1.050000000000004</c:v>
                </c:pt>
                <c:pt idx="48">
                  <c:v>-1.000000000000004</c:v>
                </c:pt>
                <c:pt idx="49">
                  <c:v>-0.950000000000004</c:v>
                </c:pt>
                <c:pt idx="50">
                  <c:v>-0.900000000000004</c:v>
                </c:pt>
                <c:pt idx="51">
                  <c:v>-0.850000000000005</c:v>
                </c:pt>
                <c:pt idx="52">
                  <c:v>-0.800000000000004</c:v>
                </c:pt>
                <c:pt idx="53">
                  <c:v>-0.750000000000005</c:v>
                </c:pt>
                <c:pt idx="54">
                  <c:v>-0.700000000000004</c:v>
                </c:pt>
                <c:pt idx="55">
                  <c:v>-0.650000000000005</c:v>
                </c:pt>
                <c:pt idx="56">
                  <c:v>-0.600000000000004</c:v>
                </c:pt>
                <c:pt idx="57">
                  <c:v>-0.550000000000004</c:v>
                </c:pt>
                <c:pt idx="58">
                  <c:v>-0.500000000000004</c:v>
                </c:pt>
                <c:pt idx="59">
                  <c:v>-0.450000000000004</c:v>
                </c:pt>
                <c:pt idx="60">
                  <c:v>-0.400000000000004</c:v>
                </c:pt>
                <c:pt idx="61">
                  <c:v>-0.350000000000004</c:v>
                </c:pt>
                <c:pt idx="62">
                  <c:v>-0.300000000000004</c:v>
                </c:pt>
                <c:pt idx="63">
                  <c:v>-0.250000000000004</c:v>
                </c:pt>
                <c:pt idx="64">
                  <c:v>-0.200000000000004</c:v>
                </c:pt>
                <c:pt idx="65">
                  <c:v>-0.150000000000004</c:v>
                </c:pt>
                <c:pt idx="66">
                  <c:v>-0.100000000000004</c:v>
                </c:pt>
                <c:pt idx="67">
                  <c:v>-0.0500000000000038</c:v>
                </c:pt>
                <c:pt idx="68">
                  <c:v>-3.62210261783962E-15</c:v>
                </c:pt>
                <c:pt idx="69">
                  <c:v>0.0499999999999966</c:v>
                </c:pt>
                <c:pt idx="70">
                  <c:v>0.0999999999999968</c:v>
                </c:pt>
                <c:pt idx="71">
                  <c:v>0.149999999999997</c:v>
                </c:pt>
                <c:pt idx="72">
                  <c:v>0.199999999999997</c:v>
                </c:pt>
                <c:pt idx="73">
                  <c:v>0.249999999999997</c:v>
                </c:pt>
                <c:pt idx="74">
                  <c:v>0.299999999999998</c:v>
                </c:pt>
                <c:pt idx="75">
                  <c:v>0.349999999999998</c:v>
                </c:pt>
                <c:pt idx="76">
                  <c:v>0.399999999999998</c:v>
                </c:pt>
                <c:pt idx="77">
                  <c:v>0.449999999999997</c:v>
                </c:pt>
                <c:pt idx="78">
                  <c:v>0.499999999999998</c:v>
                </c:pt>
                <c:pt idx="79">
                  <c:v>0.549999999999997</c:v>
                </c:pt>
                <c:pt idx="80">
                  <c:v>0.599999999999997</c:v>
                </c:pt>
                <c:pt idx="81">
                  <c:v>0.649999999999998</c:v>
                </c:pt>
                <c:pt idx="82">
                  <c:v>0.699999999999997</c:v>
                </c:pt>
                <c:pt idx="83">
                  <c:v>0.749999999999998</c:v>
                </c:pt>
                <c:pt idx="84">
                  <c:v>0.799999999999997</c:v>
                </c:pt>
                <c:pt idx="85">
                  <c:v>0.849999999999997</c:v>
                </c:pt>
                <c:pt idx="86">
                  <c:v>0.899999999999997</c:v>
                </c:pt>
                <c:pt idx="87">
                  <c:v>0.949999999999997</c:v>
                </c:pt>
                <c:pt idx="88">
                  <c:v>0.999999999999997</c:v>
                </c:pt>
                <c:pt idx="89">
                  <c:v>1.049999999999992</c:v>
                </c:pt>
                <c:pt idx="90">
                  <c:v>1.099999999999993</c:v>
                </c:pt>
                <c:pt idx="91">
                  <c:v>1.149999999999993</c:v>
                </c:pt>
                <c:pt idx="92">
                  <c:v>1.199999999999994</c:v>
                </c:pt>
                <c:pt idx="93">
                  <c:v>1.249999999999991</c:v>
                </c:pt>
                <c:pt idx="94">
                  <c:v>1.299999999999992</c:v>
                </c:pt>
                <c:pt idx="95">
                  <c:v>1.349999999999993</c:v>
                </c:pt>
                <c:pt idx="96">
                  <c:v>1.399999999999993</c:v>
                </c:pt>
                <c:pt idx="97">
                  <c:v>1.449999999999991</c:v>
                </c:pt>
                <c:pt idx="98">
                  <c:v>1.499999999999992</c:v>
                </c:pt>
                <c:pt idx="99">
                  <c:v>1.549999999999992</c:v>
                </c:pt>
                <c:pt idx="100">
                  <c:v>1.599999999999993</c:v>
                </c:pt>
                <c:pt idx="101">
                  <c:v>1.649999999999994</c:v>
                </c:pt>
                <c:pt idx="102">
                  <c:v>1.699999999999994</c:v>
                </c:pt>
                <c:pt idx="103">
                  <c:v>1.749999999999992</c:v>
                </c:pt>
                <c:pt idx="104">
                  <c:v>1.799999999999993</c:v>
                </c:pt>
                <c:pt idx="105">
                  <c:v>1.849999999999993</c:v>
                </c:pt>
                <c:pt idx="106">
                  <c:v>1.899999999999994</c:v>
                </c:pt>
                <c:pt idx="107">
                  <c:v>1.949999999999993</c:v>
                </c:pt>
                <c:pt idx="108">
                  <c:v>1.999999999999997</c:v>
                </c:pt>
                <c:pt idx="109">
                  <c:v>2.049999999999998</c:v>
                </c:pt>
                <c:pt idx="110">
                  <c:v>2.099999999999997</c:v>
                </c:pt>
                <c:pt idx="111">
                  <c:v>2.149999999999997</c:v>
                </c:pt>
                <c:pt idx="112">
                  <c:v>2.199999999999997</c:v>
                </c:pt>
                <c:pt idx="113">
                  <c:v>2.249999999999998</c:v>
                </c:pt>
                <c:pt idx="114">
                  <c:v>2.299999999999997</c:v>
                </c:pt>
                <c:pt idx="115">
                  <c:v>2.349999999999996</c:v>
                </c:pt>
                <c:pt idx="116">
                  <c:v>2.399999999999996</c:v>
                </c:pt>
                <c:pt idx="117">
                  <c:v>2.449999999999996</c:v>
                </c:pt>
                <c:pt idx="118">
                  <c:v>2.499999999999996</c:v>
                </c:pt>
                <c:pt idx="119">
                  <c:v>2.549999999999996</c:v>
                </c:pt>
                <c:pt idx="120">
                  <c:v>2.599999999999995</c:v>
                </c:pt>
                <c:pt idx="121">
                  <c:v>2.649999999999995</c:v>
                </c:pt>
                <c:pt idx="122">
                  <c:v>2.699999999999995</c:v>
                </c:pt>
                <c:pt idx="123">
                  <c:v>2.749999999999995</c:v>
                </c:pt>
                <c:pt idx="124">
                  <c:v>2.799999999999995</c:v>
                </c:pt>
                <c:pt idx="125">
                  <c:v>2.849999999999995</c:v>
                </c:pt>
                <c:pt idx="126">
                  <c:v>2.899999999999994</c:v>
                </c:pt>
                <c:pt idx="127">
                  <c:v>2.949999999999994</c:v>
                </c:pt>
                <c:pt idx="128">
                  <c:v>2.999999999999994</c:v>
                </c:pt>
                <c:pt idx="129">
                  <c:v>3.049999999999994</c:v>
                </c:pt>
                <c:pt idx="130">
                  <c:v>3.099999999999994</c:v>
                </c:pt>
                <c:pt idx="131">
                  <c:v>3.149999999999994</c:v>
                </c:pt>
                <c:pt idx="132">
                  <c:v>3.199999999999993</c:v>
                </c:pt>
                <c:pt idx="133">
                  <c:v>3.249999999999994</c:v>
                </c:pt>
                <c:pt idx="134">
                  <c:v>3.299999999999993</c:v>
                </c:pt>
                <c:pt idx="135">
                  <c:v>3.349999999999993</c:v>
                </c:pt>
                <c:pt idx="136">
                  <c:v>3.399999999999993</c:v>
                </c:pt>
              </c:numCache>
            </c:numRef>
          </c:xVal>
          <c:yVal>
            <c:numRef>
              <c:f>comp!$D$4:$D$140</c:f>
              <c:numCache>
                <c:formatCode>General</c:formatCode>
                <c:ptCount val="137"/>
                <c:pt idx="0">
                  <c:v>0.00123221772774334</c:v>
                </c:pt>
                <c:pt idx="1">
                  <c:v>0.00145872909909615</c:v>
                </c:pt>
                <c:pt idx="2">
                  <c:v>0.00172256692499947</c:v>
                </c:pt>
                <c:pt idx="3">
                  <c:v>0.00202904568490543</c:v>
                </c:pt>
                <c:pt idx="4">
                  <c:v>0.00238408541395208</c:v>
                </c:pt>
                <c:pt idx="5">
                  <c:v>0.00279425514778934</c:v>
                </c:pt>
                <c:pt idx="6">
                  <c:v>0.0032668152365846</c:v>
                </c:pt>
                <c:pt idx="7">
                  <c:v>0.0038097576437891</c:v>
                </c:pt>
                <c:pt idx="8">
                  <c:v>0.00443184323015239</c:v>
                </c:pt>
                <c:pt idx="9">
                  <c:v>0.00514263491019871</c:v>
                </c:pt>
                <c:pt idx="10">
                  <c:v>0.00595252545998297</c:v>
                </c:pt>
                <c:pt idx="11">
                  <c:v>0.00687275865486895</c:v>
                </c:pt>
                <c:pt idx="12">
                  <c:v>0.00791544232811168</c:v>
                </c:pt>
                <c:pt idx="13">
                  <c:v>0.00909355186925728</c:v>
                </c:pt>
                <c:pt idx="14">
                  <c:v>0.0104209226301046</c:v>
                </c:pt>
                <c:pt idx="15">
                  <c:v>0.0119122296796259</c:v>
                </c:pt>
                <c:pt idx="16">
                  <c:v>0.0135829533522681</c:v>
                </c:pt>
                <c:pt idx="17">
                  <c:v>0.0154493290707797</c:v>
                </c:pt>
                <c:pt idx="18">
                  <c:v>0.0175282799992087</c:v>
                </c:pt>
                <c:pt idx="19">
                  <c:v>0.019837331197654</c:v>
                </c:pt>
                <c:pt idx="20">
                  <c:v>0.0223945041108119</c:v>
                </c:pt>
                <c:pt idx="21">
                  <c:v>0.025218190429662</c:v>
                </c:pt>
                <c:pt idx="22">
                  <c:v>0.0283270046211908</c:v>
                </c:pt>
                <c:pt idx="23">
                  <c:v>0.031739614725176</c:v>
                </c:pt>
                <c:pt idx="24">
                  <c:v>0.0354745513687891</c:v>
                </c:pt>
                <c:pt idx="25">
                  <c:v>0.0395499953468502</c:v>
                </c:pt>
                <c:pt idx="26">
                  <c:v>0.0439835445541269</c:v>
                </c:pt>
                <c:pt idx="27">
                  <c:v>0.0487919615308005</c:v>
                </c:pt>
                <c:pt idx="28">
                  <c:v>0.0539909033861154</c:v>
                </c:pt>
                <c:pt idx="29">
                  <c:v>0.0595946363897646</c:v>
                </c:pt>
                <c:pt idx="30">
                  <c:v>0.0656157380556518</c:v>
                </c:pt>
                <c:pt idx="31">
                  <c:v>0.0720647900768531</c:v>
                </c:pt>
                <c:pt idx="32">
                  <c:v>0.0789500659911488</c:v>
                </c:pt>
                <c:pt idx="33">
                  <c:v>0.0862772179497367</c:v>
                </c:pt>
                <c:pt idx="34">
                  <c:v>0.0940489674132524</c:v>
                </c:pt>
                <c:pt idx="35">
                  <c:v>0.102264804994248</c:v>
                </c:pt>
                <c:pt idx="36">
                  <c:v>0.110920704989102</c:v>
                </c:pt>
                <c:pt idx="37">
                  <c:v>0.120008860380607</c:v>
                </c:pt>
                <c:pt idx="38">
                  <c:v>0.129517444231917</c:v>
                </c:pt>
                <c:pt idx="39">
                  <c:v>0.139430403420988</c:v>
                </c:pt>
                <c:pt idx="40">
                  <c:v>0.149727290572079</c:v>
                </c:pt>
                <c:pt idx="41">
                  <c:v>0.160383139819255</c:v>
                </c:pt>
                <c:pt idx="42">
                  <c:v>0.171368391681002</c:v>
                </c:pt>
                <c:pt idx="43">
                  <c:v>0.182648871832889</c:v>
                </c:pt>
                <c:pt idx="44">
                  <c:v>0.194185827937877</c:v>
                </c:pt>
                <c:pt idx="45">
                  <c:v>0.205936027936107</c:v>
                </c:pt>
                <c:pt idx="46">
                  <c:v>0.217851922316419</c:v>
                </c:pt>
                <c:pt idx="47">
                  <c:v>0.229881871902482</c:v>
                </c:pt>
                <c:pt idx="48">
                  <c:v>0.241970441603233</c:v>
                </c:pt>
                <c:pt idx="49">
                  <c:v>0.254058759419415</c:v>
                </c:pt>
                <c:pt idx="50">
                  <c:v>0.26608493878777</c:v>
                </c:pt>
                <c:pt idx="51">
                  <c:v>0.277984561106774</c:v>
                </c:pt>
                <c:pt idx="52">
                  <c:v>0.289691214049643</c:v>
                </c:pt>
                <c:pt idx="53">
                  <c:v>0.301137080060266</c:v>
                </c:pt>
                <c:pt idx="54">
                  <c:v>0.312253568274639</c:v>
                </c:pt>
                <c:pt idx="55">
                  <c:v>0.322971982043643</c:v>
                </c:pt>
                <c:pt idx="56">
                  <c:v>0.333224213280448</c:v>
                </c:pt>
                <c:pt idx="57">
                  <c:v>0.34294345404413</c:v>
                </c:pt>
                <c:pt idx="58">
                  <c:v>0.352064915124082</c:v>
                </c:pt>
                <c:pt idx="59">
                  <c:v>0.360526540927955</c:v>
                </c:pt>
                <c:pt idx="60">
                  <c:v>0.368269709716186</c:v>
                </c:pt>
                <c:pt idx="61">
                  <c:v>0.375239908180127</c:v>
                </c:pt>
                <c:pt idx="62">
                  <c:v>0.381387369536</c:v>
                </c:pt>
                <c:pt idx="63">
                  <c:v>0.386667664704515</c:v>
                </c:pt>
                <c:pt idx="64">
                  <c:v>0.391042236762297</c:v>
                </c:pt>
                <c:pt idx="65">
                  <c:v>0.394478869676563</c:v>
                </c:pt>
                <c:pt idx="66">
                  <c:v>0.396952083353963</c:v>
                </c:pt>
                <c:pt idx="67">
                  <c:v>0.398443448227985</c:v>
                </c:pt>
                <c:pt idx="68">
                  <c:v>0.398941813951957</c:v>
                </c:pt>
                <c:pt idx="69">
                  <c:v>0.398443448227985</c:v>
                </c:pt>
                <c:pt idx="70">
                  <c:v>0.396952083353964</c:v>
                </c:pt>
                <c:pt idx="71">
                  <c:v>0.394478869676564</c:v>
                </c:pt>
                <c:pt idx="72">
                  <c:v>0.391042236762298</c:v>
                </c:pt>
                <c:pt idx="73">
                  <c:v>0.386667664704515</c:v>
                </c:pt>
                <c:pt idx="74">
                  <c:v>0.381387369536001</c:v>
                </c:pt>
                <c:pt idx="75">
                  <c:v>0.375239908180128</c:v>
                </c:pt>
                <c:pt idx="76">
                  <c:v>0.368269709716187</c:v>
                </c:pt>
                <c:pt idx="77">
                  <c:v>0.360526540927956</c:v>
                </c:pt>
                <c:pt idx="78">
                  <c:v>0.352064915124083</c:v>
                </c:pt>
                <c:pt idx="79">
                  <c:v>0.342943454044131</c:v>
                </c:pt>
                <c:pt idx="80">
                  <c:v>0.333224213280449</c:v>
                </c:pt>
                <c:pt idx="81">
                  <c:v>0.322971982043645</c:v>
                </c:pt>
                <c:pt idx="82">
                  <c:v>0.312253568274641</c:v>
                </c:pt>
                <c:pt idx="83">
                  <c:v>0.301137080060268</c:v>
                </c:pt>
                <c:pt idx="84">
                  <c:v>0.289691214049645</c:v>
                </c:pt>
                <c:pt idx="85">
                  <c:v>0.277984561106776</c:v>
                </c:pt>
                <c:pt idx="86">
                  <c:v>0.266084938787772</c:v>
                </c:pt>
                <c:pt idx="87">
                  <c:v>0.254058759419416</c:v>
                </c:pt>
                <c:pt idx="88">
                  <c:v>0.241970441603235</c:v>
                </c:pt>
                <c:pt idx="89">
                  <c:v>0.229881871902484</c:v>
                </c:pt>
                <c:pt idx="90">
                  <c:v>0.217851922316421</c:v>
                </c:pt>
                <c:pt idx="91">
                  <c:v>0.205936027936109</c:v>
                </c:pt>
                <c:pt idx="92">
                  <c:v>0.194185827937878</c:v>
                </c:pt>
                <c:pt idx="93">
                  <c:v>0.182648871832891</c:v>
                </c:pt>
                <c:pt idx="94">
                  <c:v>0.171368391681003</c:v>
                </c:pt>
                <c:pt idx="95">
                  <c:v>0.160383139819256</c:v>
                </c:pt>
                <c:pt idx="96">
                  <c:v>0.149727290572081</c:v>
                </c:pt>
                <c:pt idx="97">
                  <c:v>0.139430403420989</c:v>
                </c:pt>
                <c:pt idx="98">
                  <c:v>0.129517444231919</c:v>
                </c:pt>
                <c:pt idx="99">
                  <c:v>0.120008860380609</c:v>
                </c:pt>
                <c:pt idx="100">
                  <c:v>0.110920704989103</c:v>
                </c:pt>
                <c:pt idx="101">
                  <c:v>0.102264804994249</c:v>
                </c:pt>
                <c:pt idx="102">
                  <c:v>0.0940489674132532</c:v>
                </c:pt>
                <c:pt idx="103">
                  <c:v>0.0862772179497379</c:v>
                </c:pt>
                <c:pt idx="104">
                  <c:v>0.0789500659911498</c:v>
                </c:pt>
                <c:pt idx="105">
                  <c:v>0.072064790076854</c:v>
                </c:pt>
                <c:pt idx="106">
                  <c:v>0.0656157380556527</c:v>
                </c:pt>
                <c:pt idx="107">
                  <c:v>0.0595946363897656</c:v>
                </c:pt>
                <c:pt idx="108">
                  <c:v>0.0539909033861164</c:v>
                </c:pt>
                <c:pt idx="109">
                  <c:v>0.0487919615308014</c:v>
                </c:pt>
                <c:pt idx="110">
                  <c:v>0.0439835445541276</c:v>
                </c:pt>
                <c:pt idx="111">
                  <c:v>0.0395499953468509</c:v>
                </c:pt>
                <c:pt idx="112">
                  <c:v>0.0354745513687897</c:v>
                </c:pt>
                <c:pt idx="113">
                  <c:v>0.0317396147251765</c:v>
                </c:pt>
                <c:pt idx="114">
                  <c:v>0.0283270046211913</c:v>
                </c:pt>
                <c:pt idx="115">
                  <c:v>0.0252181904296624</c:v>
                </c:pt>
                <c:pt idx="116">
                  <c:v>0.0223945041108123</c:v>
                </c:pt>
                <c:pt idx="117">
                  <c:v>0.0198373311976543</c:v>
                </c:pt>
                <c:pt idx="118">
                  <c:v>0.017528279999209</c:v>
                </c:pt>
                <c:pt idx="119">
                  <c:v>0.01544932907078</c:v>
                </c:pt>
                <c:pt idx="120">
                  <c:v>0.0135829533522684</c:v>
                </c:pt>
                <c:pt idx="121">
                  <c:v>0.0119122296796261</c:v>
                </c:pt>
                <c:pt idx="122">
                  <c:v>0.0104209226301048</c:v>
                </c:pt>
                <c:pt idx="123">
                  <c:v>0.00909355186925742</c:v>
                </c:pt>
                <c:pt idx="124">
                  <c:v>0.00791544232811183</c:v>
                </c:pt>
                <c:pt idx="125">
                  <c:v>0.0068727586548691</c:v>
                </c:pt>
                <c:pt idx="126">
                  <c:v>0.0059525254599831</c:v>
                </c:pt>
                <c:pt idx="127">
                  <c:v>0.00514263491019882</c:v>
                </c:pt>
                <c:pt idx="128">
                  <c:v>0.00443184323015248</c:v>
                </c:pt>
                <c:pt idx="129">
                  <c:v>0.00380975764378918</c:v>
                </c:pt>
                <c:pt idx="130">
                  <c:v>0.00326681523658468</c:v>
                </c:pt>
                <c:pt idx="131">
                  <c:v>0.0027942551477894</c:v>
                </c:pt>
                <c:pt idx="132">
                  <c:v>0.00238408541395214</c:v>
                </c:pt>
                <c:pt idx="133">
                  <c:v>0.00202904568490548</c:v>
                </c:pt>
                <c:pt idx="134">
                  <c:v>0.00172256692499951</c:v>
                </c:pt>
                <c:pt idx="135">
                  <c:v>0.00145872909909619</c:v>
                </c:pt>
                <c:pt idx="136">
                  <c:v>0.00123221772774337</c:v>
                </c:pt>
              </c:numCache>
            </c:numRef>
          </c:yVal>
          <c:smooth val="1"/>
        </c:ser>
        <c:ser>
          <c:idx val="2"/>
          <c:order val="2"/>
          <c:tx>
            <c:strRef>
              <c:f>comp!$G$3</c:f>
              <c:strCache>
                <c:ptCount val="1"/>
                <c:pt idx="0">
                  <c:v>pdf</c:v>
                </c:pt>
              </c:strCache>
            </c:strRef>
          </c:tx>
          <c:marker>
            <c:symbol val="none"/>
          </c:marker>
          <c:xVal>
            <c:numRef>
              <c:f>comp!$F$4:$F$140</c:f>
              <c:numCache>
                <c:formatCode>General</c:formatCode>
                <c:ptCount val="137"/>
                <c:pt idx="0">
                  <c:v>-1.4</c:v>
                </c:pt>
                <c:pt idx="1">
                  <c:v>-1.35</c:v>
                </c:pt>
                <c:pt idx="2">
                  <c:v>-1.3</c:v>
                </c:pt>
                <c:pt idx="3">
                  <c:v>-1.25</c:v>
                </c:pt>
                <c:pt idx="4">
                  <c:v>-1.200000000000001</c:v>
                </c:pt>
                <c:pt idx="5">
                  <c:v>-1.150000000000002</c:v>
                </c:pt>
                <c:pt idx="6">
                  <c:v>-1.100000000000002</c:v>
                </c:pt>
                <c:pt idx="7">
                  <c:v>-1.050000000000002</c:v>
                </c:pt>
                <c:pt idx="8">
                  <c:v>-1.000000000000001</c:v>
                </c:pt>
                <c:pt idx="9">
                  <c:v>-0.950000000000002</c:v>
                </c:pt>
                <c:pt idx="10">
                  <c:v>-0.900000000000002</c:v>
                </c:pt>
                <c:pt idx="11">
                  <c:v>-0.850000000000003</c:v>
                </c:pt>
                <c:pt idx="12">
                  <c:v>-0.800000000000002</c:v>
                </c:pt>
                <c:pt idx="13">
                  <c:v>-0.750000000000004</c:v>
                </c:pt>
                <c:pt idx="14">
                  <c:v>-0.700000000000003</c:v>
                </c:pt>
                <c:pt idx="15">
                  <c:v>-0.650000000000004</c:v>
                </c:pt>
                <c:pt idx="16">
                  <c:v>-0.600000000000003</c:v>
                </c:pt>
                <c:pt idx="17">
                  <c:v>-0.550000000000003</c:v>
                </c:pt>
                <c:pt idx="18">
                  <c:v>-0.500000000000003</c:v>
                </c:pt>
                <c:pt idx="19">
                  <c:v>-0.450000000000003</c:v>
                </c:pt>
                <c:pt idx="20">
                  <c:v>-0.400000000000003</c:v>
                </c:pt>
                <c:pt idx="21">
                  <c:v>-0.350000000000004</c:v>
                </c:pt>
                <c:pt idx="22">
                  <c:v>-0.300000000000004</c:v>
                </c:pt>
                <c:pt idx="23">
                  <c:v>-0.250000000000004</c:v>
                </c:pt>
                <c:pt idx="24">
                  <c:v>-0.200000000000004</c:v>
                </c:pt>
                <c:pt idx="25">
                  <c:v>-0.150000000000004</c:v>
                </c:pt>
                <c:pt idx="26">
                  <c:v>-0.100000000000005</c:v>
                </c:pt>
                <c:pt idx="27">
                  <c:v>-0.0500000000000047</c:v>
                </c:pt>
                <c:pt idx="28">
                  <c:v>-4.88498130835073E-15</c:v>
                </c:pt>
                <c:pt idx="29">
                  <c:v>0.0499999999999954</c:v>
                </c:pt>
                <c:pt idx="30">
                  <c:v>0.0999999999999952</c:v>
                </c:pt>
                <c:pt idx="31">
                  <c:v>0.149999999999996</c:v>
                </c:pt>
                <c:pt idx="32">
                  <c:v>0.199999999999996</c:v>
                </c:pt>
                <c:pt idx="33">
                  <c:v>0.249999999999996</c:v>
                </c:pt>
                <c:pt idx="34">
                  <c:v>0.299999999999997</c:v>
                </c:pt>
                <c:pt idx="35">
                  <c:v>0.349999999999997</c:v>
                </c:pt>
                <c:pt idx="36">
                  <c:v>0.399999999999997</c:v>
                </c:pt>
                <c:pt idx="37">
                  <c:v>0.449999999999997</c:v>
                </c:pt>
                <c:pt idx="38">
                  <c:v>0.499999999999997</c:v>
                </c:pt>
                <c:pt idx="39">
                  <c:v>0.549999999999996</c:v>
                </c:pt>
                <c:pt idx="40">
                  <c:v>0.599999999999996</c:v>
                </c:pt>
                <c:pt idx="41">
                  <c:v>0.649999999999997</c:v>
                </c:pt>
                <c:pt idx="42">
                  <c:v>0.699999999999996</c:v>
                </c:pt>
                <c:pt idx="43">
                  <c:v>0.749999999999997</c:v>
                </c:pt>
                <c:pt idx="44">
                  <c:v>0.799999999999996</c:v>
                </c:pt>
                <c:pt idx="45">
                  <c:v>0.849999999999997</c:v>
                </c:pt>
                <c:pt idx="46">
                  <c:v>0.899999999999996</c:v>
                </c:pt>
                <c:pt idx="47">
                  <c:v>0.949999999999997</c:v>
                </c:pt>
                <c:pt idx="48">
                  <c:v>0.999999999999996</c:v>
                </c:pt>
                <c:pt idx="49">
                  <c:v>1.049999999999991</c:v>
                </c:pt>
                <c:pt idx="50">
                  <c:v>1.099999999999992</c:v>
                </c:pt>
                <c:pt idx="51">
                  <c:v>1.149999999999993</c:v>
                </c:pt>
                <c:pt idx="52">
                  <c:v>1.199999999999993</c:v>
                </c:pt>
                <c:pt idx="53">
                  <c:v>1.249999999999991</c:v>
                </c:pt>
                <c:pt idx="54">
                  <c:v>1.299999999999992</c:v>
                </c:pt>
                <c:pt idx="55">
                  <c:v>1.349999999999992</c:v>
                </c:pt>
                <c:pt idx="56">
                  <c:v>1.399999999999993</c:v>
                </c:pt>
                <c:pt idx="57">
                  <c:v>1.449999999999989</c:v>
                </c:pt>
                <c:pt idx="58">
                  <c:v>1.499999999999991</c:v>
                </c:pt>
                <c:pt idx="59">
                  <c:v>1.549999999999992</c:v>
                </c:pt>
                <c:pt idx="60">
                  <c:v>1.599999999999993</c:v>
                </c:pt>
                <c:pt idx="61">
                  <c:v>1.649999999999993</c:v>
                </c:pt>
                <c:pt idx="62">
                  <c:v>1.699999999999993</c:v>
                </c:pt>
                <c:pt idx="63">
                  <c:v>1.749999999999991</c:v>
                </c:pt>
                <c:pt idx="64">
                  <c:v>1.799999999999992</c:v>
                </c:pt>
                <c:pt idx="65">
                  <c:v>1.849999999999992</c:v>
                </c:pt>
                <c:pt idx="66">
                  <c:v>1.899999999999993</c:v>
                </c:pt>
                <c:pt idx="67">
                  <c:v>1.949999999999993</c:v>
                </c:pt>
                <c:pt idx="68">
                  <c:v>1.999999999999996</c:v>
                </c:pt>
                <c:pt idx="69">
                  <c:v>2.049999999999997</c:v>
                </c:pt>
                <c:pt idx="70">
                  <c:v>2.099999999999997</c:v>
                </c:pt>
                <c:pt idx="71">
                  <c:v>2.149999999999997</c:v>
                </c:pt>
                <c:pt idx="72">
                  <c:v>2.199999999999997</c:v>
                </c:pt>
                <c:pt idx="73">
                  <c:v>2.249999999999998</c:v>
                </c:pt>
                <c:pt idx="74">
                  <c:v>2.299999999999997</c:v>
                </c:pt>
                <c:pt idx="75">
                  <c:v>2.349999999999996</c:v>
                </c:pt>
                <c:pt idx="76">
                  <c:v>2.399999999999996</c:v>
                </c:pt>
                <c:pt idx="77">
                  <c:v>2.449999999999996</c:v>
                </c:pt>
                <c:pt idx="78">
                  <c:v>2.499999999999996</c:v>
                </c:pt>
                <c:pt idx="79">
                  <c:v>2.549999999999997</c:v>
                </c:pt>
                <c:pt idx="80">
                  <c:v>2.599999999999997</c:v>
                </c:pt>
                <c:pt idx="81">
                  <c:v>2.649999999999997</c:v>
                </c:pt>
                <c:pt idx="82">
                  <c:v>2.699999999999997</c:v>
                </c:pt>
                <c:pt idx="83">
                  <c:v>2.749999999999998</c:v>
                </c:pt>
                <c:pt idx="84">
                  <c:v>2.799999999999997</c:v>
                </c:pt>
                <c:pt idx="85">
                  <c:v>2.849999999999996</c:v>
                </c:pt>
                <c:pt idx="86">
                  <c:v>2.899999999999997</c:v>
                </c:pt>
                <c:pt idx="87">
                  <c:v>2.949999999999997</c:v>
                </c:pt>
                <c:pt idx="88">
                  <c:v>2.999999999999997</c:v>
                </c:pt>
                <c:pt idx="89">
                  <c:v>3.049999999999997</c:v>
                </c:pt>
                <c:pt idx="90">
                  <c:v>3.099999999999997</c:v>
                </c:pt>
                <c:pt idx="91">
                  <c:v>3.149999999999997</c:v>
                </c:pt>
                <c:pt idx="92">
                  <c:v>3.199999999999997</c:v>
                </c:pt>
                <c:pt idx="93">
                  <c:v>3.249999999999998</c:v>
                </c:pt>
                <c:pt idx="94">
                  <c:v>3.299999999999997</c:v>
                </c:pt>
                <c:pt idx="95">
                  <c:v>3.349999999999997</c:v>
                </c:pt>
                <c:pt idx="96">
                  <c:v>3.399999999999997</c:v>
                </c:pt>
                <c:pt idx="97">
                  <c:v>3.449999999999997</c:v>
                </c:pt>
                <c:pt idx="98">
                  <c:v>3.499999999999997</c:v>
                </c:pt>
                <c:pt idx="99">
                  <c:v>3.549999999999997</c:v>
                </c:pt>
                <c:pt idx="100">
                  <c:v>3.599999999999997</c:v>
                </c:pt>
                <c:pt idx="101">
                  <c:v>3.649999999999997</c:v>
                </c:pt>
                <c:pt idx="102">
                  <c:v>3.699999999999997</c:v>
                </c:pt>
                <c:pt idx="103">
                  <c:v>3.749999999999998</c:v>
                </c:pt>
                <c:pt idx="104">
                  <c:v>3.799999999999997</c:v>
                </c:pt>
                <c:pt idx="105">
                  <c:v>3.849999999999997</c:v>
                </c:pt>
                <c:pt idx="106">
                  <c:v>3.899999999999998</c:v>
                </c:pt>
                <c:pt idx="107">
                  <c:v>3.949999999999997</c:v>
                </c:pt>
                <c:pt idx="108">
                  <c:v>3.999999999999997</c:v>
                </c:pt>
                <c:pt idx="109">
                  <c:v>4.049999999999997</c:v>
                </c:pt>
                <c:pt idx="110">
                  <c:v>4.099999999999998</c:v>
                </c:pt>
                <c:pt idx="111">
                  <c:v>4.149999999999997</c:v>
                </c:pt>
                <c:pt idx="112">
                  <c:v>4.199999999999997</c:v>
                </c:pt>
                <c:pt idx="113">
                  <c:v>4.249999999999996</c:v>
                </c:pt>
                <c:pt idx="114">
                  <c:v>4.299999999999997</c:v>
                </c:pt>
                <c:pt idx="115">
                  <c:v>4.349999999999996</c:v>
                </c:pt>
                <c:pt idx="116">
                  <c:v>4.399999999999997</c:v>
                </c:pt>
                <c:pt idx="117">
                  <c:v>4.449999999999998</c:v>
                </c:pt>
                <c:pt idx="118">
                  <c:v>4.499999999999996</c:v>
                </c:pt>
                <c:pt idx="119">
                  <c:v>4.549999999999995</c:v>
                </c:pt>
                <c:pt idx="120">
                  <c:v>4.599999999999996</c:v>
                </c:pt>
                <c:pt idx="121">
                  <c:v>4.649999999999995</c:v>
                </c:pt>
                <c:pt idx="122">
                  <c:v>4.699999999999996</c:v>
                </c:pt>
                <c:pt idx="123">
                  <c:v>4.749999999999996</c:v>
                </c:pt>
                <c:pt idx="124">
                  <c:v>4.799999999999995</c:v>
                </c:pt>
                <c:pt idx="125">
                  <c:v>4.849999999999994</c:v>
                </c:pt>
                <c:pt idx="126">
                  <c:v>4.899999999999995</c:v>
                </c:pt>
                <c:pt idx="127">
                  <c:v>4.949999999999998</c:v>
                </c:pt>
                <c:pt idx="128">
                  <c:v>4.999999999999996</c:v>
                </c:pt>
                <c:pt idx="129">
                  <c:v>5.049999999999994</c:v>
                </c:pt>
                <c:pt idx="130">
                  <c:v>5.099999999999994</c:v>
                </c:pt>
                <c:pt idx="131">
                  <c:v>5.149999999999991</c:v>
                </c:pt>
                <c:pt idx="132">
                  <c:v>5.199999999999994</c:v>
                </c:pt>
                <c:pt idx="133">
                  <c:v>5.249999999999993</c:v>
                </c:pt>
                <c:pt idx="134">
                  <c:v>5.299999999999994</c:v>
                </c:pt>
                <c:pt idx="135">
                  <c:v>5.349999999999992</c:v>
                </c:pt>
                <c:pt idx="136">
                  <c:v>5.399999999999991</c:v>
                </c:pt>
              </c:numCache>
            </c:numRef>
          </c:xVal>
          <c:yVal>
            <c:numRef>
              <c:f>comp!$G$4:$G$140</c:f>
              <c:numCache>
                <c:formatCode>General</c:formatCode>
                <c:ptCount val="137"/>
                <c:pt idx="0">
                  <c:v>0.00123221772774334</c:v>
                </c:pt>
                <c:pt idx="1">
                  <c:v>0.00145872909909615</c:v>
                </c:pt>
                <c:pt idx="2">
                  <c:v>0.00172256692499947</c:v>
                </c:pt>
                <c:pt idx="3">
                  <c:v>0.00202904568490543</c:v>
                </c:pt>
                <c:pt idx="4">
                  <c:v>0.00238408541395208</c:v>
                </c:pt>
                <c:pt idx="5">
                  <c:v>0.00279425514778934</c:v>
                </c:pt>
                <c:pt idx="6">
                  <c:v>0.0032668152365846</c:v>
                </c:pt>
                <c:pt idx="7">
                  <c:v>0.0038097576437891</c:v>
                </c:pt>
                <c:pt idx="8">
                  <c:v>0.00443184323015239</c:v>
                </c:pt>
                <c:pt idx="9">
                  <c:v>0.00514263491019871</c:v>
                </c:pt>
                <c:pt idx="10">
                  <c:v>0.00595252545998297</c:v>
                </c:pt>
                <c:pt idx="11">
                  <c:v>0.00687275865486895</c:v>
                </c:pt>
                <c:pt idx="12">
                  <c:v>0.00791544232811168</c:v>
                </c:pt>
                <c:pt idx="13">
                  <c:v>0.00909355186925728</c:v>
                </c:pt>
                <c:pt idx="14">
                  <c:v>0.0104209226301046</c:v>
                </c:pt>
                <c:pt idx="15">
                  <c:v>0.0119122296796259</c:v>
                </c:pt>
                <c:pt idx="16">
                  <c:v>0.0135829533522681</c:v>
                </c:pt>
                <c:pt idx="17">
                  <c:v>0.0154493290707797</c:v>
                </c:pt>
                <c:pt idx="18">
                  <c:v>0.0175282799992087</c:v>
                </c:pt>
                <c:pt idx="19">
                  <c:v>0.019837331197654</c:v>
                </c:pt>
                <c:pt idx="20">
                  <c:v>0.0223945041108119</c:v>
                </c:pt>
                <c:pt idx="21">
                  <c:v>0.025218190429662</c:v>
                </c:pt>
                <c:pt idx="22">
                  <c:v>0.0283270046211908</c:v>
                </c:pt>
                <c:pt idx="23">
                  <c:v>0.031739614725176</c:v>
                </c:pt>
                <c:pt idx="24">
                  <c:v>0.0354745513687891</c:v>
                </c:pt>
                <c:pt idx="25">
                  <c:v>0.0395499953468502</c:v>
                </c:pt>
                <c:pt idx="26">
                  <c:v>0.0439835445541269</c:v>
                </c:pt>
                <c:pt idx="27">
                  <c:v>0.0487919615308005</c:v>
                </c:pt>
                <c:pt idx="28">
                  <c:v>0.0539909033861154</c:v>
                </c:pt>
                <c:pt idx="29">
                  <c:v>0.0595946363897646</c:v>
                </c:pt>
                <c:pt idx="30">
                  <c:v>0.0656157380556518</c:v>
                </c:pt>
                <c:pt idx="31">
                  <c:v>0.0720647900768531</c:v>
                </c:pt>
                <c:pt idx="32">
                  <c:v>0.0789500659911488</c:v>
                </c:pt>
                <c:pt idx="33">
                  <c:v>0.0862772179497367</c:v>
                </c:pt>
                <c:pt idx="34">
                  <c:v>0.0940489674132524</c:v>
                </c:pt>
                <c:pt idx="35">
                  <c:v>0.102264804994248</c:v>
                </c:pt>
                <c:pt idx="36">
                  <c:v>0.110920704989102</c:v>
                </c:pt>
                <c:pt idx="37">
                  <c:v>0.120008860380607</c:v>
                </c:pt>
                <c:pt idx="38">
                  <c:v>0.129517444231917</c:v>
                </c:pt>
                <c:pt idx="39">
                  <c:v>0.139430403420988</c:v>
                </c:pt>
                <c:pt idx="40">
                  <c:v>0.149727290572079</c:v>
                </c:pt>
                <c:pt idx="41">
                  <c:v>0.160383139819255</c:v>
                </c:pt>
                <c:pt idx="42">
                  <c:v>0.171368391681002</c:v>
                </c:pt>
                <c:pt idx="43">
                  <c:v>0.182648871832889</c:v>
                </c:pt>
                <c:pt idx="44">
                  <c:v>0.194185827937877</c:v>
                </c:pt>
                <c:pt idx="45">
                  <c:v>0.205936027936107</c:v>
                </c:pt>
                <c:pt idx="46">
                  <c:v>0.217851922316419</c:v>
                </c:pt>
                <c:pt idx="47">
                  <c:v>0.229881871902482</c:v>
                </c:pt>
                <c:pt idx="48">
                  <c:v>0.241970441603233</c:v>
                </c:pt>
                <c:pt idx="49">
                  <c:v>0.254058759419415</c:v>
                </c:pt>
                <c:pt idx="50">
                  <c:v>0.26608493878777</c:v>
                </c:pt>
                <c:pt idx="51">
                  <c:v>0.277984561106774</c:v>
                </c:pt>
                <c:pt idx="52">
                  <c:v>0.289691214049643</c:v>
                </c:pt>
                <c:pt idx="53">
                  <c:v>0.301137080060266</c:v>
                </c:pt>
                <c:pt idx="54">
                  <c:v>0.312253568274639</c:v>
                </c:pt>
                <c:pt idx="55">
                  <c:v>0.322971982043643</c:v>
                </c:pt>
                <c:pt idx="56">
                  <c:v>0.333224213280448</c:v>
                </c:pt>
                <c:pt idx="57">
                  <c:v>0.34294345404413</c:v>
                </c:pt>
                <c:pt idx="58">
                  <c:v>0.352064915124082</c:v>
                </c:pt>
                <c:pt idx="59">
                  <c:v>0.360526540927955</c:v>
                </c:pt>
                <c:pt idx="60">
                  <c:v>0.368269709716186</c:v>
                </c:pt>
                <c:pt idx="61">
                  <c:v>0.375239908180127</c:v>
                </c:pt>
                <c:pt idx="62">
                  <c:v>0.381387369536</c:v>
                </c:pt>
                <c:pt idx="63">
                  <c:v>0.386667664704515</c:v>
                </c:pt>
                <c:pt idx="64">
                  <c:v>0.391042236762297</c:v>
                </c:pt>
                <c:pt idx="65">
                  <c:v>0.394478869676563</c:v>
                </c:pt>
                <c:pt idx="66">
                  <c:v>0.396952083353963</c:v>
                </c:pt>
                <c:pt idx="67">
                  <c:v>0.398443448227985</c:v>
                </c:pt>
                <c:pt idx="68">
                  <c:v>0.398941813951957</c:v>
                </c:pt>
                <c:pt idx="69">
                  <c:v>0.398443448227985</c:v>
                </c:pt>
                <c:pt idx="70">
                  <c:v>0.396952083353964</c:v>
                </c:pt>
                <c:pt idx="71">
                  <c:v>0.394478869676564</c:v>
                </c:pt>
                <c:pt idx="72">
                  <c:v>0.391042236762298</c:v>
                </c:pt>
                <c:pt idx="73">
                  <c:v>0.386667664704515</c:v>
                </c:pt>
                <c:pt idx="74">
                  <c:v>0.381387369536001</c:v>
                </c:pt>
                <c:pt idx="75">
                  <c:v>0.375239908180128</c:v>
                </c:pt>
                <c:pt idx="76">
                  <c:v>0.368269709716187</c:v>
                </c:pt>
                <c:pt idx="77">
                  <c:v>0.360526540927956</c:v>
                </c:pt>
                <c:pt idx="78">
                  <c:v>0.352064915124083</c:v>
                </c:pt>
                <c:pt idx="79">
                  <c:v>0.342943454044131</c:v>
                </c:pt>
                <c:pt idx="80">
                  <c:v>0.333224213280449</c:v>
                </c:pt>
                <c:pt idx="81">
                  <c:v>0.322971982043645</c:v>
                </c:pt>
                <c:pt idx="82">
                  <c:v>0.312253568274641</c:v>
                </c:pt>
                <c:pt idx="83">
                  <c:v>0.301137080060268</c:v>
                </c:pt>
                <c:pt idx="84">
                  <c:v>0.289691214049645</c:v>
                </c:pt>
                <c:pt idx="85">
                  <c:v>0.277984561106776</c:v>
                </c:pt>
                <c:pt idx="86">
                  <c:v>0.266084938787772</c:v>
                </c:pt>
                <c:pt idx="87">
                  <c:v>0.254058759419416</c:v>
                </c:pt>
                <c:pt idx="88">
                  <c:v>0.241970441603235</c:v>
                </c:pt>
                <c:pt idx="89">
                  <c:v>0.229881871902484</c:v>
                </c:pt>
                <c:pt idx="90">
                  <c:v>0.217851922316421</c:v>
                </c:pt>
                <c:pt idx="91">
                  <c:v>0.205936027936109</c:v>
                </c:pt>
                <c:pt idx="92">
                  <c:v>0.194185827937878</c:v>
                </c:pt>
                <c:pt idx="93">
                  <c:v>0.182648871832891</c:v>
                </c:pt>
                <c:pt idx="94">
                  <c:v>0.171368391681003</c:v>
                </c:pt>
                <c:pt idx="95">
                  <c:v>0.160383139819256</c:v>
                </c:pt>
                <c:pt idx="96">
                  <c:v>0.149727290572081</c:v>
                </c:pt>
                <c:pt idx="97">
                  <c:v>0.139430403420989</c:v>
                </c:pt>
                <c:pt idx="98">
                  <c:v>0.129517444231919</c:v>
                </c:pt>
                <c:pt idx="99">
                  <c:v>0.120008860380609</c:v>
                </c:pt>
                <c:pt idx="100">
                  <c:v>0.110920704989103</c:v>
                </c:pt>
                <c:pt idx="101">
                  <c:v>0.102264804994249</c:v>
                </c:pt>
                <c:pt idx="102">
                  <c:v>0.0940489674132532</c:v>
                </c:pt>
                <c:pt idx="103">
                  <c:v>0.0862772179497379</c:v>
                </c:pt>
                <c:pt idx="104">
                  <c:v>0.0789500659911499</c:v>
                </c:pt>
                <c:pt idx="105">
                  <c:v>0.072064790076854</c:v>
                </c:pt>
                <c:pt idx="106">
                  <c:v>0.0656157380556526</c:v>
                </c:pt>
                <c:pt idx="107">
                  <c:v>0.0595946363897656</c:v>
                </c:pt>
                <c:pt idx="108">
                  <c:v>0.0539909033861164</c:v>
                </c:pt>
                <c:pt idx="109">
                  <c:v>0.0487919615308014</c:v>
                </c:pt>
                <c:pt idx="110">
                  <c:v>0.0439835445541275</c:v>
                </c:pt>
                <c:pt idx="111">
                  <c:v>0.0395499953468509</c:v>
                </c:pt>
                <c:pt idx="112">
                  <c:v>0.0354745513687897</c:v>
                </c:pt>
                <c:pt idx="113">
                  <c:v>0.0317396147251766</c:v>
                </c:pt>
                <c:pt idx="114">
                  <c:v>0.0283270046211912</c:v>
                </c:pt>
                <c:pt idx="115">
                  <c:v>0.0252181904296624</c:v>
                </c:pt>
                <c:pt idx="116">
                  <c:v>0.0223945041108123</c:v>
                </c:pt>
                <c:pt idx="117">
                  <c:v>0.0198373311976543</c:v>
                </c:pt>
                <c:pt idx="118">
                  <c:v>0.017528279999209</c:v>
                </c:pt>
                <c:pt idx="119">
                  <c:v>0.01544932907078</c:v>
                </c:pt>
                <c:pt idx="120">
                  <c:v>0.0135829533522683</c:v>
                </c:pt>
                <c:pt idx="121">
                  <c:v>0.0119122296796261</c:v>
                </c:pt>
                <c:pt idx="122">
                  <c:v>0.0104209226301047</c:v>
                </c:pt>
                <c:pt idx="123">
                  <c:v>0.00909355186925745</c:v>
                </c:pt>
                <c:pt idx="124">
                  <c:v>0.00791544232811182</c:v>
                </c:pt>
                <c:pt idx="125">
                  <c:v>0.00687275865486913</c:v>
                </c:pt>
                <c:pt idx="126">
                  <c:v>0.00595252545998308</c:v>
                </c:pt>
                <c:pt idx="127">
                  <c:v>0.00514263491019882</c:v>
                </c:pt>
                <c:pt idx="128">
                  <c:v>0.00443184323015247</c:v>
                </c:pt>
                <c:pt idx="129">
                  <c:v>0.00380975764378918</c:v>
                </c:pt>
                <c:pt idx="130">
                  <c:v>0.00326681523658467</c:v>
                </c:pt>
                <c:pt idx="131">
                  <c:v>0.0027942551477894</c:v>
                </c:pt>
                <c:pt idx="132">
                  <c:v>0.00238408541395213</c:v>
                </c:pt>
                <c:pt idx="133">
                  <c:v>0.00202904568490548</c:v>
                </c:pt>
                <c:pt idx="134">
                  <c:v>0.00172256692499951</c:v>
                </c:pt>
                <c:pt idx="135">
                  <c:v>0.00145872909909619</c:v>
                </c:pt>
                <c:pt idx="136">
                  <c:v>0.00123221772774337</c:v>
                </c:pt>
              </c:numCache>
            </c:numRef>
          </c:yVal>
          <c:smooth val="1"/>
        </c:ser>
        <c:ser>
          <c:idx val="0"/>
          <c:order val="0"/>
          <c:marker>
            <c:symbol val="none"/>
          </c:marker>
          <c:xVal>
            <c:numRef>
              <c:f>comp!$T$4:$T$140</c:f>
              <c:numCache>
                <c:formatCode>General</c:formatCode>
                <c:ptCount val="137"/>
                <c:pt idx="0">
                  <c:v>1.65</c:v>
                </c:pt>
                <c:pt idx="1">
                  <c:v>1.65</c:v>
                </c:pt>
                <c:pt idx="2">
                  <c:v>1.65</c:v>
                </c:pt>
                <c:pt idx="3">
                  <c:v>1.65</c:v>
                </c:pt>
                <c:pt idx="4">
                  <c:v>1.65</c:v>
                </c:pt>
                <c:pt idx="5">
                  <c:v>1.65</c:v>
                </c:pt>
                <c:pt idx="6">
                  <c:v>1.65</c:v>
                </c:pt>
                <c:pt idx="7">
                  <c:v>1.65</c:v>
                </c:pt>
                <c:pt idx="8">
                  <c:v>1.65</c:v>
                </c:pt>
                <c:pt idx="9">
                  <c:v>1.65</c:v>
                </c:pt>
                <c:pt idx="10">
                  <c:v>1.65</c:v>
                </c:pt>
                <c:pt idx="11">
                  <c:v>1.65</c:v>
                </c:pt>
                <c:pt idx="12">
                  <c:v>1.65</c:v>
                </c:pt>
                <c:pt idx="13">
                  <c:v>1.65</c:v>
                </c:pt>
                <c:pt idx="14">
                  <c:v>1.65</c:v>
                </c:pt>
                <c:pt idx="15">
                  <c:v>1.65</c:v>
                </c:pt>
                <c:pt idx="16">
                  <c:v>1.65</c:v>
                </c:pt>
                <c:pt idx="17">
                  <c:v>1.65</c:v>
                </c:pt>
                <c:pt idx="18">
                  <c:v>1.65</c:v>
                </c:pt>
                <c:pt idx="19">
                  <c:v>1.65</c:v>
                </c:pt>
                <c:pt idx="20">
                  <c:v>1.65</c:v>
                </c:pt>
                <c:pt idx="21">
                  <c:v>1.65</c:v>
                </c:pt>
                <c:pt idx="22">
                  <c:v>1.65</c:v>
                </c:pt>
                <c:pt idx="23">
                  <c:v>1.65</c:v>
                </c:pt>
                <c:pt idx="24">
                  <c:v>1.65</c:v>
                </c:pt>
                <c:pt idx="25">
                  <c:v>1.65</c:v>
                </c:pt>
                <c:pt idx="26">
                  <c:v>1.65</c:v>
                </c:pt>
                <c:pt idx="27">
                  <c:v>1.65</c:v>
                </c:pt>
                <c:pt idx="28">
                  <c:v>1.65</c:v>
                </c:pt>
                <c:pt idx="29">
                  <c:v>1.65</c:v>
                </c:pt>
                <c:pt idx="30">
                  <c:v>1.65</c:v>
                </c:pt>
                <c:pt idx="31">
                  <c:v>1.65</c:v>
                </c:pt>
                <c:pt idx="32">
                  <c:v>1.65</c:v>
                </c:pt>
                <c:pt idx="33">
                  <c:v>1.65</c:v>
                </c:pt>
                <c:pt idx="34">
                  <c:v>1.65</c:v>
                </c:pt>
                <c:pt idx="35">
                  <c:v>1.65</c:v>
                </c:pt>
                <c:pt idx="36">
                  <c:v>1.65</c:v>
                </c:pt>
                <c:pt idx="37">
                  <c:v>1.65</c:v>
                </c:pt>
                <c:pt idx="38">
                  <c:v>1.65</c:v>
                </c:pt>
                <c:pt idx="39">
                  <c:v>1.65</c:v>
                </c:pt>
                <c:pt idx="40">
                  <c:v>1.65</c:v>
                </c:pt>
                <c:pt idx="41">
                  <c:v>1.65</c:v>
                </c:pt>
                <c:pt idx="42">
                  <c:v>1.65</c:v>
                </c:pt>
                <c:pt idx="43">
                  <c:v>1.65</c:v>
                </c:pt>
                <c:pt idx="44">
                  <c:v>1.65</c:v>
                </c:pt>
                <c:pt idx="45">
                  <c:v>1.65</c:v>
                </c:pt>
                <c:pt idx="46">
                  <c:v>1.65</c:v>
                </c:pt>
                <c:pt idx="47">
                  <c:v>1.65</c:v>
                </c:pt>
                <c:pt idx="48">
                  <c:v>1.65</c:v>
                </c:pt>
                <c:pt idx="49">
                  <c:v>1.65</c:v>
                </c:pt>
                <c:pt idx="50">
                  <c:v>1.65</c:v>
                </c:pt>
                <c:pt idx="51">
                  <c:v>1.65</c:v>
                </c:pt>
                <c:pt idx="52">
                  <c:v>1.65</c:v>
                </c:pt>
                <c:pt idx="53">
                  <c:v>1.65</c:v>
                </c:pt>
                <c:pt idx="54">
                  <c:v>1.65</c:v>
                </c:pt>
                <c:pt idx="55">
                  <c:v>1.65</c:v>
                </c:pt>
                <c:pt idx="56">
                  <c:v>1.65</c:v>
                </c:pt>
                <c:pt idx="57">
                  <c:v>1.65</c:v>
                </c:pt>
                <c:pt idx="58">
                  <c:v>1.65</c:v>
                </c:pt>
                <c:pt idx="59">
                  <c:v>1.65</c:v>
                </c:pt>
                <c:pt idx="60">
                  <c:v>1.65</c:v>
                </c:pt>
                <c:pt idx="61">
                  <c:v>1.65</c:v>
                </c:pt>
                <c:pt idx="62">
                  <c:v>1.65</c:v>
                </c:pt>
                <c:pt idx="63">
                  <c:v>1.65</c:v>
                </c:pt>
                <c:pt idx="64">
                  <c:v>1.65</c:v>
                </c:pt>
                <c:pt idx="65">
                  <c:v>1.65</c:v>
                </c:pt>
                <c:pt idx="66">
                  <c:v>1.65</c:v>
                </c:pt>
                <c:pt idx="67">
                  <c:v>1.65</c:v>
                </c:pt>
                <c:pt idx="68">
                  <c:v>1.65</c:v>
                </c:pt>
                <c:pt idx="69">
                  <c:v>1.65</c:v>
                </c:pt>
                <c:pt idx="70">
                  <c:v>1.65</c:v>
                </c:pt>
                <c:pt idx="71">
                  <c:v>1.65</c:v>
                </c:pt>
                <c:pt idx="72">
                  <c:v>1.65</c:v>
                </c:pt>
                <c:pt idx="73">
                  <c:v>1.65</c:v>
                </c:pt>
                <c:pt idx="74">
                  <c:v>1.65</c:v>
                </c:pt>
                <c:pt idx="75">
                  <c:v>1.65</c:v>
                </c:pt>
                <c:pt idx="76">
                  <c:v>1.65</c:v>
                </c:pt>
                <c:pt idx="77">
                  <c:v>1.65</c:v>
                </c:pt>
                <c:pt idx="78">
                  <c:v>1.65</c:v>
                </c:pt>
                <c:pt idx="79">
                  <c:v>1.65</c:v>
                </c:pt>
                <c:pt idx="80">
                  <c:v>1.65</c:v>
                </c:pt>
                <c:pt idx="81">
                  <c:v>1.65</c:v>
                </c:pt>
                <c:pt idx="82">
                  <c:v>1.65</c:v>
                </c:pt>
                <c:pt idx="83">
                  <c:v>1.65</c:v>
                </c:pt>
                <c:pt idx="84">
                  <c:v>1.65</c:v>
                </c:pt>
                <c:pt idx="85">
                  <c:v>1.65</c:v>
                </c:pt>
                <c:pt idx="86">
                  <c:v>1.65</c:v>
                </c:pt>
                <c:pt idx="87">
                  <c:v>1.65</c:v>
                </c:pt>
                <c:pt idx="88">
                  <c:v>1.65</c:v>
                </c:pt>
                <c:pt idx="89">
                  <c:v>1.65</c:v>
                </c:pt>
                <c:pt idx="90">
                  <c:v>1.65</c:v>
                </c:pt>
                <c:pt idx="91">
                  <c:v>1.65</c:v>
                </c:pt>
                <c:pt idx="92">
                  <c:v>1.65</c:v>
                </c:pt>
                <c:pt idx="93">
                  <c:v>1.65</c:v>
                </c:pt>
                <c:pt idx="94">
                  <c:v>1.65</c:v>
                </c:pt>
                <c:pt idx="95">
                  <c:v>1.65</c:v>
                </c:pt>
                <c:pt idx="96">
                  <c:v>1.65</c:v>
                </c:pt>
                <c:pt idx="97">
                  <c:v>1.65</c:v>
                </c:pt>
                <c:pt idx="98">
                  <c:v>1.65</c:v>
                </c:pt>
                <c:pt idx="99">
                  <c:v>1.65</c:v>
                </c:pt>
                <c:pt idx="100">
                  <c:v>1.65</c:v>
                </c:pt>
                <c:pt idx="101">
                  <c:v>1.65</c:v>
                </c:pt>
                <c:pt idx="102">
                  <c:v>1.65</c:v>
                </c:pt>
                <c:pt idx="103">
                  <c:v>1.65</c:v>
                </c:pt>
                <c:pt idx="104">
                  <c:v>1.65</c:v>
                </c:pt>
                <c:pt idx="105">
                  <c:v>1.65</c:v>
                </c:pt>
                <c:pt idx="106">
                  <c:v>1.65</c:v>
                </c:pt>
                <c:pt idx="107">
                  <c:v>1.65</c:v>
                </c:pt>
                <c:pt idx="108">
                  <c:v>1.65</c:v>
                </c:pt>
                <c:pt idx="109">
                  <c:v>1.65</c:v>
                </c:pt>
                <c:pt idx="110">
                  <c:v>1.65</c:v>
                </c:pt>
                <c:pt idx="111">
                  <c:v>1.65</c:v>
                </c:pt>
                <c:pt idx="112">
                  <c:v>1.65</c:v>
                </c:pt>
                <c:pt idx="113">
                  <c:v>1.65</c:v>
                </c:pt>
                <c:pt idx="114">
                  <c:v>1.65</c:v>
                </c:pt>
                <c:pt idx="115">
                  <c:v>1.65</c:v>
                </c:pt>
                <c:pt idx="116">
                  <c:v>1.65</c:v>
                </c:pt>
                <c:pt idx="117">
                  <c:v>1.65</c:v>
                </c:pt>
                <c:pt idx="118">
                  <c:v>1.65</c:v>
                </c:pt>
                <c:pt idx="119">
                  <c:v>1.65</c:v>
                </c:pt>
                <c:pt idx="120">
                  <c:v>1.65</c:v>
                </c:pt>
                <c:pt idx="121">
                  <c:v>1.65</c:v>
                </c:pt>
                <c:pt idx="122">
                  <c:v>1.65</c:v>
                </c:pt>
                <c:pt idx="123">
                  <c:v>1.65</c:v>
                </c:pt>
                <c:pt idx="124">
                  <c:v>1.65</c:v>
                </c:pt>
                <c:pt idx="125">
                  <c:v>1.65</c:v>
                </c:pt>
                <c:pt idx="126">
                  <c:v>1.65</c:v>
                </c:pt>
                <c:pt idx="127">
                  <c:v>1.65</c:v>
                </c:pt>
                <c:pt idx="128">
                  <c:v>1.65</c:v>
                </c:pt>
                <c:pt idx="129">
                  <c:v>1.65</c:v>
                </c:pt>
                <c:pt idx="130">
                  <c:v>1.65</c:v>
                </c:pt>
                <c:pt idx="131">
                  <c:v>1.65</c:v>
                </c:pt>
                <c:pt idx="132">
                  <c:v>1.65</c:v>
                </c:pt>
                <c:pt idx="133">
                  <c:v>1.65</c:v>
                </c:pt>
                <c:pt idx="134">
                  <c:v>1.65</c:v>
                </c:pt>
                <c:pt idx="135">
                  <c:v>1.65</c:v>
                </c:pt>
                <c:pt idx="136">
                  <c:v>1.65</c:v>
                </c:pt>
              </c:numCache>
            </c:numRef>
          </c:xVal>
          <c:yVal>
            <c:numRef>
              <c:f>comp!$U$4:$U$140</c:f>
              <c:numCache>
                <c:formatCode>General</c:formatCode>
                <c:ptCount val="137"/>
                <c:pt idx="0">
                  <c:v>0.00123221772774334</c:v>
                </c:pt>
                <c:pt idx="1">
                  <c:v>0.00145872909909615</c:v>
                </c:pt>
                <c:pt idx="2">
                  <c:v>0.00172256692499947</c:v>
                </c:pt>
                <c:pt idx="3">
                  <c:v>0.00202904568490543</c:v>
                </c:pt>
                <c:pt idx="4">
                  <c:v>0.00238408541395208</c:v>
                </c:pt>
                <c:pt idx="5">
                  <c:v>0.00279425514778934</c:v>
                </c:pt>
                <c:pt idx="6">
                  <c:v>0.0032668152365846</c:v>
                </c:pt>
                <c:pt idx="7">
                  <c:v>0.0038097576437891</c:v>
                </c:pt>
                <c:pt idx="8">
                  <c:v>0.00443184323015239</c:v>
                </c:pt>
                <c:pt idx="9">
                  <c:v>0.00514263491019871</c:v>
                </c:pt>
                <c:pt idx="10">
                  <c:v>0.00595252545998297</c:v>
                </c:pt>
                <c:pt idx="11">
                  <c:v>0.00687275865486895</c:v>
                </c:pt>
                <c:pt idx="12">
                  <c:v>0.00791544232811168</c:v>
                </c:pt>
                <c:pt idx="13">
                  <c:v>0.00909355186925728</c:v>
                </c:pt>
                <c:pt idx="14">
                  <c:v>0.0104209226301046</c:v>
                </c:pt>
                <c:pt idx="15">
                  <c:v>0.0119122296796259</c:v>
                </c:pt>
                <c:pt idx="16">
                  <c:v>0.0135829533522681</c:v>
                </c:pt>
                <c:pt idx="17">
                  <c:v>0.0154493290707797</c:v>
                </c:pt>
                <c:pt idx="18">
                  <c:v>0.0175282799992087</c:v>
                </c:pt>
                <c:pt idx="19">
                  <c:v>0.019837331197654</c:v>
                </c:pt>
                <c:pt idx="20">
                  <c:v>0.0223945041108119</c:v>
                </c:pt>
                <c:pt idx="21">
                  <c:v>0.025218190429662</c:v>
                </c:pt>
                <c:pt idx="22">
                  <c:v>0.0283270046211908</c:v>
                </c:pt>
                <c:pt idx="23">
                  <c:v>0.031739614725176</c:v>
                </c:pt>
                <c:pt idx="24">
                  <c:v>0.0354745513687891</c:v>
                </c:pt>
                <c:pt idx="25">
                  <c:v>0.0395499953468502</c:v>
                </c:pt>
                <c:pt idx="26">
                  <c:v>0.0439835445541269</c:v>
                </c:pt>
                <c:pt idx="27">
                  <c:v>0.0487919615308005</c:v>
                </c:pt>
                <c:pt idx="28">
                  <c:v>0.0539909033861154</c:v>
                </c:pt>
                <c:pt idx="29">
                  <c:v>0.0595946363897646</c:v>
                </c:pt>
                <c:pt idx="30">
                  <c:v>0.0656157380556518</c:v>
                </c:pt>
                <c:pt idx="31">
                  <c:v>0.0720647900768531</c:v>
                </c:pt>
                <c:pt idx="32">
                  <c:v>0.0789500659911488</c:v>
                </c:pt>
                <c:pt idx="33">
                  <c:v>0.0862772179497367</c:v>
                </c:pt>
                <c:pt idx="34">
                  <c:v>0.0940489674132524</c:v>
                </c:pt>
                <c:pt idx="35">
                  <c:v>0.102264804994248</c:v>
                </c:pt>
                <c:pt idx="36">
                  <c:v>0.110920704989102</c:v>
                </c:pt>
                <c:pt idx="37">
                  <c:v>0.120008860380607</c:v>
                </c:pt>
                <c:pt idx="38">
                  <c:v>0.129517444231917</c:v>
                </c:pt>
                <c:pt idx="39">
                  <c:v>0.139430403420988</c:v>
                </c:pt>
                <c:pt idx="40">
                  <c:v>0.149727290572079</c:v>
                </c:pt>
                <c:pt idx="41">
                  <c:v>0.160383139819255</c:v>
                </c:pt>
                <c:pt idx="42">
                  <c:v>0.171368391681002</c:v>
                </c:pt>
                <c:pt idx="43">
                  <c:v>0.182648871832889</c:v>
                </c:pt>
                <c:pt idx="44">
                  <c:v>0.194185827937877</c:v>
                </c:pt>
                <c:pt idx="45">
                  <c:v>0.205936027936107</c:v>
                </c:pt>
                <c:pt idx="46">
                  <c:v>0.217851922316419</c:v>
                </c:pt>
                <c:pt idx="47">
                  <c:v>0.229881871902482</c:v>
                </c:pt>
                <c:pt idx="48">
                  <c:v>0.241970441603233</c:v>
                </c:pt>
                <c:pt idx="49">
                  <c:v>0.254058759419415</c:v>
                </c:pt>
                <c:pt idx="50">
                  <c:v>0.26608493878777</c:v>
                </c:pt>
                <c:pt idx="51">
                  <c:v>0.277984561106774</c:v>
                </c:pt>
                <c:pt idx="52">
                  <c:v>0.289691214049643</c:v>
                </c:pt>
                <c:pt idx="53">
                  <c:v>0.301137080060266</c:v>
                </c:pt>
                <c:pt idx="54">
                  <c:v>0.312253568274639</c:v>
                </c:pt>
                <c:pt idx="55">
                  <c:v>0.322971982043643</c:v>
                </c:pt>
                <c:pt idx="56">
                  <c:v>0.333224213280448</c:v>
                </c:pt>
                <c:pt idx="57">
                  <c:v>0.34294345404413</c:v>
                </c:pt>
                <c:pt idx="58">
                  <c:v>0.352064915124082</c:v>
                </c:pt>
                <c:pt idx="59">
                  <c:v>0.360526540927955</c:v>
                </c:pt>
                <c:pt idx="60">
                  <c:v>0.368269709716186</c:v>
                </c:pt>
                <c:pt idx="61">
                  <c:v>0.375239908180127</c:v>
                </c:pt>
                <c:pt idx="62">
                  <c:v>0.381387369536</c:v>
                </c:pt>
                <c:pt idx="63">
                  <c:v>0.386667664704515</c:v>
                </c:pt>
                <c:pt idx="64">
                  <c:v>0.391042236762297</c:v>
                </c:pt>
                <c:pt idx="65">
                  <c:v>0.394478869676563</c:v>
                </c:pt>
                <c:pt idx="66">
                  <c:v>0.396952083353963</c:v>
                </c:pt>
                <c:pt idx="67">
                  <c:v>0.398443448227985</c:v>
                </c:pt>
                <c:pt idx="68">
                  <c:v>0.398941813951957</c:v>
                </c:pt>
                <c:pt idx="69">
                  <c:v>0.398443448227985</c:v>
                </c:pt>
                <c:pt idx="70">
                  <c:v>0.396952083353964</c:v>
                </c:pt>
                <c:pt idx="71">
                  <c:v>0.394478869676564</c:v>
                </c:pt>
                <c:pt idx="72">
                  <c:v>0.391042236762298</c:v>
                </c:pt>
                <c:pt idx="73">
                  <c:v>0.386667664704515</c:v>
                </c:pt>
                <c:pt idx="74">
                  <c:v>0.381387369536001</c:v>
                </c:pt>
                <c:pt idx="75">
                  <c:v>0.375239908180128</c:v>
                </c:pt>
                <c:pt idx="76">
                  <c:v>0.368269709716187</c:v>
                </c:pt>
                <c:pt idx="77">
                  <c:v>0.360526540927956</c:v>
                </c:pt>
                <c:pt idx="78">
                  <c:v>0.352064915124083</c:v>
                </c:pt>
                <c:pt idx="79">
                  <c:v>0.342943454044131</c:v>
                </c:pt>
                <c:pt idx="80">
                  <c:v>0.333224213280449</c:v>
                </c:pt>
                <c:pt idx="81">
                  <c:v>0.322971982043645</c:v>
                </c:pt>
                <c:pt idx="82">
                  <c:v>0.312253568274641</c:v>
                </c:pt>
                <c:pt idx="83">
                  <c:v>0.301137080060268</c:v>
                </c:pt>
                <c:pt idx="84">
                  <c:v>0.289691214049645</c:v>
                </c:pt>
                <c:pt idx="85">
                  <c:v>0.277984561106776</c:v>
                </c:pt>
                <c:pt idx="86">
                  <c:v>0.266084938787772</c:v>
                </c:pt>
                <c:pt idx="87">
                  <c:v>0.254058759419416</c:v>
                </c:pt>
                <c:pt idx="88">
                  <c:v>0.241970441603235</c:v>
                </c:pt>
                <c:pt idx="89">
                  <c:v>0.229881871902484</c:v>
                </c:pt>
                <c:pt idx="90">
                  <c:v>0.217851922316421</c:v>
                </c:pt>
                <c:pt idx="91">
                  <c:v>0.205936027936109</c:v>
                </c:pt>
                <c:pt idx="92">
                  <c:v>0.194185827937878</c:v>
                </c:pt>
                <c:pt idx="93">
                  <c:v>0.182648871832891</c:v>
                </c:pt>
                <c:pt idx="94">
                  <c:v>0.171368391681003</c:v>
                </c:pt>
                <c:pt idx="95">
                  <c:v>0.160383139819256</c:v>
                </c:pt>
                <c:pt idx="96">
                  <c:v>0.149727290572081</c:v>
                </c:pt>
                <c:pt idx="97">
                  <c:v>0.139430403420989</c:v>
                </c:pt>
                <c:pt idx="98">
                  <c:v>0.129517444231919</c:v>
                </c:pt>
                <c:pt idx="99">
                  <c:v>0.120008860380609</c:v>
                </c:pt>
                <c:pt idx="100">
                  <c:v>0.110920704989103</c:v>
                </c:pt>
                <c:pt idx="101">
                  <c:v>0.102264804994249</c:v>
                </c:pt>
                <c:pt idx="102">
                  <c:v>0.0940489674132532</c:v>
                </c:pt>
                <c:pt idx="103">
                  <c:v>0.0862772179497379</c:v>
                </c:pt>
                <c:pt idx="104">
                  <c:v>0.0789500659911498</c:v>
                </c:pt>
                <c:pt idx="105">
                  <c:v>0.072064790076854</c:v>
                </c:pt>
                <c:pt idx="106">
                  <c:v>0.0656157380556527</c:v>
                </c:pt>
                <c:pt idx="107">
                  <c:v>0.0595946363897656</c:v>
                </c:pt>
                <c:pt idx="108">
                  <c:v>0.0539909033861164</c:v>
                </c:pt>
                <c:pt idx="109">
                  <c:v>0.0487919615308014</c:v>
                </c:pt>
                <c:pt idx="110">
                  <c:v>0.0439835445541276</c:v>
                </c:pt>
                <c:pt idx="111">
                  <c:v>0.0395499953468509</c:v>
                </c:pt>
                <c:pt idx="112">
                  <c:v>0.0354745513687897</c:v>
                </c:pt>
                <c:pt idx="113">
                  <c:v>0.0317396147251765</c:v>
                </c:pt>
                <c:pt idx="114">
                  <c:v>0.0283270046211913</c:v>
                </c:pt>
                <c:pt idx="115">
                  <c:v>0.0252181904296624</c:v>
                </c:pt>
                <c:pt idx="116">
                  <c:v>0.0223945041108123</c:v>
                </c:pt>
                <c:pt idx="117">
                  <c:v>0.0198373311976543</c:v>
                </c:pt>
                <c:pt idx="118">
                  <c:v>0.017528279999209</c:v>
                </c:pt>
                <c:pt idx="119">
                  <c:v>0.01544932907078</c:v>
                </c:pt>
                <c:pt idx="120">
                  <c:v>0.0135829533522684</c:v>
                </c:pt>
                <c:pt idx="121">
                  <c:v>0.0119122296796261</c:v>
                </c:pt>
                <c:pt idx="122">
                  <c:v>0.0104209226301048</c:v>
                </c:pt>
                <c:pt idx="123">
                  <c:v>0.00909355186925742</c:v>
                </c:pt>
                <c:pt idx="124">
                  <c:v>0.00791544232811183</c:v>
                </c:pt>
                <c:pt idx="125">
                  <c:v>0.0068727586548691</c:v>
                </c:pt>
                <c:pt idx="126">
                  <c:v>0.0059525254599831</c:v>
                </c:pt>
                <c:pt idx="127">
                  <c:v>0.00514263491019882</c:v>
                </c:pt>
                <c:pt idx="128">
                  <c:v>0.00443184323015248</c:v>
                </c:pt>
                <c:pt idx="129">
                  <c:v>0.00380975764378918</c:v>
                </c:pt>
                <c:pt idx="130">
                  <c:v>0.00326681523658468</c:v>
                </c:pt>
                <c:pt idx="131">
                  <c:v>0.0027942551477894</c:v>
                </c:pt>
                <c:pt idx="132">
                  <c:v>0.00238408541395214</c:v>
                </c:pt>
                <c:pt idx="133">
                  <c:v>0.00202904568490548</c:v>
                </c:pt>
                <c:pt idx="134">
                  <c:v>0.00172256692499951</c:v>
                </c:pt>
                <c:pt idx="135">
                  <c:v>0.00145872909909619</c:v>
                </c:pt>
                <c:pt idx="136">
                  <c:v>0.00123221772774337</c:v>
                </c:pt>
              </c:numCache>
            </c:numRef>
          </c:yVal>
          <c:smooth val="1"/>
        </c:ser>
        <c:dLbls>
          <c:showLegendKey val="0"/>
          <c:showVal val="0"/>
          <c:showCatName val="0"/>
          <c:showSerName val="0"/>
          <c:showPercent val="0"/>
          <c:showBubbleSize val="0"/>
        </c:dLbls>
        <c:axId val="-2022101880"/>
        <c:axId val="-2022098888"/>
      </c:scatterChart>
      <c:valAx>
        <c:axId val="-2022101880"/>
        <c:scaling>
          <c:orientation val="minMax"/>
        </c:scaling>
        <c:delete val="0"/>
        <c:axPos val="b"/>
        <c:numFmt formatCode="General" sourceLinked="1"/>
        <c:majorTickMark val="out"/>
        <c:minorTickMark val="none"/>
        <c:tickLblPos val="nextTo"/>
        <c:crossAx val="-2022098888"/>
        <c:crosses val="autoZero"/>
        <c:crossBetween val="midCat"/>
      </c:valAx>
      <c:valAx>
        <c:axId val="-2022098888"/>
        <c:scaling>
          <c:orientation val="minMax"/>
        </c:scaling>
        <c:delete val="1"/>
        <c:axPos val="l"/>
        <c:majorGridlines/>
        <c:numFmt formatCode="General" sourceLinked="1"/>
        <c:majorTickMark val="out"/>
        <c:minorTickMark val="none"/>
        <c:tickLblPos val="none"/>
        <c:crossAx val="-2022101880"/>
        <c:crosses val="autoZero"/>
        <c:crossBetween val="midCat"/>
      </c:valAx>
    </c:plotArea>
    <c:legend>
      <c:legendPos val="r"/>
      <c:layout/>
      <c:overlay val="0"/>
    </c:legend>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1"/>
          <c:order val="1"/>
          <c:tx>
            <c:strRef>
              <c:f>comp!$D$3</c:f>
              <c:strCache>
                <c:ptCount val="1"/>
                <c:pt idx="0">
                  <c:v>pdf</c:v>
                </c:pt>
              </c:strCache>
            </c:strRef>
          </c:tx>
          <c:marker>
            <c:symbol val="none"/>
          </c:marker>
          <c:xVal>
            <c:numRef>
              <c:f>comp!$C$4:$C$140</c:f>
              <c:numCache>
                <c:formatCode>General</c:formatCode>
                <c:ptCount val="137"/>
                <c:pt idx="0">
                  <c:v>-3.4</c:v>
                </c:pt>
                <c:pt idx="1">
                  <c:v>-3.349999999999999</c:v>
                </c:pt>
                <c:pt idx="2">
                  <c:v>-3.3</c:v>
                </c:pt>
                <c:pt idx="3">
                  <c:v>-3.25</c:v>
                </c:pt>
                <c:pt idx="4">
                  <c:v>-3.200000000000001</c:v>
                </c:pt>
                <c:pt idx="5">
                  <c:v>-3.150000000000001</c:v>
                </c:pt>
                <c:pt idx="6">
                  <c:v>-3.100000000000001</c:v>
                </c:pt>
                <c:pt idx="7">
                  <c:v>-3.050000000000001</c:v>
                </c:pt>
                <c:pt idx="8">
                  <c:v>-3.000000000000001</c:v>
                </c:pt>
                <c:pt idx="9">
                  <c:v>-2.95</c:v>
                </c:pt>
                <c:pt idx="10">
                  <c:v>-2.900000000000002</c:v>
                </c:pt>
                <c:pt idx="11">
                  <c:v>-2.849999999999999</c:v>
                </c:pt>
                <c:pt idx="12">
                  <c:v>-2.800000000000002</c:v>
                </c:pt>
                <c:pt idx="13">
                  <c:v>-2.750000000000002</c:v>
                </c:pt>
                <c:pt idx="14">
                  <c:v>-2.700000000000004</c:v>
                </c:pt>
                <c:pt idx="15">
                  <c:v>-2.650000000000002</c:v>
                </c:pt>
                <c:pt idx="16">
                  <c:v>-2.600000000000003</c:v>
                </c:pt>
                <c:pt idx="17">
                  <c:v>-2.550000000000003</c:v>
                </c:pt>
                <c:pt idx="18">
                  <c:v>-2.500000000000003</c:v>
                </c:pt>
                <c:pt idx="19">
                  <c:v>-2.450000000000003</c:v>
                </c:pt>
                <c:pt idx="20">
                  <c:v>-2.400000000000003</c:v>
                </c:pt>
                <c:pt idx="21">
                  <c:v>-2.350000000000003</c:v>
                </c:pt>
                <c:pt idx="22">
                  <c:v>-2.300000000000004</c:v>
                </c:pt>
                <c:pt idx="23">
                  <c:v>-2.250000000000004</c:v>
                </c:pt>
                <c:pt idx="24">
                  <c:v>-2.200000000000004</c:v>
                </c:pt>
                <c:pt idx="25">
                  <c:v>-2.150000000000004</c:v>
                </c:pt>
                <c:pt idx="26">
                  <c:v>-2.100000000000005</c:v>
                </c:pt>
                <c:pt idx="27">
                  <c:v>-2.050000000000005</c:v>
                </c:pt>
                <c:pt idx="28">
                  <c:v>-2.000000000000005</c:v>
                </c:pt>
                <c:pt idx="29">
                  <c:v>-1.950000000000008</c:v>
                </c:pt>
                <c:pt idx="30">
                  <c:v>-1.900000000000006</c:v>
                </c:pt>
                <c:pt idx="31">
                  <c:v>-1.850000000000006</c:v>
                </c:pt>
                <c:pt idx="32">
                  <c:v>-1.800000000000005</c:v>
                </c:pt>
                <c:pt idx="33">
                  <c:v>-1.750000000000005</c:v>
                </c:pt>
                <c:pt idx="34">
                  <c:v>-1.700000000000005</c:v>
                </c:pt>
                <c:pt idx="35">
                  <c:v>-1.650000000000006</c:v>
                </c:pt>
                <c:pt idx="36">
                  <c:v>-1.600000000000004</c:v>
                </c:pt>
                <c:pt idx="37">
                  <c:v>-1.550000000000004</c:v>
                </c:pt>
                <c:pt idx="38">
                  <c:v>-1.500000000000004</c:v>
                </c:pt>
                <c:pt idx="39">
                  <c:v>-1.450000000000004</c:v>
                </c:pt>
                <c:pt idx="40">
                  <c:v>-1.400000000000004</c:v>
                </c:pt>
                <c:pt idx="41">
                  <c:v>-1.350000000000004</c:v>
                </c:pt>
                <c:pt idx="42">
                  <c:v>-1.300000000000004</c:v>
                </c:pt>
                <c:pt idx="43">
                  <c:v>-1.250000000000004</c:v>
                </c:pt>
                <c:pt idx="44">
                  <c:v>-1.200000000000004</c:v>
                </c:pt>
                <c:pt idx="45">
                  <c:v>-1.150000000000004</c:v>
                </c:pt>
                <c:pt idx="46">
                  <c:v>-1.100000000000004</c:v>
                </c:pt>
                <c:pt idx="47">
                  <c:v>-1.050000000000004</c:v>
                </c:pt>
                <c:pt idx="48">
                  <c:v>-1.000000000000004</c:v>
                </c:pt>
                <c:pt idx="49">
                  <c:v>-0.950000000000004</c:v>
                </c:pt>
                <c:pt idx="50">
                  <c:v>-0.900000000000004</c:v>
                </c:pt>
                <c:pt idx="51">
                  <c:v>-0.850000000000005</c:v>
                </c:pt>
                <c:pt idx="52">
                  <c:v>-0.800000000000004</c:v>
                </c:pt>
                <c:pt idx="53">
                  <c:v>-0.750000000000005</c:v>
                </c:pt>
                <c:pt idx="54">
                  <c:v>-0.700000000000004</c:v>
                </c:pt>
                <c:pt idx="55">
                  <c:v>-0.650000000000005</c:v>
                </c:pt>
                <c:pt idx="56">
                  <c:v>-0.600000000000004</c:v>
                </c:pt>
                <c:pt idx="57">
                  <c:v>-0.550000000000004</c:v>
                </c:pt>
                <c:pt idx="58">
                  <c:v>-0.500000000000004</c:v>
                </c:pt>
                <c:pt idx="59">
                  <c:v>-0.450000000000004</c:v>
                </c:pt>
                <c:pt idx="60">
                  <c:v>-0.400000000000004</c:v>
                </c:pt>
                <c:pt idx="61">
                  <c:v>-0.350000000000004</c:v>
                </c:pt>
                <c:pt idx="62">
                  <c:v>-0.300000000000004</c:v>
                </c:pt>
                <c:pt idx="63">
                  <c:v>-0.250000000000004</c:v>
                </c:pt>
                <c:pt idx="64">
                  <c:v>-0.200000000000004</c:v>
                </c:pt>
                <c:pt idx="65">
                  <c:v>-0.150000000000004</c:v>
                </c:pt>
                <c:pt idx="66">
                  <c:v>-0.100000000000004</c:v>
                </c:pt>
                <c:pt idx="67">
                  <c:v>-0.0500000000000038</c:v>
                </c:pt>
                <c:pt idx="68">
                  <c:v>-3.62210261783962E-15</c:v>
                </c:pt>
                <c:pt idx="69">
                  <c:v>0.0499999999999966</c:v>
                </c:pt>
                <c:pt idx="70">
                  <c:v>0.0999999999999968</c:v>
                </c:pt>
                <c:pt idx="71">
                  <c:v>0.149999999999997</c:v>
                </c:pt>
                <c:pt idx="72">
                  <c:v>0.199999999999997</c:v>
                </c:pt>
                <c:pt idx="73">
                  <c:v>0.249999999999997</c:v>
                </c:pt>
                <c:pt idx="74">
                  <c:v>0.299999999999998</c:v>
                </c:pt>
                <c:pt idx="75">
                  <c:v>0.349999999999998</c:v>
                </c:pt>
                <c:pt idx="76">
                  <c:v>0.399999999999998</c:v>
                </c:pt>
                <c:pt idx="77">
                  <c:v>0.449999999999997</c:v>
                </c:pt>
                <c:pt idx="78">
                  <c:v>0.499999999999998</c:v>
                </c:pt>
                <c:pt idx="79">
                  <c:v>0.549999999999997</c:v>
                </c:pt>
                <c:pt idx="80">
                  <c:v>0.599999999999997</c:v>
                </c:pt>
                <c:pt idx="81">
                  <c:v>0.649999999999998</c:v>
                </c:pt>
                <c:pt idx="82">
                  <c:v>0.699999999999997</c:v>
                </c:pt>
                <c:pt idx="83">
                  <c:v>0.749999999999998</c:v>
                </c:pt>
                <c:pt idx="84">
                  <c:v>0.799999999999997</c:v>
                </c:pt>
                <c:pt idx="85">
                  <c:v>0.849999999999997</c:v>
                </c:pt>
                <c:pt idx="86">
                  <c:v>0.899999999999997</c:v>
                </c:pt>
                <c:pt idx="87">
                  <c:v>0.949999999999997</c:v>
                </c:pt>
                <c:pt idx="88">
                  <c:v>0.999999999999997</c:v>
                </c:pt>
                <c:pt idx="89">
                  <c:v>1.049999999999992</c:v>
                </c:pt>
                <c:pt idx="90">
                  <c:v>1.099999999999993</c:v>
                </c:pt>
                <c:pt idx="91">
                  <c:v>1.149999999999993</c:v>
                </c:pt>
                <c:pt idx="92">
                  <c:v>1.199999999999994</c:v>
                </c:pt>
                <c:pt idx="93">
                  <c:v>1.249999999999991</c:v>
                </c:pt>
                <c:pt idx="94">
                  <c:v>1.299999999999992</c:v>
                </c:pt>
                <c:pt idx="95">
                  <c:v>1.349999999999993</c:v>
                </c:pt>
                <c:pt idx="96">
                  <c:v>1.399999999999993</c:v>
                </c:pt>
                <c:pt idx="97">
                  <c:v>1.449999999999991</c:v>
                </c:pt>
                <c:pt idx="98">
                  <c:v>1.499999999999992</c:v>
                </c:pt>
                <c:pt idx="99">
                  <c:v>1.549999999999992</c:v>
                </c:pt>
                <c:pt idx="100">
                  <c:v>1.599999999999993</c:v>
                </c:pt>
                <c:pt idx="101">
                  <c:v>1.649999999999994</c:v>
                </c:pt>
                <c:pt idx="102">
                  <c:v>1.699999999999994</c:v>
                </c:pt>
                <c:pt idx="103">
                  <c:v>1.749999999999992</c:v>
                </c:pt>
                <c:pt idx="104">
                  <c:v>1.799999999999993</c:v>
                </c:pt>
                <c:pt idx="105">
                  <c:v>1.849999999999993</c:v>
                </c:pt>
                <c:pt idx="106">
                  <c:v>1.899999999999994</c:v>
                </c:pt>
                <c:pt idx="107">
                  <c:v>1.949999999999993</c:v>
                </c:pt>
                <c:pt idx="108">
                  <c:v>1.999999999999997</c:v>
                </c:pt>
                <c:pt idx="109">
                  <c:v>2.049999999999998</c:v>
                </c:pt>
                <c:pt idx="110">
                  <c:v>2.099999999999997</c:v>
                </c:pt>
                <c:pt idx="111">
                  <c:v>2.149999999999997</c:v>
                </c:pt>
                <c:pt idx="112">
                  <c:v>2.199999999999997</c:v>
                </c:pt>
                <c:pt idx="113">
                  <c:v>2.249999999999998</c:v>
                </c:pt>
                <c:pt idx="114">
                  <c:v>2.299999999999997</c:v>
                </c:pt>
                <c:pt idx="115">
                  <c:v>2.349999999999996</c:v>
                </c:pt>
                <c:pt idx="116">
                  <c:v>2.399999999999996</c:v>
                </c:pt>
                <c:pt idx="117">
                  <c:v>2.449999999999996</c:v>
                </c:pt>
                <c:pt idx="118">
                  <c:v>2.499999999999996</c:v>
                </c:pt>
                <c:pt idx="119">
                  <c:v>2.549999999999996</c:v>
                </c:pt>
                <c:pt idx="120">
                  <c:v>2.599999999999995</c:v>
                </c:pt>
                <c:pt idx="121">
                  <c:v>2.649999999999995</c:v>
                </c:pt>
                <c:pt idx="122">
                  <c:v>2.699999999999995</c:v>
                </c:pt>
                <c:pt idx="123">
                  <c:v>2.749999999999995</c:v>
                </c:pt>
                <c:pt idx="124">
                  <c:v>2.799999999999995</c:v>
                </c:pt>
                <c:pt idx="125">
                  <c:v>2.849999999999995</c:v>
                </c:pt>
                <c:pt idx="126">
                  <c:v>2.899999999999994</c:v>
                </c:pt>
                <c:pt idx="127">
                  <c:v>2.949999999999994</c:v>
                </c:pt>
                <c:pt idx="128">
                  <c:v>2.999999999999994</c:v>
                </c:pt>
                <c:pt idx="129">
                  <c:v>3.049999999999994</c:v>
                </c:pt>
                <c:pt idx="130">
                  <c:v>3.099999999999994</c:v>
                </c:pt>
                <c:pt idx="131">
                  <c:v>3.149999999999994</c:v>
                </c:pt>
                <c:pt idx="132">
                  <c:v>3.199999999999993</c:v>
                </c:pt>
                <c:pt idx="133">
                  <c:v>3.249999999999994</c:v>
                </c:pt>
                <c:pt idx="134">
                  <c:v>3.299999999999993</c:v>
                </c:pt>
                <c:pt idx="135">
                  <c:v>3.349999999999993</c:v>
                </c:pt>
                <c:pt idx="136">
                  <c:v>3.399999999999993</c:v>
                </c:pt>
              </c:numCache>
            </c:numRef>
          </c:xVal>
          <c:yVal>
            <c:numRef>
              <c:f>comp!$D$4:$D$140</c:f>
              <c:numCache>
                <c:formatCode>General</c:formatCode>
                <c:ptCount val="137"/>
                <c:pt idx="0">
                  <c:v>0.00123221772774334</c:v>
                </c:pt>
                <c:pt idx="1">
                  <c:v>0.00145872909909615</c:v>
                </c:pt>
                <c:pt idx="2">
                  <c:v>0.00172256692499947</c:v>
                </c:pt>
                <c:pt idx="3">
                  <c:v>0.00202904568490543</c:v>
                </c:pt>
                <c:pt idx="4">
                  <c:v>0.00238408541395208</c:v>
                </c:pt>
                <c:pt idx="5">
                  <c:v>0.00279425514778934</c:v>
                </c:pt>
                <c:pt idx="6">
                  <c:v>0.0032668152365846</c:v>
                </c:pt>
                <c:pt idx="7">
                  <c:v>0.0038097576437891</c:v>
                </c:pt>
                <c:pt idx="8">
                  <c:v>0.00443184323015239</c:v>
                </c:pt>
                <c:pt idx="9">
                  <c:v>0.00514263491019871</c:v>
                </c:pt>
                <c:pt idx="10">
                  <c:v>0.00595252545998297</c:v>
                </c:pt>
                <c:pt idx="11">
                  <c:v>0.00687275865486895</c:v>
                </c:pt>
                <c:pt idx="12">
                  <c:v>0.00791544232811168</c:v>
                </c:pt>
                <c:pt idx="13">
                  <c:v>0.00909355186925728</c:v>
                </c:pt>
                <c:pt idx="14">
                  <c:v>0.0104209226301046</c:v>
                </c:pt>
                <c:pt idx="15">
                  <c:v>0.0119122296796259</c:v>
                </c:pt>
                <c:pt idx="16">
                  <c:v>0.0135829533522681</c:v>
                </c:pt>
                <c:pt idx="17">
                  <c:v>0.0154493290707797</c:v>
                </c:pt>
                <c:pt idx="18">
                  <c:v>0.0175282799992087</c:v>
                </c:pt>
                <c:pt idx="19">
                  <c:v>0.019837331197654</c:v>
                </c:pt>
                <c:pt idx="20">
                  <c:v>0.0223945041108119</c:v>
                </c:pt>
                <c:pt idx="21">
                  <c:v>0.025218190429662</c:v>
                </c:pt>
                <c:pt idx="22">
                  <c:v>0.0283270046211908</c:v>
                </c:pt>
                <c:pt idx="23">
                  <c:v>0.031739614725176</c:v>
                </c:pt>
                <c:pt idx="24">
                  <c:v>0.0354745513687891</c:v>
                </c:pt>
                <c:pt idx="25">
                  <c:v>0.0395499953468502</c:v>
                </c:pt>
                <c:pt idx="26">
                  <c:v>0.0439835445541269</c:v>
                </c:pt>
                <c:pt idx="27">
                  <c:v>0.0487919615308005</c:v>
                </c:pt>
                <c:pt idx="28">
                  <c:v>0.0539909033861154</c:v>
                </c:pt>
                <c:pt idx="29">
                  <c:v>0.0595946363897646</c:v>
                </c:pt>
                <c:pt idx="30">
                  <c:v>0.0656157380556518</c:v>
                </c:pt>
                <c:pt idx="31">
                  <c:v>0.0720647900768531</c:v>
                </c:pt>
                <c:pt idx="32">
                  <c:v>0.0789500659911488</c:v>
                </c:pt>
                <c:pt idx="33">
                  <c:v>0.0862772179497367</c:v>
                </c:pt>
                <c:pt idx="34">
                  <c:v>0.0940489674132524</c:v>
                </c:pt>
                <c:pt idx="35">
                  <c:v>0.102264804994248</c:v>
                </c:pt>
                <c:pt idx="36">
                  <c:v>0.110920704989102</c:v>
                </c:pt>
                <c:pt idx="37">
                  <c:v>0.120008860380607</c:v>
                </c:pt>
                <c:pt idx="38">
                  <c:v>0.129517444231917</c:v>
                </c:pt>
                <c:pt idx="39">
                  <c:v>0.139430403420988</c:v>
                </c:pt>
                <c:pt idx="40">
                  <c:v>0.149727290572079</c:v>
                </c:pt>
                <c:pt idx="41">
                  <c:v>0.160383139819255</c:v>
                </c:pt>
                <c:pt idx="42">
                  <c:v>0.171368391681002</c:v>
                </c:pt>
                <c:pt idx="43">
                  <c:v>0.182648871832889</c:v>
                </c:pt>
                <c:pt idx="44">
                  <c:v>0.194185827937877</c:v>
                </c:pt>
                <c:pt idx="45">
                  <c:v>0.205936027936107</c:v>
                </c:pt>
                <c:pt idx="46">
                  <c:v>0.217851922316419</c:v>
                </c:pt>
                <c:pt idx="47">
                  <c:v>0.229881871902482</c:v>
                </c:pt>
                <c:pt idx="48">
                  <c:v>0.241970441603233</c:v>
                </c:pt>
                <c:pt idx="49">
                  <c:v>0.254058759419415</c:v>
                </c:pt>
                <c:pt idx="50">
                  <c:v>0.26608493878777</c:v>
                </c:pt>
                <c:pt idx="51">
                  <c:v>0.277984561106774</c:v>
                </c:pt>
                <c:pt idx="52">
                  <c:v>0.289691214049643</c:v>
                </c:pt>
                <c:pt idx="53">
                  <c:v>0.301137080060266</c:v>
                </c:pt>
                <c:pt idx="54">
                  <c:v>0.312253568274639</c:v>
                </c:pt>
                <c:pt idx="55">
                  <c:v>0.322971982043643</c:v>
                </c:pt>
                <c:pt idx="56">
                  <c:v>0.333224213280448</c:v>
                </c:pt>
                <c:pt idx="57">
                  <c:v>0.34294345404413</c:v>
                </c:pt>
                <c:pt idx="58">
                  <c:v>0.352064915124082</c:v>
                </c:pt>
                <c:pt idx="59">
                  <c:v>0.360526540927955</c:v>
                </c:pt>
                <c:pt idx="60">
                  <c:v>0.368269709716186</c:v>
                </c:pt>
                <c:pt idx="61">
                  <c:v>0.375239908180127</c:v>
                </c:pt>
                <c:pt idx="62">
                  <c:v>0.381387369536</c:v>
                </c:pt>
                <c:pt idx="63">
                  <c:v>0.386667664704515</c:v>
                </c:pt>
                <c:pt idx="64">
                  <c:v>0.391042236762297</c:v>
                </c:pt>
                <c:pt idx="65">
                  <c:v>0.394478869676563</c:v>
                </c:pt>
                <c:pt idx="66">
                  <c:v>0.396952083353963</c:v>
                </c:pt>
                <c:pt idx="67">
                  <c:v>0.398443448227985</c:v>
                </c:pt>
                <c:pt idx="68">
                  <c:v>0.398941813951957</c:v>
                </c:pt>
                <c:pt idx="69">
                  <c:v>0.398443448227985</c:v>
                </c:pt>
                <c:pt idx="70">
                  <c:v>0.396952083353964</c:v>
                </c:pt>
                <c:pt idx="71">
                  <c:v>0.394478869676564</c:v>
                </c:pt>
                <c:pt idx="72">
                  <c:v>0.391042236762298</c:v>
                </c:pt>
                <c:pt idx="73">
                  <c:v>0.386667664704515</c:v>
                </c:pt>
                <c:pt idx="74">
                  <c:v>0.381387369536001</c:v>
                </c:pt>
                <c:pt idx="75">
                  <c:v>0.375239908180128</c:v>
                </c:pt>
                <c:pt idx="76">
                  <c:v>0.368269709716187</c:v>
                </c:pt>
                <c:pt idx="77">
                  <c:v>0.360526540927956</c:v>
                </c:pt>
                <c:pt idx="78">
                  <c:v>0.352064915124083</c:v>
                </c:pt>
                <c:pt idx="79">
                  <c:v>0.342943454044131</c:v>
                </c:pt>
                <c:pt idx="80">
                  <c:v>0.333224213280449</c:v>
                </c:pt>
                <c:pt idx="81">
                  <c:v>0.322971982043645</c:v>
                </c:pt>
                <c:pt idx="82">
                  <c:v>0.312253568274641</c:v>
                </c:pt>
                <c:pt idx="83">
                  <c:v>0.301137080060268</c:v>
                </c:pt>
                <c:pt idx="84">
                  <c:v>0.289691214049645</c:v>
                </c:pt>
                <c:pt idx="85">
                  <c:v>0.277984561106776</c:v>
                </c:pt>
                <c:pt idx="86">
                  <c:v>0.266084938787772</c:v>
                </c:pt>
                <c:pt idx="87">
                  <c:v>0.254058759419416</c:v>
                </c:pt>
                <c:pt idx="88">
                  <c:v>0.241970441603235</c:v>
                </c:pt>
                <c:pt idx="89">
                  <c:v>0.229881871902484</c:v>
                </c:pt>
                <c:pt idx="90">
                  <c:v>0.217851922316421</c:v>
                </c:pt>
                <c:pt idx="91">
                  <c:v>0.205936027936109</c:v>
                </c:pt>
                <c:pt idx="92">
                  <c:v>0.194185827937878</c:v>
                </c:pt>
                <c:pt idx="93">
                  <c:v>0.182648871832891</c:v>
                </c:pt>
                <c:pt idx="94">
                  <c:v>0.171368391681003</c:v>
                </c:pt>
                <c:pt idx="95">
                  <c:v>0.160383139819256</c:v>
                </c:pt>
                <c:pt idx="96">
                  <c:v>0.149727290572081</c:v>
                </c:pt>
                <c:pt idx="97">
                  <c:v>0.139430403420989</c:v>
                </c:pt>
                <c:pt idx="98">
                  <c:v>0.129517444231919</c:v>
                </c:pt>
                <c:pt idx="99">
                  <c:v>0.120008860380609</c:v>
                </c:pt>
                <c:pt idx="100">
                  <c:v>0.110920704989103</c:v>
                </c:pt>
                <c:pt idx="101">
                  <c:v>0.102264804994249</c:v>
                </c:pt>
                <c:pt idx="102">
                  <c:v>0.0940489674132532</c:v>
                </c:pt>
                <c:pt idx="103">
                  <c:v>0.0862772179497379</c:v>
                </c:pt>
                <c:pt idx="104">
                  <c:v>0.0789500659911498</c:v>
                </c:pt>
                <c:pt idx="105">
                  <c:v>0.072064790076854</c:v>
                </c:pt>
                <c:pt idx="106">
                  <c:v>0.0656157380556527</c:v>
                </c:pt>
                <c:pt idx="107">
                  <c:v>0.0595946363897656</c:v>
                </c:pt>
                <c:pt idx="108">
                  <c:v>0.0539909033861164</c:v>
                </c:pt>
                <c:pt idx="109">
                  <c:v>0.0487919615308014</c:v>
                </c:pt>
                <c:pt idx="110">
                  <c:v>0.0439835445541276</c:v>
                </c:pt>
                <c:pt idx="111">
                  <c:v>0.0395499953468509</c:v>
                </c:pt>
                <c:pt idx="112">
                  <c:v>0.0354745513687897</c:v>
                </c:pt>
                <c:pt idx="113">
                  <c:v>0.0317396147251765</c:v>
                </c:pt>
                <c:pt idx="114">
                  <c:v>0.0283270046211913</c:v>
                </c:pt>
                <c:pt idx="115">
                  <c:v>0.0252181904296624</c:v>
                </c:pt>
                <c:pt idx="116">
                  <c:v>0.0223945041108123</c:v>
                </c:pt>
                <c:pt idx="117">
                  <c:v>0.0198373311976543</c:v>
                </c:pt>
                <c:pt idx="118">
                  <c:v>0.017528279999209</c:v>
                </c:pt>
                <c:pt idx="119">
                  <c:v>0.01544932907078</c:v>
                </c:pt>
                <c:pt idx="120">
                  <c:v>0.0135829533522684</c:v>
                </c:pt>
                <c:pt idx="121">
                  <c:v>0.0119122296796261</c:v>
                </c:pt>
                <c:pt idx="122">
                  <c:v>0.0104209226301048</c:v>
                </c:pt>
                <c:pt idx="123">
                  <c:v>0.00909355186925742</c:v>
                </c:pt>
                <c:pt idx="124">
                  <c:v>0.00791544232811183</c:v>
                </c:pt>
                <c:pt idx="125">
                  <c:v>0.0068727586548691</c:v>
                </c:pt>
                <c:pt idx="126">
                  <c:v>0.0059525254599831</c:v>
                </c:pt>
                <c:pt idx="127">
                  <c:v>0.00514263491019882</c:v>
                </c:pt>
                <c:pt idx="128">
                  <c:v>0.00443184323015248</c:v>
                </c:pt>
                <c:pt idx="129">
                  <c:v>0.00380975764378918</c:v>
                </c:pt>
                <c:pt idx="130">
                  <c:v>0.00326681523658468</c:v>
                </c:pt>
                <c:pt idx="131">
                  <c:v>0.0027942551477894</c:v>
                </c:pt>
                <c:pt idx="132">
                  <c:v>0.00238408541395214</c:v>
                </c:pt>
                <c:pt idx="133">
                  <c:v>0.00202904568490548</c:v>
                </c:pt>
                <c:pt idx="134">
                  <c:v>0.00172256692499951</c:v>
                </c:pt>
                <c:pt idx="135">
                  <c:v>0.00145872909909619</c:v>
                </c:pt>
                <c:pt idx="136">
                  <c:v>0.00123221772774337</c:v>
                </c:pt>
              </c:numCache>
            </c:numRef>
          </c:yVal>
          <c:smooth val="1"/>
        </c:ser>
        <c:ser>
          <c:idx val="2"/>
          <c:order val="2"/>
          <c:tx>
            <c:strRef>
              <c:f>comp!$G$3</c:f>
              <c:strCache>
                <c:ptCount val="1"/>
                <c:pt idx="0">
                  <c:v>pdf</c:v>
                </c:pt>
              </c:strCache>
            </c:strRef>
          </c:tx>
          <c:marker>
            <c:symbol val="none"/>
          </c:marker>
          <c:xVal>
            <c:numRef>
              <c:f>comp!$F$4:$F$140</c:f>
              <c:numCache>
                <c:formatCode>General</c:formatCode>
                <c:ptCount val="137"/>
                <c:pt idx="0">
                  <c:v>-1.4</c:v>
                </c:pt>
                <c:pt idx="1">
                  <c:v>-1.35</c:v>
                </c:pt>
                <c:pt idx="2">
                  <c:v>-1.3</c:v>
                </c:pt>
                <c:pt idx="3">
                  <c:v>-1.25</c:v>
                </c:pt>
                <c:pt idx="4">
                  <c:v>-1.200000000000001</c:v>
                </c:pt>
                <c:pt idx="5">
                  <c:v>-1.150000000000002</c:v>
                </c:pt>
                <c:pt idx="6">
                  <c:v>-1.100000000000002</c:v>
                </c:pt>
                <c:pt idx="7">
                  <c:v>-1.050000000000002</c:v>
                </c:pt>
                <c:pt idx="8">
                  <c:v>-1.000000000000001</c:v>
                </c:pt>
                <c:pt idx="9">
                  <c:v>-0.950000000000002</c:v>
                </c:pt>
                <c:pt idx="10">
                  <c:v>-0.900000000000002</c:v>
                </c:pt>
                <c:pt idx="11">
                  <c:v>-0.850000000000003</c:v>
                </c:pt>
                <c:pt idx="12">
                  <c:v>-0.800000000000002</c:v>
                </c:pt>
                <c:pt idx="13">
                  <c:v>-0.750000000000004</c:v>
                </c:pt>
                <c:pt idx="14">
                  <c:v>-0.700000000000003</c:v>
                </c:pt>
                <c:pt idx="15">
                  <c:v>-0.650000000000004</c:v>
                </c:pt>
                <c:pt idx="16">
                  <c:v>-0.600000000000003</c:v>
                </c:pt>
                <c:pt idx="17">
                  <c:v>-0.550000000000003</c:v>
                </c:pt>
                <c:pt idx="18">
                  <c:v>-0.500000000000003</c:v>
                </c:pt>
                <c:pt idx="19">
                  <c:v>-0.450000000000003</c:v>
                </c:pt>
                <c:pt idx="20">
                  <c:v>-0.400000000000003</c:v>
                </c:pt>
                <c:pt idx="21">
                  <c:v>-0.350000000000004</c:v>
                </c:pt>
                <c:pt idx="22">
                  <c:v>-0.300000000000004</c:v>
                </c:pt>
                <c:pt idx="23">
                  <c:v>-0.250000000000004</c:v>
                </c:pt>
                <c:pt idx="24">
                  <c:v>-0.200000000000004</c:v>
                </c:pt>
                <c:pt idx="25">
                  <c:v>-0.150000000000004</c:v>
                </c:pt>
                <c:pt idx="26">
                  <c:v>-0.100000000000005</c:v>
                </c:pt>
                <c:pt idx="27">
                  <c:v>-0.0500000000000047</c:v>
                </c:pt>
                <c:pt idx="28">
                  <c:v>-4.88498130835073E-15</c:v>
                </c:pt>
                <c:pt idx="29">
                  <c:v>0.0499999999999954</c:v>
                </c:pt>
                <c:pt idx="30">
                  <c:v>0.0999999999999952</c:v>
                </c:pt>
                <c:pt idx="31">
                  <c:v>0.149999999999996</c:v>
                </c:pt>
                <c:pt idx="32">
                  <c:v>0.199999999999996</c:v>
                </c:pt>
                <c:pt idx="33">
                  <c:v>0.249999999999996</c:v>
                </c:pt>
                <c:pt idx="34">
                  <c:v>0.299999999999997</c:v>
                </c:pt>
                <c:pt idx="35">
                  <c:v>0.349999999999997</c:v>
                </c:pt>
                <c:pt idx="36">
                  <c:v>0.399999999999997</c:v>
                </c:pt>
                <c:pt idx="37">
                  <c:v>0.449999999999997</c:v>
                </c:pt>
                <c:pt idx="38">
                  <c:v>0.499999999999997</c:v>
                </c:pt>
                <c:pt idx="39">
                  <c:v>0.549999999999996</c:v>
                </c:pt>
                <c:pt idx="40">
                  <c:v>0.599999999999996</c:v>
                </c:pt>
                <c:pt idx="41">
                  <c:v>0.649999999999997</c:v>
                </c:pt>
                <c:pt idx="42">
                  <c:v>0.699999999999996</c:v>
                </c:pt>
                <c:pt idx="43">
                  <c:v>0.749999999999997</c:v>
                </c:pt>
                <c:pt idx="44">
                  <c:v>0.799999999999996</c:v>
                </c:pt>
                <c:pt idx="45">
                  <c:v>0.849999999999997</c:v>
                </c:pt>
                <c:pt idx="46">
                  <c:v>0.899999999999996</c:v>
                </c:pt>
                <c:pt idx="47">
                  <c:v>0.949999999999997</c:v>
                </c:pt>
                <c:pt idx="48">
                  <c:v>0.999999999999996</c:v>
                </c:pt>
                <c:pt idx="49">
                  <c:v>1.049999999999991</c:v>
                </c:pt>
                <c:pt idx="50">
                  <c:v>1.099999999999992</c:v>
                </c:pt>
                <c:pt idx="51">
                  <c:v>1.149999999999993</c:v>
                </c:pt>
                <c:pt idx="52">
                  <c:v>1.199999999999993</c:v>
                </c:pt>
                <c:pt idx="53">
                  <c:v>1.249999999999991</c:v>
                </c:pt>
                <c:pt idx="54">
                  <c:v>1.299999999999992</c:v>
                </c:pt>
                <c:pt idx="55">
                  <c:v>1.349999999999992</c:v>
                </c:pt>
                <c:pt idx="56">
                  <c:v>1.399999999999993</c:v>
                </c:pt>
                <c:pt idx="57">
                  <c:v>1.449999999999989</c:v>
                </c:pt>
                <c:pt idx="58">
                  <c:v>1.499999999999991</c:v>
                </c:pt>
                <c:pt idx="59">
                  <c:v>1.549999999999992</c:v>
                </c:pt>
                <c:pt idx="60">
                  <c:v>1.599999999999993</c:v>
                </c:pt>
                <c:pt idx="61">
                  <c:v>1.649999999999993</c:v>
                </c:pt>
                <c:pt idx="62">
                  <c:v>1.699999999999993</c:v>
                </c:pt>
                <c:pt idx="63">
                  <c:v>1.749999999999991</c:v>
                </c:pt>
                <c:pt idx="64">
                  <c:v>1.799999999999992</c:v>
                </c:pt>
                <c:pt idx="65">
                  <c:v>1.849999999999992</c:v>
                </c:pt>
                <c:pt idx="66">
                  <c:v>1.899999999999993</c:v>
                </c:pt>
                <c:pt idx="67">
                  <c:v>1.949999999999993</c:v>
                </c:pt>
                <c:pt idx="68">
                  <c:v>1.999999999999996</c:v>
                </c:pt>
                <c:pt idx="69">
                  <c:v>2.049999999999997</c:v>
                </c:pt>
                <c:pt idx="70">
                  <c:v>2.099999999999997</c:v>
                </c:pt>
                <c:pt idx="71">
                  <c:v>2.149999999999997</c:v>
                </c:pt>
                <c:pt idx="72">
                  <c:v>2.199999999999997</c:v>
                </c:pt>
                <c:pt idx="73">
                  <c:v>2.249999999999998</c:v>
                </c:pt>
                <c:pt idx="74">
                  <c:v>2.299999999999997</c:v>
                </c:pt>
                <c:pt idx="75">
                  <c:v>2.349999999999996</c:v>
                </c:pt>
                <c:pt idx="76">
                  <c:v>2.399999999999996</c:v>
                </c:pt>
                <c:pt idx="77">
                  <c:v>2.449999999999996</c:v>
                </c:pt>
                <c:pt idx="78">
                  <c:v>2.499999999999996</c:v>
                </c:pt>
                <c:pt idx="79">
                  <c:v>2.549999999999997</c:v>
                </c:pt>
                <c:pt idx="80">
                  <c:v>2.599999999999997</c:v>
                </c:pt>
                <c:pt idx="81">
                  <c:v>2.649999999999997</c:v>
                </c:pt>
                <c:pt idx="82">
                  <c:v>2.699999999999997</c:v>
                </c:pt>
                <c:pt idx="83">
                  <c:v>2.749999999999998</c:v>
                </c:pt>
                <c:pt idx="84">
                  <c:v>2.799999999999997</c:v>
                </c:pt>
                <c:pt idx="85">
                  <c:v>2.849999999999996</c:v>
                </c:pt>
                <c:pt idx="86">
                  <c:v>2.899999999999997</c:v>
                </c:pt>
                <c:pt idx="87">
                  <c:v>2.949999999999997</c:v>
                </c:pt>
                <c:pt idx="88">
                  <c:v>2.999999999999997</c:v>
                </c:pt>
                <c:pt idx="89">
                  <c:v>3.049999999999997</c:v>
                </c:pt>
                <c:pt idx="90">
                  <c:v>3.099999999999997</c:v>
                </c:pt>
                <c:pt idx="91">
                  <c:v>3.149999999999997</c:v>
                </c:pt>
                <c:pt idx="92">
                  <c:v>3.199999999999997</c:v>
                </c:pt>
                <c:pt idx="93">
                  <c:v>3.249999999999998</c:v>
                </c:pt>
                <c:pt idx="94">
                  <c:v>3.299999999999997</c:v>
                </c:pt>
                <c:pt idx="95">
                  <c:v>3.349999999999997</c:v>
                </c:pt>
                <c:pt idx="96">
                  <c:v>3.399999999999997</c:v>
                </c:pt>
                <c:pt idx="97">
                  <c:v>3.449999999999997</c:v>
                </c:pt>
                <c:pt idx="98">
                  <c:v>3.499999999999997</c:v>
                </c:pt>
                <c:pt idx="99">
                  <c:v>3.549999999999997</c:v>
                </c:pt>
                <c:pt idx="100">
                  <c:v>3.599999999999997</c:v>
                </c:pt>
                <c:pt idx="101">
                  <c:v>3.649999999999997</c:v>
                </c:pt>
                <c:pt idx="102">
                  <c:v>3.699999999999997</c:v>
                </c:pt>
                <c:pt idx="103">
                  <c:v>3.749999999999998</c:v>
                </c:pt>
                <c:pt idx="104">
                  <c:v>3.799999999999997</c:v>
                </c:pt>
                <c:pt idx="105">
                  <c:v>3.849999999999997</c:v>
                </c:pt>
                <c:pt idx="106">
                  <c:v>3.899999999999998</c:v>
                </c:pt>
                <c:pt idx="107">
                  <c:v>3.949999999999997</c:v>
                </c:pt>
                <c:pt idx="108">
                  <c:v>3.999999999999997</c:v>
                </c:pt>
                <c:pt idx="109">
                  <c:v>4.049999999999997</c:v>
                </c:pt>
                <c:pt idx="110">
                  <c:v>4.099999999999998</c:v>
                </c:pt>
                <c:pt idx="111">
                  <c:v>4.149999999999997</c:v>
                </c:pt>
                <c:pt idx="112">
                  <c:v>4.199999999999997</c:v>
                </c:pt>
                <c:pt idx="113">
                  <c:v>4.249999999999996</c:v>
                </c:pt>
                <c:pt idx="114">
                  <c:v>4.299999999999997</c:v>
                </c:pt>
                <c:pt idx="115">
                  <c:v>4.349999999999996</c:v>
                </c:pt>
                <c:pt idx="116">
                  <c:v>4.399999999999997</c:v>
                </c:pt>
                <c:pt idx="117">
                  <c:v>4.449999999999998</c:v>
                </c:pt>
                <c:pt idx="118">
                  <c:v>4.499999999999996</c:v>
                </c:pt>
                <c:pt idx="119">
                  <c:v>4.549999999999995</c:v>
                </c:pt>
                <c:pt idx="120">
                  <c:v>4.599999999999996</c:v>
                </c:pt>
                <c:pt idx="121">
                  <c:v>4.649999999999995</c:v>
                </c:pt>
                <c:pt idx="122">
                  <c:v>4.699999999999996</c:v>
                </c:pt>
                <c:pt idx="123">
                  <c:v>4.749999999999996</c:v>
                </c:pt>
                <c:pt idx="124">
                  <c:v>4.799999999999995</c:v>
                </c:pt>
                <c:pt idx="125">
                  <c:v>4.849999999999994</c:v>
                </c:pt>
                <c:pt idx="126">
                  <c:v>4.899999999999995</c:v>
                </c:pt>
                <c:pt idx="127">
                  <c:v>4.949999999999998</c:v>
                </c:pt>
                <c:pt idx="128">
                  <c:v>4.999999999999996</c:v>
                </c:pt>
                <c:pt idx="129">
                  <c:v>5.049999999999994</c:v>
                </c:pt>
                <c:pt idx="130">
                  <c:v>5.099999999999994</c:v>
                </c:pt>
                <c:pt idx="131">
                  <c:v>5.149999999999991</c:v>
                </c:pt>
                <c:pt idx="132">
                  <c:v>5.199999999999994</c:v>
                </c:pt>
                <c:pt idx="133">
                  <c:v>5.249999999999993</c:v>
                </c:pt>
                <c:pt idx="134">
                  <c:v>5.299999999999994</c:v>
                </c:pt>
                <c:pt idx="135">
                  <c:v>5.349999999999992</c:v>
                </c:pt>
                <c:pt idx="136">
                  <c:v>5.399999999999991</c:v>
                </c:pt>
              </c:numCache>
            </c:numRef>
          </c:xVal>
          <c:yVal>
            <c:numRef>
              <c:f>comp!$G$4:$G$140</c:f>
              <c:numCache>
                <c:formatCode>General</c:formatCode>
                <c:ptCount val="137"/>
                <c:pt idx="0">
                  <c:v>0.00123221772774334</c:v>
                </c:pt>
                <c:pt idx="1">
                  <c:v>0.00145872909909615</c:v>
                </c:pt>
                <c:pt idx="2">
                  <c:v>0.00172256692499947</c:v>
                </c:pt>
                <c:pt idx="3">
                  <c:v>0.00202904568490543</c:v>
                </c:pt>
                <c:pt idx="4">
                  <c:v>0.00238408541395208</c:v>
                </c:pt>
                <c:pt idx="5">
                  <c:v>0.00279425514778934</c:v>
                </c:pt>
                <c:pt idx="6">
                  <c:v>0.0032668152365846</c:v>
                </c:pt>
                <c:pt idx="7">
                  <c:v>0.0038097576437891</c:v>
                </c:pt>
                <c:pt idx="8">
                  <c:v>0.00443184323015239</c:v>
                </c:pt>
                <c:pt idx="9">
                  <c:v>0.00514263491019871</c:v>
                </c:pt>
                <c:pt idx="10">
                  <c:v>0.00595252545998297</c:v>
                </c:pt>
                <c:pt idx="11">
                  <c:v>0.00687275865486895</c:v>
                </c:pt>
                <c:pt idx="12">
                  <c:v>0.00791544232811168</c:v>
                </c:pt>
                <c:pt idx="13">
                  <c:v>0.00909355186925728</c:v>
                </c:pt>
                <c:pt idx="14">
                  <c:v>0.0104209226301046</c:v>
                </c:pt>
                <c:pt idx="15">
                  <c:v>0.0119122296796259</c:v>
                </c:pt>
                <c:pt idx="16">
                  <c:v>0.0135829533522681</c:v>
                </c:pt>
                <c:pt idx="17">
                  <c:v>0.0154493290707797</c:v>
                </c:pt>
                <c:pt idx="18">
                  <c:v>0.0175282799992087</c:v>
                </c:pt>
                <c:pt idx="19">
                  <c:v>0.019837331197654</c:v>
                </c:pt>
                <c:pt idx="20">
                  <c:v>0.0223945041108119</c:v>
                </c:pt>
                <c:pt idx="21">
                  <c:v>0.025218190429662</c:v>
                </c:pt>
                <c:pt idx="22">
                  <c:v>0.0283270046211908</c:v>
                </c:pt>
                <c:pt idx="23">
                  <c:v>0.031739614725176</c:v>
                </c:pt>
                <c:pt idx="24">
                  <c:v>0.0354745513687891</c:v>
                </c:pt>
                <c:pt idx="25">
                  <c:v>0.0395499953468502</c:v>
                </c:pt>
                <c:pt idx="26">
                  <c:v>0.0439835445541269</c:v>
                </c:pt>
                <c:pt idx="27">
                  <c:v>0.0487919615308005</c:v>
                </c:pt>
                <c:pt idx="28">
                  <c:v>0.0539909033861154</c:v>
                </c:pt>
                <c:pt idx="29">
                  <c:v>0.0595946363897646</c:v>
                </c:pt>
                <c:pt idx="30">
                  <c:v>0.0656157380556518</c:v>
                </c:pt>
                <c:pt idx="31">
                  <c:v>0.0720647900768531</c:v>
                </c:pt>
                <c:pt idx="32">
                  <c:v>0.0789500659911488</c:v>
                </c:pt>
                <c:pt idx="33">
                  <c:v>0.0862772179497367</c:v>
                </c:pt>
                <c:pt idx="34">
                  <c:v>0.0940489674132524</c:v>
                </c:pt>
                <c:pt idx="35">
                  <c:v>0.102264804994248</c:v>
                </c:pt>
                <c:pt idx="36">
                  <c:v>0.110920704989102</c:v>
                </c:pt>
                <c:pt idx="37">
                  <c:v>0.120008860380607</c:v>
                </c:pt>
                <c:pt idx="38">
                  <c:v>0.129517444231917</c:v>
                </c:pt>
                <c:pt idx="39">
                  <c:v>0.139430403420988</c:v>
                </c:pt>
                <c:pt idx="40">
                  <c:v>0.149727290572079</c:v>
                </c:pt>
                <c:pt idx="41">
                  <c:v>0.160383139819255</c:v>
                </c:pt>
                <c:pt idx="42">
                  <c:v>0.171368391681002</c:v>
                </c:pt>
                <c:pt idx="43">
                  <c:v>0.182648871832889</c:v>
                </c:pt>
                <c:pt idx="44">
                  <c:v>0.194185827937877</c:v>
                </c:pt>
                <c:pt idx="45">
                  <c:v>0.205936027936107</c:v>
                </c:pt>
                <c:pt idx="46">
                  <c:v>0.217851922316419</c:v>
                </c:pt>
                <c:pt idx="47">
                  <c:v>0.229881871902482</c:v>
                </c:pt>
                <c:pt idx="48">
                  <c:v>0.241970441603233</c:v>
                </c:pt>
                <c:pt idx="49">
                  <c:v>0.254058759419415</c:v>
                </c:pt>
                <c:pt idx="50">
                  <c:v>0.26608493878777</c:v>
                </c:pt>
                <c:pt idx="51">
                  <c:v>0.277984561106774</c:v>
                </c:pt>
                <c:pt idx="52">
                  <c:v>0.289691214049643</c:v>
                </c:pt>
                <c:pt idx="53">
                  <c:v>0.301137080060266</c:v>
                </c:pt>
                <c:pt idx="54">
                  <c:v>0.312253568274639</c:v>
                </c:pt>
                <c:pt idx="55">
                  <c:v>0.322971982043643</c:v>
                </c:pt>
                <c:pt idx="56">
                  <c:v>0.333224213280448</c:v>
                </c:pt>
                <c:pt idx="57">
                  <c:v>0.34294345404413</c:v>
                </c:pt>
                <c:pt idx="58">
                  <c:v>0.352064915124082</c:v>
                </c:pt>
                <c:pt idx="59">
                  <c:v>0.360526540927955</c:v>
                </c:pt>
                <c:pt idx="60">
                  <c:v>0.368269709716186</c:v>
                </c:pt>
                <c:pt idx="61">
                  <c:v>0.375239908180127</c:v>
                </c:pt>
                <c:pt idx="62">
                  <c:v>0.381387369536</c:v>
                </c:pt>
                <c:pt idx="63">
                  <c:v>0.386667664704515</c:v>
                </c:pt>
                <c:pt idx="64">
                  <c:v>0.391042236762297</c:v>
                </c:pt>
                <c:pt idx="65">
                  <c:v>0.394478869676563</c:v>
                </c:pt>
                <c:pt idx="66">
                  <c:v>0.396952083353963</c:v>
                </c:pt>
                <c:pt idx="67">
                  <c:v>0.398443448227985</c:v>
                </c:pt>
                <c:pt idx="68">
                  <c:v>0.398941813951957</c:v>
                </c:pt>
                <c:pt idx="69">
                  <c:v>0.398443448227985</c:v>
                </c:pt>
                <c:pt idx="70">
                  <c:v>0.396952083353964</c:v>
                </c:pt>
                <c:pt idx="71">
                  <c:v>0.394478869676564</c:v>
                </c:pt>
                <c:pt idx="72">
                  <c:v>0.391042236762298</c:v>
                </c:pt>
                <c:pt idx="73">
                  <c:v>0.386667664704515</c:v>
                </c:pt>
                <c:pt idx="74">
                  <c:v>0.381387369536001</c:v>
                </c:pt>
                <c:pt idx="75">
                  <c:v>0.375239908180128</c:v>
                </c:pt>
                <c:pt idx="76">
                  <c:v>0.368269709716187</c:v>
                </c:pt>
                <c:pt idx="77">
                  <c:v>0.360526540927956</c:v>
                </c:pt>
                <c:pt idx="78">
                  <c:v>0.352064915124083</c:v>
                </c:pt>
                <c:pt idx="79">
                  <c:v>0.342943454044131</c:v>
                </c:pt>
                <c:pt idx="80">
                  <c:v>0.333224213280449</c:v>
                </c:pt>
                <c:pt idx="81">
                  <c:v>0.322971982043645</c:v>
                </c:pt>
                <c:pt idx="82">
                  <c:v>0.312253568274641</c:v>
                </c:pt>
                <c:pt idx="83">
                  <c:v>0.301137080060268</c:v>
                </c:pt>
                <c:pt idx="84">
                  <c:v>0.289691214049645</c:v>
                </c:pt>
                <c:pt idx="85">
                  <c:v>0.277984561106776</c:v>
                </c:pt>
                <c:pt idx="86">
                  <c:v>0.266084938787772</c:v>
                </c:pt>
                <c:pt idx="87">
                  <c:v>0.254058759419416</c:v>
                </c:pt>
                <c:pt idx="88">
                  <c:v>0.241970441603235</c:v>
                </c:pt>
                <c:pt idx="89">
                  <c:v>0.229881871902484</c:v>
                </c:pt>
                <c:pt idx="90">
                  <c:v>0.217851922316421</c:v>
                </c:pt>
                <c:pt idx="91">
                  <c:v>0.205936027936109</c:v>
                </c:pt>
                <c:pt idx="92">
                  <c:v>0.194185827937878</c:v>
                </c:pt>
                <c:pt idx="93">
                  <c:v>0.182648871832891</c:v>
                </c:pt>
                <c:pt idx="94">
                  <c:v>0.171368391681003</c:v>
                </c:pt>
                <c:pt idx="95">
                  <c:v>0.160383139819256</c:v>
                </c:pt>
                <c:pt idx="96">
                  <c:v>0.149727290572081</c:v>
                </c:pt>
                <c:pt idx="97">
                  <c:v>0.139430403420989</c:v>
                </c:pt>
                <c:pt idx="98">
                  <c:v>0.129517444231919</c:v>
                </c:pt>
                <c:pt idx="99">
                  <c:v>0.120008860380609</c:v>
                </c:pt>
                <c:pt idx="100">
                  <c:v>0.110920704989103</c:v>
                </c:pt>
                <c:pt idx="101">
                  <c:v>0.102264804994249</c:v>
                </c:pt>
                <c:pt idx="102">
                  <c:v>0.0940489674132532</c:v>
                </c:pt>
                <c:pt idx="103">
                  <c:v>0.0862772179497379</c:v>
                </c:pt>
                <c:pt idx="104">
                  <c:v>0.0789500659911499</c:v>
                </c:pt>
                <c:pt idx="105">
                  <c:v>0.072064790076854</c:v>
                </c:pt>
                <c:pt idx="106">
                  <c:v>0.0656157380556526</c:v>
                </c:pt>
                <c:pt idx="107">
                  <c:v>0.0595946363897656</c:v>
                </c:pt>
                <c:pt idx="108">
                  <c:v>0.0539909033861164</c:v>
                </c:pt>
                <c:pt idx="109">
                  <c:v>0.0487919615308014</c:v>
                </c:pt>
                <c:pt idx="110">
                  <c:v>0.0439835445541275</c:v>
                </c:pt>
                <c:pt idx="111">
                  <c:v>0.0395499953468509</c:v>
                </c:pt>
                <c:pt idx="112">
                  <c:v>0.0354745513687897</c:v>
                </c:pt>
                <c:pt idx="113">
                  <c:v>0.0317396147251766</c:v>
                </c:pt>
                <c:pt idx="114">
                  <c:v>0.0283270046211912</c:v>
                </c:pt>
                <c:pt idx="115">
                  <c:v>0.0252181904296624</c:v>
                </c:pt>
                <c:pt idx="116">
                  <c:v>0.0223945041108123</c:v>
                </c:pt>
                <c:pt idx="117">
                  <c:v>0.0198373311976543</c:v>
                </c:pt>
                <c:pt idx="118">
                  <c:v>0.017528279999209</c:v>
                </c:pt>
                <c:pt idx="119">
                  <c:v>0.01544932907078</c:v>
                </c:pt>
                <c:pt idx="120">
                  <c:v>0.0135829533522683</c:v>
                </c:pt>
                <c:pt idx="121">
                  <c:v>0.0119122296796261</c:v>
                </c:pt>
                <c:pt idx="122">
                  <c:v>0.0104209226301047</c:v>
                </c:pt>
                <c:pt idx="123">
                  <c:v>0.00909355186925745</c:v>
                </c:pt>
                <c:pt idx="124">
                  <c:v>0.00791544232811182</c:v>
                </c:pt>
                <c:pt idx="125">
                  <c:v>0.00687275865486913</c:v>
                </c:pt>
                <c:pt idx="126">
                  <c:v>0.00595252545998308</c:v>
                </c:pt>
                <c:pt idx="127">
                  <c:v>0.00514263491019882</c:v>
                </c:pt>
                <c:pt idx="128">
                  <c:v>0.00443184323015247</c:v>
                </c:pt>
                <c:pt idx="129">
                  <c:v>0.00380975764378918</c:v>
                </c:pt>
                <c:pt idx="130">
                  <c:v>0.00326681523658467</c:v>
                </c:pt>
                <c:pt idx="131">
                  <c:v>0.0027942551477894</c:v>
                </c:pt>
                <c:pt idx="132">
                  <c:v>0.00238408541395213</c:v>
                </c:pt>
                <c:pt idx="133">
                  <c:v>0.00202904568490548</c:v>
                </c:pt>
                <c:pt idx="134">
                  <c:v>0.00172256692499951</c:v>
                </c:pt>
                <c:pt idx="135">
                  <c:v>0.00145872909909619</c:v>
                </c:pt>
                <c:pt idx="136">
                  <c:v>0.00123221772774337</c:v>
                </c:pt>
              </c:numCache>
            </c:numRef>
          </c:yVal>
          <c:smooth val="1"/>
        </c:ser>
        <c:ser>
          <c:idx val="0"/>
          <c:order val="0"/>
          <c:marker>
            <c:symbol val="none"/>
          </c:marker>
          <c:xVal>
            <c:numRef>
              <c:f>comp!$T$4:$T$140</c:f>
              <c:numCache>
                <c:formatCode>General</c:formatCode>
                <c:ptCount val="137"/>
                <c:pt idx="0">
                  <c:v>1.65</c:v>
                </c:pt>
                <c:pt idx="1">
                  <c:v>1.65</c:v>
                </c:pt>
                <c:pt idx="2">
                  <c:v>1.65</c:v>
                </c:pt>
                <c:pt idx="3">
                  <c:v>1.65</c:v>
                </c:pt>
                <c:pt idx="4">
                  <c:v>1.65</c:v>
                </c:pt>
                <c:pt idx="5">
                  <c:v>1.65</c:v>
                </c:pt>
                <c:pt idx="6">
                  <c:v>1.65</c:v>
                </c:pt>
                <c:pt idx="7">
                  <c:v>1.65</c:v>
                </c:pt>
                <c:pt idx="8">
                  <c:v>1.65</c:v>
                </c:pt>
                <c:pt idx="9">
                  <c:v>1.65</c:v>
                </c:pt>
                <c:pt idx="10">
                  <c:v>1.65</c:v>
                </c:pt>
                <c:pt idx="11">
                  <c:v>1.65</c:v>
                </c:pt>
                <c:pt idx="12">
                  <c:v>1.65</c:v>
                </c:pt>
                <c:pt idx="13">
                  <c:v>1.65</c:v>
                </c:pt>
                <c:pt idx="14">
                  <c:v>1.65</c:v>
                </c:pt>
                <c:pt idx="15">
                  <c:v>1.65</c:v>
                </c:pt>
                <c:pt idx="16">
                  <c:v>1.65</c:v>
                </c:pt>
                <c:pt idx="17">
                  <c:v>1.65</c:v>
                </c:pt>
                <c:pt idx="18">
                  <c:v>1.65</c:v>
                </c:pt>
                <c:pt idx="19">
                  <c:v>1.65</c:v>
                </c:pt>
                <c:pt idx="20">
                  <c:v>1.65</c:v>
                </c:pt>
                <c:pt idx="21">
                  <c:v>1.65</c:v>
                </c:pt>
                <c:pt idx="22">
                  <c:v>1.65</c:v>
                </c:pt>
                <c:pt idx="23">
                  <c:v>1.65</c:v>
                </c:pt>
                <c:pt idx="24">
                  <c:v>1.65</c:v>
                </c:pt>
                <c:pt idx="25">
                  <c:v>1.65</c:v>
                </c:pt>
                <c:pt idx="26">
                  <c:v>1.65</c:v>
                </c:pt>
                <c:pt idx="27">
                  <c:v>1.65</c:v>
                </c:pt>
                <c:pt idx="28">
                  <c:v>1.65</c:v>
                </c:pt>
                <c:pt idx="29">
                  <c:v>1.65</c:v>
                </c:pt>
                <c:pt idx="30">
                  <c:v>1.65</c:v>
                </c:pt>
                <c:pt idx="31">
                  <c:v>1.65</c:v>
                </c:pt>
                <c:pt idx="32">
                  <c:v>1.65</c:v>
                </c:pt>
                <c:pt idx="33">
                  <c:v>1.65</c:v>
                </c:pt>
                <c:pt idx="34">
                  <c:v>1.65</c:v>
                </c:pt>
                <c:pt idx="35">
                  <c:v>1.65</c:v>
                </c:pt>
                <c:pt idx="36">
                  <c:v>1.65</c:v>
                </c:pt>
                <c:pt idx="37">
                  <c:v>1.65</c:v>
                </c:pt>
                <c:pt idx="38">
                  <c:v>1.65</c:v>
                </c:pt>
                <c:pt idx="39">
                  <c:v>1.65</c:v>
                </c:pt>
                <c:pt idx="40">
                  <c:v>1.65</c:v>
                </c:pt>
                <c:pt idx="41">
                  <c:v>1.65</c:v>
                </c:pt>
                <c:pt idx="42">
                  <c:v>1.65</c:v>
                </c:pt>
                <c:pt idx="43">
                  <c:v>1.65</c:v>
                </c:pt>
                <c:pt idx="44">
                  <c:v>1.65</c:v>
                </c:pt>
                <c:pt idx="45">
                  <c:v>1.65</c:v>
                </c:pt>
                <c:pt idx="46">
                  <c:v>1.65</c:v>
                </c:pt>
                <c:pt idx="47">
                  <c:v>1.65</c:v>
                </c:pt>
                <c:pt idx="48">
                  <c:v>1.65</c:v>
                </c:pt>
                <c:pt idx="49">
                  <c:v>1.65</c:v>
                </c:pt>
                <c:pt idx="50">
                  <c:v>1.65</c:v>
                </c:pt>
                <c:pt idx="51">
                  <c:v>1.65</c:v>
                </c:pt>
                <c:pt idx="52">
                  <c:v>1.65</c:v>
                </c:pt>
                <c:pt idx="53">
                  <c:v>1.65</c:v>
                </c:pt>
                <c:pt idx="54">
                  <c:v>1.65</c:v>
                </c:pt>
                <c:pt idx="55">
                  <c:v>1.65</c:v>
                </c:pt>
                <c:pt idx="56">
                  <c:v>1.65</c:v>
                </c:pt>
                <c:pt idx="57">
                  <c:v>1.65</c:v>
                </c:pt>
                <c:pt idx="58">
                  <c:v>1.65</c:v>
                </c:pt>
                <c:pt idx="59">
                  <c:v>1.65</c:v>
                </c:pt>
                <c:pt idx="60">
                  <c:v>1.65</c:v>
                </c:pt>
                <c:pt idx="61">
                  <c:v>1.65</c:v>
                </c:pt>
                <c:pt idx="62">
                  <c:v>1.65</c:v>
                </c:pt>
                <c:pt idx="63">
                  <c:v>1.65</c:v>
                </c:pt>
                <c:pt idx="64">
                  <c:v>1.65</c:v>
                </c:pt>
                <c:pt idx="65">
                  <c:v>1.65</c:v>
                </c:pt>
                <c:pt idx="66">
                  <c:v>1.65</c:v>
                </c:pt>
                <c:pt idx="67">
                  <c:v>1.65</c:v>
                </c:pt>
                <c:pt idx="68">
                  <c:v>1.65</c:v>
                </c:pt>
                <c:pt idx="69">
                  <c:v>1.65</c:v>
                </c:pt>
                <c:pt idx="70">
                  <c:v>1.65</c:v>
                </c:pt>
                <c:pt idx="71">
                  <c:v>1.65</c:v>
                </c:pt>
                <c:pt idx="72">
                  <c:v>1.65</c:v>
                </c:pt>
                <c:pt idx="73">
                  <c:v>1.65</c:v>
                </c:pt>
                <c:pt idx="74">
                  <c:v>1.65</c:v>
                </c:pt>
                <c:pt idx="75">
                  <c:v>1.65</c:v>
                </c:pt>
                <c:pt idx="76">
                  <c:v>1.65</c:v>
                </c:pt>
                <c:pt idx="77">
                  <c:v>1.65</c:v>
                </c:pt>
                <c:pt idx="78">
                  <c:v>1.65</c:v>
                </c:pt>
                <c:pt idx="79">
                  <c:v>1.65</c:v>
                </c:pt>
                <c:pt idx="80">
                  <c:v>1.65</c:v>
                </c:pt>
                <c:pt idx="81">
                  <c:v>1.65</c:v>
                </c:pt>
                <c:pt idx="82">
                  <c:v>1.65</c:v>
                </c:pt>
                <c:pt idx="83">
                  <c:v>1.65</c:v>
                </c:pt>
                <c:pt idx="84">
                  <c:v>1.65</c:v>
                </c:pt>
                <c:pt idx="85">
                  <c:v>1.65</c:v>
                </c:pt>
                <c:pt idx="86">
                  <c:v>1.65</c:v>
                </c:pt>
                <c:pt idx="87">
                  <c:v>1.65</c:v>
                </c:pt>
                <c:pt idx="88">
                  <c:v>1.65</c:v>
                </c:pt>
                <c:pt idx="89">
                  <c:v>1.65</c:v>
                </c:pt>
                <c:pt idx="90">
                  <c:v>1.65</c:v>
                </c:pt>
                <c:pt idx="91">
                  <c:v>1.65</c:v>
                </c:pt>
                <c:pt idx="92">
                  <c:v>1.65</c:v>
                </c:pt>
                <c:pt idx="93">
                  <c:v>1.65</c:v>
                </c:pt>
                <c:pt idx="94">
                  <c:v>1.65</c:v>
                </c:pt>
                <c:pt idx="95">
                  <c:v>1.65</c:v>
                </c:pt>
                <c:pt idx="96">
                  <c:v>1.65</c:v>
                </c:pt>
                <c:pt idx="97">
                  <c:v>1.65</c:v>
                </c:pt>
                <c:pt idx="98">
                  <c:v>1.65</c:v>
                </c:pt>
                <c:pt idx="99">
                  <c:v>1.65</c:v>
                </c:pt>
                <c:pt idx="100">
                  <c:v>1.65</c:v>
                </c:pt>
                <c:pt idx="101">
                  <c:v>1.65</c:v>
                </c:pt>
                <c:pt idx="102">
                  <c:v>1.65</c:v>
                </c:pt>
                <c:pt idx="103">
                  <c:v>1.65</c:v>
                </c:pt>
                <c:pt idx="104">
                  <c:v>1.65</c:v>
                </c:pt>
                <c:pt idx="105">
                  <c:v>1.65</c:v>
                </c:pt>
                <c:pt idx="106">
                  <c:v>1.65</c:v>
                </c:pt>
                <c:pt idx="107">
                  <c:v>1.65</c:v>
                </c:pt>
                <c:pt idx="108">
                  <c:v>1.65</c:v>
                </c:pt>
                <c:pt idx="109">
                  <c:v>1.65</c:v>
                </c:pt>
                <c:pt idx="110">
                  <c:v>1.65</c:v>
                </c:pt>
                <c:pt idx="111">
                  <c:v>1.65</c:v>
                </c:pt>
                <c:pt idx="112">
                  <c:v>1.65</c:v>
                </c:pt>
                <c:pt idx="113">
                  <c:v>1.65</c:v>
                </c:pt>
                <c:pt idx="114">
                  <c:v>1.65</c:v>
                </c:pt>
                <c:pt idx="115">
                  <c:v>1.65</c:v>
                </c:pt>
                <c:pt idx="116">
                  <c:v>1.65</c:v>
                </c:pt>
                <c:pt idx="117">
                  <c:v>1.65</c:v>
                </c:pt>
                <c:pt idx="118">
                  <c:v>1.65</c:v>
                </c:pt>
                <c:pt idx="119">
                  <c:v>1.65</c:v>
                </c:pt>
                <c:pt idx="120">
                  <c:v>1.65</c:v>
                </c:pt>
                <c:pt idx="121">
                  <c:v>1.65</c:v>
                </c:pt>
                <c:pt idx="122">
                  <c:v>1.65</c:v>
                </c:pt>
                <c:pt idx="123">
                  <c:v>1.65</c:v>
                </c:pt>
                <c:pt idx="124">
                  <c:v>1.65</c:v>
                </c:pt>
                <c:pt idx="125">
                  <c:v>1.65</c:v>
                </c:pt>
                <c:pt idx="126">
                  <c:v>1.65</c:v>
                </c:pt>
                <c:pt idx="127">
                  <c:v>1.65</c:v>
                </c:pt>
                <c:pt idx="128">
                  <c:v>1.65</c:v>
                </c:pt>
                <c:pt idx="129">
                  <c:v>1.65</c:v>
                </c:pt>
                <c:pt idx="130">
                  <c:v>1.65</c:v>
                </c:pt>
                <c:pt idx="131">
                  <c:v>1.65</c:v>
                </c:pt>
                <c:pt idx="132">
                  <c:v>1.65</c:v>
                </c:pt>
                <c:pt idx="133">
                  <c:v>1.65</c:v>
                </c:pt>
                <c:pt idx="134">
                  <c:v>1.65</c:v>
                </c:pt>
                <c:pt idx="135">
                  <c:v>1.65</c:v>
                </c:pt>
                <c:pt idx="136">
                  <c:v>1.65</c:v>
                </c:pt>
              </c:numCache>
            </c:numRef>
          </c:xVal>
          <c:yVal>
            <c:numRef>
              <c:f>comp!$U$4:$U$140</c:f>
              <c:numCache>
                <c:formatCode>General</c:formatCode>
                <c:ptCount val="137"/>
                <c:pt idx="0">
                  <c:v>0.00123221772774334</c:v>
                </c:pt>
                <c:pt idx="1">
                  <c:v>0.00145872909909615</c:v>
                </c:pt>
                <c:pt idx="2">
                  <c:v>0.00172256692499947</c:v>
                </c:pt>
                <c:pt idx="3">
                  <c:v>0.00202904568490543</c:v>
                </c:pt>
                <c:pt idx="4">
                  <c:v>0.00238408541395208</c:v>
                </c:pt>
                <c:pt idx="5">
                  <c:v>0.00279425514778934</c:v>
                </c:pt>
                <c:pt idx="6">
                  <c:v>0.0032668152365846</c:v>
                </c:pt>
                <c:pt idx="7">
                  <c:v>0.0038097576437891</c:v>
                </c:pt>
                <c:pt idx="8">
                  <c:v>0.00443184323015239</c:v>
                </c:pt>
                <c:pt idx="9">
                  <c:v>0.00514263491019871</c:v>
                </c:pt>
                <c:pt idx="10">
                  <c:v>0.00595252545998297</c:v>
                </c:pt>
                <c:pt idx="11">
                  <c:v>0.00687275865486895</c:v>
                </c:pt>
                <c:pt idx="12">
                  <c:v>0.00791544232811168</c:v>
                </c:pt>
                <c:pt idx="13">
                  <c:v>0.00909355186925728</c:v>
                </c:pt>
                <c:pt idx="14">
                  <c:v>0.0104209226301046</c:v>
                </c:pt>
                <c:pt idx="15">
                  <c:v>0.0119122296796259</c:v>
                </c:pt>
                <c:pt idx="16">
                  <c:v>0.0135829533522681</c:v>
                </c:pt>
                <c:pt idx="17">
                  <c:v>0.0154493290707797</c:v>
                </c:pt>
                <c:pt idx="18">
                  <c:v>0.0175282799992087</c:v>
                </c:pt>
                <c:pt idx="19">
                  <c:v>0.019837331197654</c:v>
                </c:pt>
                <c:pt idx="20">
                  <c:v>0.0223945041108119</c:v>
                </c:pt>
                <c:pt idx="21">
                  <c:v>0.025218190429662</c:v>
                </c:pt>
                <c:pt idx="22">
                  <c:v>0.0283270046211908</c:v>
                </c:pt>
                <c:pt idx="23">
                  <c:v>0.031739614725176</c:v>
                </c:pt>
                <c:pt idx="24">
                  <c:v>0.0354745513687891</c:v>
                </c:pt>
                <c:pt idx="25">
                  <c:v>0.0395499953468502</c:v>
                </c:pt>
                <c:pt idx="26">
                  <c:v>0.0439835445541269</c:v>
                </c:pt>
                <c:pt idx="27">
                  <c:v>0.0487919615308005</c:v>
                </c:pt>
                <c:pt idx="28">
                  <c:v>0.0539909033861154</c:v>
                </c:pt>
                <c:pt idx="29">
                  <c:v>0.0595946363897646</c:v>
                </c:pt>
                <c:pt idx="30">
                  <c:v>0.0656157380556518</c:v>
                </c:pt>
                <c:pt idx="31">
                  <c:v>0.0720647900768531</c:v>
                </c:pt>
                <c:pt idx="32">
                  <c:v>0.0789500659911488</c:v>
                </c:pt>
                <c:pt idx="33">
                  <c:v>0.0862772179497367</c:v>
                </c:pt>
                <c:pt idx="34">
                  <c:v>0.0940489674132524</c:v>
                </c:pt>
                <c:pt idx="35">
                  <c:v>0.102264804994248</c:v>
                </c:pt>
                <c:pt idx="36">
                  <c:v>0.110920704989102</c:v>
                </c:pt>
                <c:pt idx="37">
                  <c:v>0.120008860380607</c:v>
                </c:pt>
                <c:pt idx="38">
                  <c:v>0.129517444231917</c:v>
                </c:pt>
                <c:pt idx="39">
                  <c:v>0.139430403420988</c:v>
                </c:pt>
                <c:pt idx="40">
                  <c:v>0.149727290572079</c:v>
                </c:pt>
                <c:pt idx="41">
                  <c:v>0.160383139819255</c:v>
                </c:pt>
                <c:pt idx="42">
                  <c:v>0.171368391681002</c:v>
                </c:pt>
                <c:pt idx="43">
                  <c:v>0.182648871832889</c:v>
                </c:pt>
                <c:pt idx="44">
                  <c:v>0.194185827937877</c:v>
                </c:pt>
                <c:pt idx="45">
                  <c:v>0.205936027936107</c:v>
                </c:pt>
                <c:pt idx="46">
                  <c:v>0.217851922316419</c:v>
                </c:pt>
                <c:pt idx="47">
                  <c:v>0.229881871902482</c:v>
                </c:pt>
                <c:pt idx="48">
                  <c:v>0.241970441603233</c:v>
                </c:pt>
                <c:pt idx="49">
                  <c:v>0.254058759419415</c:v>
                </c:pt>
                <c:pt idx="50">
                  <c:v>0.26608493878777</c:v>
                </c:pt>
                <c:pt idx="51">
                  <c:v>0.277984561106774</c:v>
                </c:pt>
                <c:pt idx="52">
                  <c:v>0.289691214049643</c:v>
                </c:pt>
                <c:pt idx="53">
                  <c:v>0.301137080060266</c:v>
                </c:pt>
                <c:pt idx="54">
                  <c:v>0.312253568274639</c:v>
                </c:pt>
                <c:pt idx="55">
                  <c:v>0.322971982043643</c:v>
                </c:pt>
                <c:pt idx="56">
                  <c:v>0.333224213280448</c:v>
                </c:pt>
                <c:pt idx="57">
                  <c:v>0.34294345404413</c:v>
                </c:pt>
                <c:pt idx="58">
                  <c:v>0.352064915124082</c:v>
                </c:pt>
                <c:pt idx="59">
                  <c:v>0.360526540927955</c:v>
                </c:pt>
                <c:pt idx="60">
                  <c:v>0.368269709716186</c:v>
                </c:pt>
                <c:pt idx="61">
                  <c:v>0.375239908180127</c:v>
                </c:pt>
                <c:pt idx="62">
                  <c:v>0.381387369536</c:v>
                </c:pt>
                <c:pt idx="63">
                  <c:v>0.386667664704515</c:v>
                </c:pt>
                <c:pt idx="64">
                  <c:v>0.391042236762297</c:v>
                </c:pt>
                <c:pt idx="65">
                  <c:v>0.394478869676563</c:v>
                </c:pt>
                <c:pt idx="66">
                  <c:v>0.396952083353963</c:v>
                </c:pt>
                <c:pt idx="67">
                  <c:v>0.398443448227985</c:v>
                </c:pt>
                <c:pt idx="68">
                  <c:v>0.398941813951957</c:v>
                </c:pt>
                <c:pt idx="69">
                  <c:v>0.398443448227985</c:v>
                </c:pt>
                <c:pt idx="70">
                  <c:v>0.396952083353964</c:v>
                </c:pt>
                <c:pt idx="71">
                  <c:v>0.394478869676564</c:v>
                </c:pt>
                <c:pt idx="72">
                  <c:v>0.391042236762298</c:v>
                </c:pt>
                <c:pt idx="73">
                  <c:v>0.386667664704515</c:v>
                </c:pt>
                <c:pt idx="74">
                  <c:v>0.381387369536001</c:v>
                </c:pt>
                <c:pt idx="75">
                  <c:v>0.375239908180128</c:v>
                </c:pt>
                <c:pt idx="76">
                  <c:v>0.368269709716187</c:v>
                </c:pt>
                <c:pt idx="77">
                  <c:v>0.360526540927956</c:v>
                </c:pt>
                <c:pt idx="78">
                  <c:v>0.352064915124083</c:v>
                </c:pt>
                <c:pt idx="79">
                  <c:v>0.342943454044131</c:v>
                </c:pt>
                <c:pt idx="80">
                  <c:v>0.333224213280449</c:v>
                </c:pt>
                <c:pt idx="81">
                  <c:v>0.322971982043645</c:v>
                </c:pt>
                <c:pt idx="82">
                  <c:v>0.312253568274641</c:v>
                </c:pt>
                <c:pt idx="83">
                  <c:v>0.301137080060268</c:v>
                </c:pt>
                <c:pt idx="84">
                  <c:v>0.289691214049645</c:v>
                </c:pt>
                <c:pt idx="85">
                  <c:v>0.277984561106776</c:v>
                </c:pt>
                <c:pt idx="86">
                  <c:v>0.266084938787772</c:v>
                </c:pt>
                <c:pt idx="87">
                  <c:v>0.254058759419416</c:v>
                </c:pt>
                <c:pt idx="88">
                  <c:v>0.241970441603235</c:v>
                </c:pt>
                <c:pt idx="89">
                  <c:v>0.229881871902484</c:v>
                </c:pt>
                <c:pt idx="90">
                  <c:v>0.217851922316421</c:v>
                </c:pt>
                <c:pt idx="91">
                  <c:v>0.205936027936109</c:v>
                </c:pt>
                <c:pt idx="92">
                  <c:v>0.194185827937878</c:v>
                </c:pt>
                <c:pt idx="93">
                  <c:v>0.182648871832891</c:v>
                </c:pt>
                <c:pt idx="94">
                  <c:v>0.171368391681003</c:v>
                </c:pt>
                <c:pt idx="95">
                  <c:v>0.160383139819256</c:v>
                </c:pt>
                <c:pt idx="96">
                  <c:v>0.149727290572081</c:v>
                </c:pt>
                <c:pt idx="97">
                  <c:v>0.139430403420989</c:v>
                </c:pt>
                <c:pt idx="98">
                  <c:v>0.129517444231919</c:v>
                </c:pt>
                <c:pt idx="99">
                  <c:v>0.120008860380609</c:v>
                </c:pt>
                <c:pt idx="100">
                  <c:v>0.110920704989103</c:v>
                </c:pt>
                <c:pt idx="101">
                  <c:v>0.102264804994249</c:v>
                </c:pt>
                <c:pt idx="102">
                  <c:v>0.0940489674132532</c:v>
                </c:pt>
                <c:pt idx="103">
                  <c:v>0.0862772179497379</c:v>
                </c:pt>
                <c:pt idx="104">
                  <c:v>0.0789500659911498</c:v>
                </c:pt>
                <c:pt idx="105">
                  <c:v>0.072064790076854</c:v>
                </c:pt>
                <c:pt idx="106">
                  <c:v>0.0656157380556527</c:v>
                </c:pt>
                <c:pt idx="107">
                  <c:v>0.0595946363897656</c:v>
                </c:pt>
                <c:pt idx="108">
                  <c:v>0.0539909033861164</c:v>
                </c:pt>
                <c:pt idx="109">
                  <c:v>0.0487919615308014</c:v>
                </c:pt>
                <c:pt idx="110">
                  <c:v>0.0439835445541276</c:v>
                </c:pt>
                <c:pt idx="111">
                  <c:v>0.0395499953468509</c:v>
                </c:pt>
                <c:pt idx="112">
                  <c:v>0.0354745513687897</c:v>
                </c:pt>
                <c:pt idx="113">
                  <c:v>0.0317396147251765</c:v>
                </c:pt>
                <c:pt idx="114">
                  <c:v>0.0283270046211913</c:v>
                </c:pt>
                <c:pt idx="115">
                  <c:v>0.0252181904296624</c:v>
                </c:pt>
                <c:pt idx="116">
                  <c:v>0.0223945041108123</c:v>
                </c:pt>
                <c:pt idx="117">
                  <c:v>0.0198373311976543</c:v>
                </c:pt>
                <c:pt idx="118">
                  <c:v>0.017528279999209</c:v>
                </c:pt>
                <c:pt idx="119">
                  <c:v>0.01544932907078</c:v>
                </c:pt>
                <c:pt idx="120">
                  <c:v>0.0135829533522684</c:v>
                </c:pt>
                <c:pt idx="121">
                  <c:v>0.0119122296796261</c:v>
                </c:pt>
                <c:pt idx="122">
                  <c:v>0.0104209226301048</c:v>
                </c:pt>
                <c:pt idx="123">
                  <c:v>0.00909355186925742</c:v>
                </c:pt>
                <c:pt idx="124">
                  <c:v>0.00791544232811183</c:v>
                </c:pt>
                <c:pt idx="125">
                  <c:v>0.0068727586548691</c:v>
                </c:pt>
                <c:pt idx="126">
                  <c:v>0.0059525254599831</c:v>
                </c:pt>
                <c:pt idx="127">
                  <c:v>0.00514263491019882</c:v>
                </c:pt>
                <c:pt idx="128">
                  <c:v>0.00443184323015248</c:v>
                </c:pt>
                <c:pt idx="129">
                  <c:v>0.00380975764378918</c:v>
                </c:pt>
                <c:pt idx="130">
                  <c:v>0.00326681523658468</c:v>
                </c:pt>
                <c:pt idx="131">
                  <c:v>0.0027942551477894</c:v>
                </c:pt>
                <c:pt idx="132">
                  <c:v>0.00238408541395214</c:v>
                </c:pt>
                <c:pt idx="133">
                  <c:v>0.00202904568490548</c:v>
                </c:pt>
                <c:pt idx="134">
                  <c:v>0.00172256692499951</c:v>
                </c:pt>
                <c:pt idx="135">
                  <c:v>0.00145872909909619</c:v>
                </c:pt>
                <c:pt idx="136">
                  <c:v>0.00123221772774337</c:v>
                </c:pt>
              </c:numCache>
            </c:numRef>
          </c:yVal>
          <c:smooth val="1"/>
        </c:ser>
        <c:dLbls>
          <c:showLegendKey val="0"/>
          <c:showVal val="0"/>
          <c:showCatName val="0"/>
          <c:showSerName val="0"/>
          <c:showPercent val="0"/>
          <c:showBubbleSize val="0"/>
        </c:dLbls>
        <c:axId val="-2022201112"/>
        <c:axId val="-2022198120"/>
      </c:scatterChart>
      <c:valAx>
        <c:axId val="-2022201112"/>
        <c:scaling>
          <c:orientation val="minMax"/>
        </c:scaling>
        <c:delete val="0"/>
        <c:axPos val="b"/>
        <c:numFmt formatCode="General" sourceLinked="1"/>
        <c:majorTickMark val="out"/>
        <c:minorTickMark val="none"/>
        <c:tickLblPos val="nextTo"/>
        <c:crossAx val="-2022198120"/>
        <c:crosses val="autoZero"/>
        <c:crossBetween val="midCat"/>
      </c:valAx>
      <c:valAx>
        <c:axId val="-2022198120"/>
        <c:scaling>
          <c:orientation val="minMax"/>
        </c:scaling>
        <c:delete val="1"/>
        <c:axPos val="l"/>
        <c:majorGridlines/>
        <c:numFmt formatCode="General" sourceLinked="1"/>
        <c:majorTickMark val="out"/>
        <c:minorTickMark val="none"/>
        <c:tickLblPos val="none"/>
        <c:crossAx val="-2022201112"/>
        <c:crosses val="autoZero"/>
        <c:crossBetween val="midCat"/>
      </c:valAx>
    </c:plotArea>
    <c:legend>
      <c:legendPos val="r"/>
      <c:legendEntry>
        <c:idx val="0"/>
        <c:delete val="1"/>
      </c:legendEntry>
      <c:legendEntry>
        <c:idx val="2"/>
        <c:delete val="1"/>
      </c:legendEntry>
      <c:layout/>
      <c:overlay val="0"/>
    </c:legend>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1"/>
          <c:order val="1"/>
          <c:tx>
            <c:strRef>
              <c:f>comp!$D$3</c:f>
              <c:strCache>
                <c:ptCount val="1"/>
                <c:pt idx="0">
                  <c:v>pdf</c:v>
                </c:pt>
              </c:strCache>
            </c:strRef>
          </c:tx>
          <c:marker>
            <c:symbol val="none"/>
          </c:marker>
          <c:xVal>
            <c:numRef>
              <c:f>comp!$C$4:$C$140</c:f>
              <c:numCache>
                <c:formatCode>General</c:formatCode>
                <c:ptCount val="137"/>
                <c:pt idx="0">
                  <c:v>-3.4</c:v>
                </c:pt>
                <c:pt idx="1">
                  <c:v>-3.349999999999999</c:v>
                </c:pt>
                <c:pt idx="2">
                  <c:v>-3.3</c:v>
                </c:pt>
                <c:pt idx="3">
                  <c:v>-3.25</c:v>
                </c:pt>
                <c:pt idx="4">
                  <c:v>-3.200000000000001</c:v>
                </c:pt>
                <c:pt idx="5">
                  <c:v>-3.150000000000001</c:v>
                </c:pt>
                <c:pt idx="6">
                  <c:v>-3.100000000000001</c:v>
                </c:pt>
                <c:pt idx="7">
                  <c:v>-3.050000000000001</c:v>
                </c:pt>
                <c:pt idx="8">
                  <c:v>-3.000000000000001</c:v>
                </c:pt>
                <c:pt idx="9">
                  <c:v>-2.95</c:v>
                </c:pt>
                <c:pt idx="10">
                  <c:v>-2.900000000000002</c:v>
                </c:pt>
                <c:pt idx="11">
                  <c:v>-2.849999999999999</c:v>
                </c:pt>
                <c:pt idx="12">
                  <c:v>-2.800000000000002</c:v>
                </c:pt>
                <c:pt idx="13">
                  <c:v>-2.750000000000002</c:v>
                </c:pt>
                <c:pt idx="14">
                  <c:v>-2.700000000000004</c:v>
                </c:pt>
                <c:pt idx="15">
                  <c:v>-2.650000000000002</c:v>
                </c:pt>
                <c:pt idx="16">
                  <c:v>-2.600000000000003</c:v>
                </c:pt>
                <c:pt idx="17">
                  <c:v>-2.550000000000003</c:v>
                </c:pt>
                <c:pt idx="18">
                  <c:v>-2.500000000000003</c:v>
                </c:pt>
                <c:pt idx="19">
                  <c:v>-2.450000000000003</c:v>
                </c:pt>
                <c:pt idx="20">
                  <c:v>-2.400000000000003</c:v>
                </c:pt>
                <c:pt idx="21">
                  <c:v>-2.350000000000003</c:v>
                </c:pt>
                <c:pt idx="22">
                  <c:v>-2.300000000000004</c:v>
                </c:pt>
                <c:pt idx="23">
                  <c:v>-2.250000000000004</c:v>
                </c:pt>
                <c:pt idx="24">
                  <c:v>-2.200000000000004</c:v>
                </c:pt>
                <c:pt idx="25">
                  <c:v>-2.150000000000004</c:v>
                </c:pt>
                <c:pt idx="26">
                  <c:v>-2.100000000000005</c:v>
                </c:pt>
                <c:pt idx="27">
                  <c:v>-2.050000000000005</c:v>
                </c:pt>
                <c:pt idx="28">
                  <c:v>-2.000000000000005</c:v>
                </c:pt>
                <c:pt idx="29">
                  <c:v>-1.950000000000008</c:v>
                </c:pt>
                <c:pt idx="30">
                  <c:v>-1.900000000000006</c:v>
                </c:pt>
                <c:pt idx="31">
                  <c:v>-1.850000000000006</c:v>
                </c:pt>
                <c:pt idx="32">
                  <c:v>-1.800000000000005</c:v>
                </c:pt>
                <c:pt idx="33">
                  <c:v>-1.750000000000005</c:v>
                </c:pt>
                <c:pt idx="34">
                  <c:v>-1.700000000000005</c:v>
                </c:pt>
                <c:pt idx="35">
                  <c:v>-1.650000000000006</c:v>
                </c:pt>
                <c:pt idx="36">
                  <c:v>-1.600000000000004</c:v>
                </c:pt>
                <c:pt idx="37">
                  <c:v>-1.550000000000004</c:v>
                </c:pt>
                <c:pt idx="38">
                  <c:v>-1.500000000000004</c:v>
                </c:pt>
                <c:pt idx="39">
                  <c:v>-1.450000000000004</c:v>
                </c:pt>
                <c:pt idx="40">
                  <c:v>-1.400000000000004</c:v>
                </c:pt>
                <c:pt idx="41">
                  <c:v>-1.350000000000004</c:v>
                </c:pt>
                <c:pt idx="42">
                  <c:v>-1.300000000000004</c:v>
                </c:pt>
                <c:pt idx="43">
                  <c:v>-1.250000000000004</c:v>
                </c:pt>
                <c:pt idx="44">
                  <c:v>-1.200000000000004</c:v>
                </c:pt>
                <c:pt idx="45">
                  <c:v>-1.150000000000004</c:v>
                </c:pt>
                <c:pt idx="46">
                  <c:v>-1.100000000000004</c:v>
                </c:pt>
                <c:pt idx="47">
                  <c:v>-1.050000000000004</c:v>
                </c:pt>
                <c:pt idx="48">
                  <c:v>-1.000000000000004</c:v>
                </c:pt>
                <c:pt idx="49">
                  <c:v>-0.950000000000004</c:v>
                </c:pt>
                <c:pt idx="50">
                  <c:v>-0.900000000000004</c:v>
                </c:pt>
                <c:pt idx="51">
                  <c:v>-0.850000000000005</c:v>
                </c:pt>
                <c:pt idx="52">
                  <c:v>-0.800000000000004</c:v>
                </c:pt>
                <c:pt idx="53">
                  <c:v>-0.750000000000005</c:v>
                </c:pt>
                <c:pt idx="54">
                  <c:v>-0.700000000000004</c:v>
                </c:pt>
                <c:pt idx="55">
                  <c:v>-0.650000000000005</c:v>
                </c:pt>
                <c:pt idx="56">
                  <c:v>-0.600000000000004</c:v>
                </c:pt>
                <c:pt idx="57">
                  <c:v>-0.550000000000004</c:v>
                </c:pt>
                <c:pt idx="58">
                  <c:v>-0.500000000000004</c:v>
                </c:pt>
                <c:pt idx="59">
                  <c:v>-0.450000000000004</c:v>
                </c:pt>
                <c:pt idx="60">
                  <c:v>-0.400000000000004</c:v>
                </c:pt>
                <c:pt idx="61">
                  <c:v>-0.350000000000004</c:v>
                </c:pt>
                <c:pt idx="62">
                  <c:v>-0.300000000000004</c:v>
                </c:pt>
                <c:pt idx="63">
                  <c:v>-0.250000000000004</c:v>
                </c:pt>
                <c:pt idx="64">
                  <c:v>-0.200000000000004</c:v>
                </c:pt>
                <c:pt idx="65">
                  <c:v>-0.150000000000004</c:v>
                </c:pt>
                <c:pt idx="66">
                  <c:v>-0.100000000000004</c:v>
                </c:pt>
                <c:pt idx="67">
                  <c:v>-0.0500000000000038</c:v>
                </c:pt>
                <c:pt idx="68">
                  <c:v>-3.62210261783962E-15</c:v>
                </c:pt>
                <c:pt idx="69">
                  <c:v>0.0499999999999966</c:v>
                </c:pt>
                <c:pt idx="70">
                  <c:v>0.0999999999999968</c:v>
                </c:pt>
                <c:pt idx="71">
                  <c:v>0.149999999999997</c:v>
                </c:pt>
                <c:pt idx="72">
                  <c:v>0.199999999999997</c:v>
                </c:pt>
                <c:pt idx="73">
                  <c:v>0.249999999999997</c:v>
                </c:pt>
                <c:pt idx="74">
                  <c:v>0.299999999999998</c:v>
                </c:pt>
                <c:pt idx="75">
                  <c:v>0.349999999999998</c:v>
                </c:pt>
                <c:pt idx="76">
                  <c:v>0.399999999999998</c:v>
                </c:pt>
                <c:pt idx="77">
                  <c:v>0.449999999999997</c:v>
                </c:pt>
                <c:pt idx="78">
                  <c:v>0.499999999999998</c:v>
                </c:pt>
                <c:pt idx="79">
                  <c:v>0.549999999999997</c:v>
                </c:pt>
                <c:pt idx="80">
                  <c:v>0.599999999999997</c:v>
                </c:pt>
                <c:pt idx="81">
                  <c:v>0.649999999999998</c:v>
                </c:pt>
                <c:pt idx="82">
                  <c:v>0.699999999999997</c:v>
                </c:pt>
                <c:pt idx="83">
                  <c:v>0.749999999999998</c:v>
                </c:pt>
                <c:pt idx="84">
                  <c:v>0.799999999999997</c:v>
                </c:pt>
                <c:pt idx="85">
                  <c:v>0.849999999999997</c:v>
                </c:pt>
                <c:pt idx="86">
                  <c:v>0.899999999999997</c:v>
                </c:pt>
                <c:pt idx="87">
                  <c:v>0.949999999999997</c:v>
                </c:pt>
                <c:pt idx="88">
                  <c:v>0.999999999999997</c:v>
                </c:pt>
                <c:pt idx="89">
                  <c:v>1.049999999999992</c:v>
                </c:pt>
                <c:pt idx="90">
                  <c:v>1.099999999999993</c:v>
                </c:pt>
                <c:pt idx="91">
                  <c:v>1.149999999999993</c:v>
                </c:pt>
                <c:pt idx="92">
                  <c:v>1.199999999999994</c:v>
                </c:pt>
                <c:pt idx="93">
                  <c:v>1.249999999999991</c:v>
                </c:pt>
                <c:pt idx="94">
                  <c:v>1.299999999999992</c:v>
                </c:pt>
                <c:pt idx="95">
                  <c:v>1.349999999999993</c:v>
                </c:pt>
                <c:pt idx="96">
                  <c:v>1.399999999999993</c:v>
                </c:pt>
                <c:pt idx="97">
                  <c:v>1.449999999999991</c:v>
                </c:pt>
                <c:pt idx="98">
                  <c:v>1.499999999999992</c:v>
                </c:pt>
                <c:pt idx="99">
                  <c:v>1.549999999999992</c:v>
                </c:pt>
                <c:pt idx="100">
                  <c:v>1.599999999999993</c:v>
                </c:pt>
                <c:pt idx="101">
                  <c:v>1.649999999999994</c:v>
                </c:pt>
                <c:pt idx="102">
                  <c:v>1.699999999999994</c:v>
                </c:pt>
                <c:pt idx="103">
                  <c:v>1.749999999999992</c:v>
                </c:pt>
                <c:pt idx="104">
                  <c:v>1.799999999999993</c:v>
                </c:pt>
                <c:pt idx="105">
                  <c:v>1.849999999999993</c:v>
                </c:pt>
                <c:pt idx="106">
                  <c:v>1.899999999999994</c:v>
                </c:pt>
                <c:pt idx="107">
                  <c:v>1.949999999999993</c:v>
                </c:pt>
                <c:pt idx="108">
                  <c:v>1.999999999999997</c:v>
                </c:pt>
                <c:pt idx="109">
                  <c:v>2.049999999999998</c:v>
                </c:pt>
                <c:pt idx="110">
                  <c:v>2.099999999999997</c:v>
                </c:pt>
                <c:pt idx="111">
                  <c:v>2.149999999999997</c:v>
                </c:pt>
                <c:pt idx="112">
                  <c:v>2.199999999999997</c:v>
                </c:pt>
                <c:pt idx="113">
                  <c:v>2.249999999999998</c:v>
                </c:pt>
                <c:pt idx="114">
                  <c:v>2.299999999999997</c:v>
                </c:pt>
                <c:pt idx="115">
                  <c:v>2.349999999999996</c:v>
                </c:pt>
                <c:pt idx="116">
                  <c:v>2.399999999999996</c:v>
                </c:pt>
                <c:pt idx="117">
                  <c:v>2.449999999999996</c:v>
                </c:pt>
                <c:pt idx="118">
                  <c:v>2.499999999999996</c:v>
                </c:pt>
                <c:pt idx="119">
                  <c:v>2.549999999999996</c:v>
                </c:pt>
                <c:pt idx="120">
                  <c:v>2.599999999999995</c:v>
                </c:pt>
                <c:pt idx="121">
                  <c:v>2.649999999999995</c:v>
                </c:pt>
                <c:pt idx="122">
                  <c:v>2.699999999999995</c:v>
                </c:pt>
                <c:pt idx="123">
                  <c:v>2.749999999999995</c:v>
                </c:pt>
                <c:pt idx="124">
                  <c:v>2.799999999999995</c:v>
                </c:pt>
                <c:pt idx="125">
                  <c:v>2.849999999999995</c:v>
                </c:pt>
                <c:pt idx="126">
                  <c:v>2.899999999999994</c:v>
                </c:pt>
                <c:pt idx="127">
                  <c:v>2.949999999999994</c:v>
                </c:pt>
                <c:pt idx="128">
                  <c:v>2.999999999999994</c:v>
                </c:pt>
                <c:pt idx="129">
                  <c:v>3.049999999999994</c:v>
                </c:pt>
                <c:pt idx="130">
                  <c:v>3.099999999999994</c:v>
                </c:pt>
                <c:pt idx="131">
                  <c:v>3.149999999999994</c:v>
                </c:pt>
                <c:pt idx="132">
                  <c:v>3.199999999999993</c:v>
                </c:pt>
                <c:pt idx="133">
                  <c:v>3.249999999999994</c:v>
                </c:pt>
                <c:pt idx="134">
                  <c:v>3.299999999999993</c:v>
                </c:pt>
                <c:pt idx="135">
                  <c:v>3.349999999999993</c:v>
                </c:pt>
                <c:pt idx="136">
                  <c:v>3.399999999999993</c:v>
                </c:pt>
              </c:numCache>
            </c:numRef>
          </c:xVal>
          <c:yVal>
            <c:numRef>
              <c:f>comp!$D$4:$D$140</c:f>
              <c:numCache>
                <c:formatCode>General</c:formatCode>
                <c:ptCount val="137"/>
                <c:pt idx="0">
                  <c:v>0.00123221772774334</c:v>
                </c:pt>
                <c:pt idx="1">
                  <c:v>0.00145872909909615</c:v>
                </c:pt>
                <c:pt idx="2">
                  <c:v>0.00172256692499947</c:v>
                </c:pt>
                <c:pt idx="3">
                  <c:v>0.00202904568490543</c:v>
                </c:pt>
                <c:pt idx="4">
                  <c:v>0.00238408541395208</c:v>
                </c:pt>
                <c:pt idx="5">
                  <c:v>0.00279425514778934</c:v>
                </c:pt>
                <c:pt idx="6">
                  <c:v>0.0032668152365846</c:v>
                </c:pt>
                <c:pt idx="7">
                  <c:v>0.0038097576437891</c:v>
                </c:pt>
                <c:pt idx="8">
                  <c:v>0.00443184323015239</c:v>
                </c:pt>
                <c:pt idx="9">
                  <c:v>0.00514263491019871</c:v>
                </c:pt>
                <c:pt idx="10">
                  <c:v>0.00595252545998297</c:v>
                </c:pt>
                <c:pt idx="11">
                  <c:v>0.00687275865486895</c:v>
                </c:pt>
                <c:pt idx="12">
                  <c:v>0.00791544232811168</c:v>
                </c:pt>
                <c:pt idx="13">
                  <c:v>0.00909355186925728</c:v>
                </c:pt>
                <c:pt idx="14">
                  <c:v>0.0104209226301046</c:v>
                </c:pt>
                <c:pt idx="15">
                  <c:v>0.0119122296796259</c:v>
                </c:pt>
                <c:pt idx="16">
                  <c:v>0.0135829533522681</c:v>
                </c:pt>
                <c:pt idx="17">
                  <c:v>0.0154493290707797</c:v>
                </c:pt>
                <c:pt idx="18">
                  <c:v>0.0175282799992087</c:v>
                </c:pt>
                <c:pt idx="19">
                  <c:v>0.019837331197654</c:v>
                </c:pt>
                <c:pt idx="20">
                  <c:v>0.0223945041108119</c:v>
                </c:pt>
                <c:pt idx="21">
                  <c:v>0.025218190429662</c:v>
                </c:pt>
                <c:pt idx="22">
                  <c:v>0.0283270046211908</c:v>
                </c:pt>
                <c:pt idx="23">
                  <c:v>0.031739614725176</c:v>
                </c:pt>
                <c:pt idx="24">
                  <c:v>0.0354745513687891</c:v>
                </c:pt>
                <c:pt idx="25">
                  <c:v>0.0395499953468502</c:v>
                </c:pt>
                <c:pt idx="26">
                  <c:v>0.0439835445541269</c:v>
                </c:pt>
                <c:pt idx="27">
                  <c:v>0.0487919615308005</c:v>
                </c:pt>
                <c:pt idx="28">
                  <c:v>0.0539909033861154</c:v>
                </c:pt>
                <c:pt idx="29">
                  <c:v>0.0595946363897646</c:v>
                </c:pt>
                <c:pt idx="30">
                  <c:v>0.0656157380556518</c:v>
                </c:pt>
                <c:pt idx="31">
                  <c:v>0.0720647900768531</c:v>
                </c:pt>
                <c:pt idx="32">
                  <c:v>0.0789500659911488</c:v>
                </c:pt>
                <c:pt idx="33">
                  <c:v>0.0862772179497367</c:v>
                </c:pt>
                <c:pt idx="34">
                  <c:v>0.0940489674132524</c:v>
                </c:pt>
                <c:pt idx="35">
                  <c:v>0.102264804994248</c:v>
                </c:pt>
                <c:pt idx="36">
                  <c:v>0.110920704989102</c:v>
                </c:pt>
                <c:pt idx="37">
                  <c:v>0.120008860380607</c:v>
                </c:pt>
                <c:pt idx="38">
                  <c:v>0.129517444231917</c:v>
                </c:pt>
                <c:pt idx="39">
                  <c:v>0.139430403420988</c:v>
                </c:pt>
                <c:pt idx="40">
                  <c:v>0.149727290572079</c:v>
                </c:pt>
                <c:pt idx="41">
                  <c:v>0.160383139819255</c:v>
                </c:pt>
                <c:pt idx="42">
                  <c:v>0.171368391681002</c:v>
                </c:pt>
                <c:pt idx="43">
                  <c:v>0.182648871832889</c:v>
                </c:pt>
                <c:pt idx="44">
                  <c:v>0.194185827937877</c:v>
                </c:pt>
                <c:pt idx="45">
                  <c:v>0.205936027936107</c:v>
                </c:pt>
                <c:pt idx="46">
                  <c:v>0.217851922316419</c:v>
                </c:pt>
                <c:pt idx="47">
                  <c:v>0.229881871902482</c:v>
                </c:pt>
                <c:pt idx="48">
                  <c:v>0.241970441603233</c:v>
                </c:pt>
                <c:pt idx="49">
                  <c:v>0.254058759419415</c:v>
                </c:pt>
                <c:pt idx="50">
                  <c:v>0.26608493878777</c:v>
                </c:pt>
                <c:pt idx="51">
                  <c:v>0.277984561106774</c:v>
                </c:pt>
                <c:pt idx="52">
                  <c:v>0.289691214049643</c:v>
                </c:pt>
                <c:pt idx="53">
                  <c:v>0.301137080060266</c:v>
                </c:pt>
                <c:pt idx="54">
                  <c:v>0.312253568274639</c:v>
                </c:pt>
                <c:pt idx="55">
                  <c:v>0.322971982043643</c:v>
                </c:pt>
                <c:pt idx="56">
                  <c:v>0.333224213280448</c:v>
                </c:pt>
                <c:pt idx="57">
                  <c:v>0.34294345404413</c:v>
                </c:pt>
                <c:pt idx="58">
                  <c:v>0.352064915124082</c:v>
                </c:pt>
                <c:pt idx="59">
                  <c:v>0.360526540927955</c:v>
                </c:pt>
                <c:pt idx="60">
                  <c:v>0.368269709716186</c:v>
                </c:pt>
                <c:pt idx="61">
                  <c:v>0.375239908180127</c:v>
                </c:pt>
                <c:pt idx="62">
                  <c:v>0.381387369536</c:v>
                </c:pt>
                <c:pt idx="63">
                  <c:v>0.386667664704515</c:v>
                </c:pt>
                <c:pt idx="64">
                  <c:v>0.391042236762297</c:v>
                </c:pt>
                <c:pt idx="65">
                  <c:v>0.394478869676563</c:v>
                </c:pt>
                <c:pt idx="66">
                  <c:v>0.396952083353963</c:v>
                </c:pt>
                <c:pt idx="67">
                  <c:v>0.398443448227985</c:v>
                </c:pt>
                <c:pt idx="68">
                  <c:v>0.398941813951957</c:v>
                </c:pt>
                <c:pt idx="69">
                  <c:v>0.398443448227985</c:v>
                </c:pt>
                <c:pt idx="70">
                  <c:v>0.396952083353964</c:v>
                </c:pt>
                <c:pt idx="71">
                  <c:v>0.394478869676564</c:v>
                </c:pt>
                <c:pt idx="72">
                  <c:v>0.391042236762298</c:v>
                </c:pt>
                <c:pt idx="73">
                  <c:v>0.386667664704515</c:v>
                </c:pt>
                <c:pt idx="74">
                  <c:v>0.381387369536001</c:v>
                </c:pt>
                <c:pt idx="75">
                  <c:v>0.375239908180128</c:v>
                </c:pt>
                <c:pt idx="76">
                  <c:v>0.368269709716187</c:v>
                </c:pt>
                <c:pt idx="77">
                  <c:v>0.360526540927956</c:v>
                </c:pt>
                <c:pt idx="78">
                  <c:v>0.352064915124083</c:v>
                </c:pt>
                <c:pt idx="79">
                  <c:v>0.342943454044131</c:v>
                </c:pt>
                <c:pt idx="80">
                  <c:v>0.333224213280449</c:v>
                </c:pt>
                <c:pt idx="81">
                  <c:v>0.322971982043645</c:v>
                </c:pt>
                <c:pt idx="82">
                  <c:v>0.312253568274641</c:v>
                </c:pt>
                <c:pt idx="83">
                  <c:v>0.301137080060268</c:v>
                </c:pt>
                <c:pt idx="84">
                  <c:v>0.289691214049645</c:v>
                </c:pt>
                <c:pt idx="85">
                  <c:v>0.277984561106776</c:v>
                </c:pt>
                <c:pt idx="86">
                  <c:v>0.266084938787772</c:v>
                </c:pt>
                <c:pt idx="87">
                  <c:v>0.254058759419416</c:v>
                </c:pt>
                <c:pt idx="88">
                  <c:v>0.241970441603235</c:v>
                </c:pt>
                <c:pt idx="89">
                  <c:v>0.229881871902484</c:v>
                </c:pt>
                <c:pt idx="90">
                  <c:v>0.217851922316421</c:v>
                </c:pt>
                <c:pt idx="91">
                  <c:v>0.205936027936109</c:v>
                </c:pt>
                <c:pt idx="92">
                  <c:v>0.194185827937878</c:v>
                </c:pt>
                <c:pt idx="93">
                  <c:v>0.182648871832891</c:v>
                </c:pt>
                <c:pt idx="94">
                  <c:v>0.171368391681003</c:v>
                </c:pt>
                <c:pt idx="95">
                  <c:v>0.160383139819256</c:v>
                </c:pt>
                <c:pt idx="96">
                  <c:v>0.149727290572081</c:v>
                </c:pt>
                <c:pt idx="97">
                  <c:v>0.139430403420989</c:v>
                </c:pt>
                <c:pt idx="98">
                  <c:v>0.129517444231919</c:v>
                </c:pt>
                <c:pt idx="99">
                  <c:v>0.120008860380609</c:v>
                </c:pt>
                <c:pt idx="100">
                  <c:v>0.110920704989103</c:v>
                </c:pt>
                <c:pt idx="101">
                  <c:v>0.102264804994249</c:v>
                </c:pt>
                <c:pt idx="102">
                  <c:v>0.0940489674132532</c:v>
                </c:pt>
                <c:pt idx="103">
                  <c:v>0.0862772179497379</c:v>
                </c:pt>
                <c:pt idx="104">
                  <c:v>0.0789500659911498</c:v>
                </c:pt>
                <c:pt idx="105">
                  <c:v>0.072064790076854</c:v>
                </c:pt>
                <c:pt idx="106">
                  <c:v>0.0656157380556527</c:v>
                </c:pt>
                <c:pt idx="107">
                  <c:v>0.0595946363897656</c:v>
                </c:pt>
                <c:pt idx="108">
                  <c:v>0.0539909033861164</c:v>
                </c:pt>
                <c:pt idx="109">
                  <c:v>0.0487919615308014</c:v>
                </c:pt>
                <c:pt idx="110">
                  <c:v>0.0439835445541276</c:v>
                </c:pt>
                <c:pt idx="111">
                  <c:v>0.0395499953468509</c:v>
                </c:pt>
                <c:pt idx="112">
                  <c:v>0.0354745513687897</c:v>
                </c:pt>
                <c:pt idx="113">
                  <c:v>0.0317396147251765</c:v>
                </c:pt>
                <c:pt idx="114">
                  <c:v>0.0283270046211913</c:v>
                </c:pt>
                <c:pt idx="115">
                  <c:v>0.0252181904296624</c:v>
                </c:pt>
                <c:pt idx="116">
                  <c:v>0.0223945041108123</c:v>
                </c:pt>
                <c:pt idx="117">
                  <c:v>0.0198373311976543</c:v>
                </c:pt>
                <c:pt idx="118">
                  <c:v>0.017528279999209</c:v>
                </c:pt>
                <c:pt idx="119">
                  <c:v>0.01544932907078</c:v>
                </c:pt>
                <c:pt idx="120">
                  <c:v>0.0135829533522684</c:v>
                </c:pt>
                <c:pt idx="121">
                  <c:v>0.0119122296796261</c:v>
                </c:pt>
                <c:pt idx="122">
                  <c:v>0.0104209226301048</c:v>
                </c:pt>
                <c:pt idx="123">
                  <c:v>0.00909355186925742</c:v>
                </c:pt>
                <c:pt idx="124">
                  <c:v>0.00791544232811183</c:v>
                </c:pt>
                <c:pt idx="125">
                  <c:v>0.0068727586548691</c:v>
                </c:pt>
                <c:pt idx="126">
                  <c:v>0.0059525254599831</c:v>
                </c:pt>
                <c:pt idx="127">
                  <c:v>0.00514263491019882</c:v>
                </c:pt>
                <c:pt idx="128">
                  <c:v>0.00443184323015248</c:v>
                </c:pt>
                <c:pt idx="129">
                  <c:v>0.00380975764378918</c:v>
                </c:pt>
                <c:pt idx="130">
                  <c:v>0.00326681523658468</c:v>
                </c:pt>
                <c:pt idx="131">
                  <c:v>0.0027942551477894</c:v>
                </c:pt>
                <c:pt idx="132">
                  <c:v>0.00238408541395214</c:v>
                </c:pt>
                <c:pt idx="133">
                  <c:v>0.00202904568490548</c:v>
                </c:pt>
                <c:pt idx="134">
                  <c:v>0.00172256692499951</c:v>
                </c:pt>
                <c:pt idx="135">
                  <c:v>0.00145872909909619</c:v>
                </c:pt>
                <c:pt idx="136">
                  <c:v>0.00123221772774337</c:v>
                </c:pt>
              </c:numCache>
            </c:numRef>
          </c:yVal>
          <c:smooth val="1"/>
        </c:ser>
        <c:ser>
          <c:idx val="2"/>
          <c:order val="2"/>
          <c:tx>
            <c:strRef>
              <c:f>comp!$G$3</c:f>
              <c:strCache>
                <c:ptCount val="1"/>
                <c:pt idx="0">
                  <c:v>pdf</c:v>
                </c:pt>
              </c:strCache>
            </c:strRef>
          </c:tx>
          <c:marker>
            <c:symbol val="none"/>
          </c:marker>
          <c:xVal>
            <c:numRef>
              <c:f>comp!$F$4:$F$140</c:f>
              <c:numCache>
                <c:formatCode>General</c:formatCode>
                <c:ptCount val="137"/>
                <c:pt idx="0">
                  <c:v>-1.4</c:v>
                </c:pt>
                <c:pt idx="1">
                  <c:v>-1.35</c:v>
                </c:pt>
                <c:pt idx="2">
                  <c:v>-1.3</c:v>
                </c:pt>
                <c:pt idx="3">
                  <c:v>-1.25</c:v>
                </c:pt>
                <c:pt idx="4">
                  <c:v>-1.200000000000001</c:v>
                </c:pt>
                <c:pt idx="5">
                  <c:v>-1.150000000000002</c:v>
                </c:pt>
                <c:pt idx="6">
                  <c:v>-1.100000000000002</c:v>
                </c:pt>
                <c:pt idx="7">
                  <c:v>-1.050000000000002</c:v>
                </c:pt>
                <c:pt idx="8">
                  <c:v>-1.000000000000001</c:v>
                </c:pt>
                <c:pt idx="9">
                  <c:v>-0.950000000000002</c:v>
                </c:pt>
                <c:pt idx="10">
                  <c:v>-0.900000000000002</c:v>
                </c:pt>
                <c:pt idx="11">
                  <c:v>-0.850000000000003</c:v>
                </c:pt>
                <c:pt idx="12">
                  <c:v>-0.800000000000002</c:v>
                </c:pt>
                <c:pt idx="13">
                  <c:v>-0.750000000000004</c:v>
                </c:pt>
                <c:pt idx="14">
                  <c:v>-0.700000000000003</c:v>
                </c:pt>
                <c:pt idx="15">
                  <c:v>-0.650000000000004</c:v>
                </c:pt>
                <c:pt idx="16">
                  <c:v>-0.600000000000003</c:v>
                </c:pt>
                <c:pt idx="17">
                  <c:v>-0.550000000000003</c:v>
                </c:pt>
                <c:pt idx="18">
                  <c:v>-0.500000000000003</c:v>
                </c:pt>
                <c:pt idx="19">
                  <c:v>-0.450000000000003</c:v>
                </c:pt>
                <c:pt idx="20">
                  <c:v>-0.400000000000003</c:v>
                </c:pt>
                <c:pt idx="21">
                  <c:v>-0.350000000000004</c:v>
                </c:pt>
                <c:pt idx="22">
                  <c:v>-0.300000000000004</c:v>
                </c:pt>
                <c:pt idx="23">
                  <c:v>-0.250000000000004</c:v>
                </c:pt>
                <c:pt idx="24">
                  <c:v>-0.200000000000004</c:v>
                </c:pt>
                <c:pt idx="25">
                  <c:v>-0.150000000000004</c:v>
                </c:pt>
                <c:pt idx="26">
                  <c:v>-0.100000000000005</c:v>
                </c:pt>
                <c:pt idx="27">
                  <c:v>-0.0500000000000047</c:v>
                </c:pt>
                <c:pt idx="28">
                  <c:v>-4.88498130835073E-15</c:v>
                </c:pt>
                <c:pt idx="29">
                  <c:v>0.0499999999999954</c:v>
                </c:pt>
                <c:pt idx="30">
                  <c:v>0.0999999999999952</c:v>
                </c:pt>
                <c:pt idx="31">
                  <c:v>0.149999999999996</c:v>
                </c:pt>
                <c:pt idx="32">
                  <c:v>0.199999999999996</c:v>
                </c:pt>
                <c:pt idx="33">
                  <c:v>0.249999999999996</c:v>
                </c:pt>
                <c:pt idx="34">
                  <c:v>0.299999999999997</c:v>
                </c:pt>
                <c:pt idx="35">
                  <c:v>0.349999999999997</c:v>
                </c:pt>
                <c:pt idx="36">
                  <c:v>0.399999999999997</c:v>
                </c:pt>
                <c:pt idx="37">
                  <c:v>0.449999999999997</c:v>
                </c:pt>
                <c:pt idx="38">
                  <c:v>0.499999999999997</c:v>
                </c:pt>
                <c:pt idx="39">
                  <c:v>0.549999999999996</c:v>
                </c:pt>
                <c:pt idx="40">
                  <c:v>0.599999999999996</c:v>
                </c:pt>
                <c:pt idx="41">
                  <c:v>0.649999999999997</c:v>
                </c:pt>
                <c:pt idx="42">
                  <c:v>0.699999999999996</c:v>
                </c:pt>
                <c:pt idx="43">
                  <c:v>0.749999999999997</c:v>
                </c:pt>
                <c:pt idx="44">
                  <c:v>0.799999999999996</c:v>
                </c:pt>
                <c:pt idx="45">
                  <c:v>0.849999999999997</c:v>
                </c:pt>
                <c:pt idx="46">
                  <c:v>0.899999999999996</c:v>
                </c:pt>
                <c:pt idx="47">
                  <c:v>0.949999999999997</c:v>
                </c:pt>
                <c:pt idx="48">
                  <c:v>0.999999999999996</c:v>
                </c:pt>
                <c:pt idx="49">
                  <c:v>1.049999999999991</c:v>
                </c:pt>
                <c:pt idx="50">
                  <c:v>1.099999999999992</c:v>
                </c:pt>
                <c:pt idx="51">
                  <c:v>1.149999999999993</c:v>
                </c:pt>
                <c:pt idx="52">
                  <c:v>1.199999999999993</c:v>
                </c:pt>
                <c:pt idx="53">
                  <c:v>1.249999999999991</c:v>
                </c:pt>
                <c:pt idx="54">
                  <c:v>1.299999999999992</c:v>
                </c:pt>
                <c:pt idx="55">
                  <c:v>1.349999999999992</c:v>
                </c:pt>
                <c:pt idx="56">
                  <c:v>1.399999999999993</c:v>
                </c:pt>
                <c:pt idx="57">
                  <c:v>1.449999999999989</c:v>
                </c:pt>
                <c:pt idx="58">
                  <c:v>1.499999999999991</c:v>
                </c:pt>
                <c:pt idx="59">
                  <c:v>1.549999999999992</c:v>
                </c:pt>
                <c:pt idx="60">
                  <c:v>1.599999999999993</c:v>
                </c:pt>
                <c:pt idx="61">
                  <c:v>1.649999999999993</c:v>
                </c:pt>
                <c:pt idx="62">
                  <c:v>1.699999999999993</c:v>
                </c:pt>
                <c:pt idx="63">
                  <c:v>1.749999999999991</c:v>
                </c:pt>
                <c:pt idx="64">
                  <c:v>1.799999999999992</c:v>
                </c:pt>
                <c:pt idx="65">
                  <c:v>1.849999999999992</c:v>
                </c:pt>
                <c:pt idx="66">
                  <c:v>1.899999999999993</c:v>
                </c:pt>
                <c:pt idx="67">
                  <c:v>1.949999999999993</c:v>
                </c:pt>
                <c:pt idx="68">
                  <c:v>1.999999999999996</c:v>
                </c:pt>
                <c:pt idx="69">
                  <c:v>2.049999999999997</c:v>
                </c:pt>
                <c:pt idx="70">
                  <c:v>2.099999999999997</c:v>
                </c:pt>
                <c:pt idx="71">
                  <c:v>2.149999999999997</c:v>
                </c:pt>
                <c:pt idx="72">
                  <c:v>2.199999999999997</c:v>
                </c:pt>
                <c:pt idx="73">
                  <c:v>2.249999999999998</c:v>
                </c:pt>
                <c:pt idx="74">
                  <c:v>2.299999999999997</c:v>
                </c:pt>
                <c:pt idx="75">
                  <c:v>2.349999999999996</c:v>
                </c:pt>
                <c:pt idx="76">
                  <c:v>2.399999999999996</c:v>
                </c:pt>
                <c:pt idx="77">
                  <c:v>2.449999999999996</c:v>
                </c:pt>
                <c:pt idx="78">
                  <c:v>2.499999999999996</c:v>
                </c:pt>
                <c:pt idx="79">
                  <c:v>2.549999999999997</c:v>
                </c:pt>
                <c:pt idx="80">
                  <c:v>2.599999999999997</c:v>
                </c:pt>
                <c:pt idx="81">
                  <c:v>2.649999999999997</c:v>
                </c:pt>
                <c:pt idx="82">
                  <c:v>2.699999999999997</c:v>
                </c:pt>
                <c:pt idx="83">
                  <c:v>2.749999999999998</c:v>
                </c:pt>
                <c:pt idx="84">
                  <c:v>2.799999999999997</c:v>
                </c:pt>
                <c:pt idx="85">
                  <c:v>2.849999999999996</c:v>
                </c:pt>
                <c:pt idx="86">
                  <c:v>2.899999999999997</c:v>
                </c:pt>
                <c:pt idx="87">
                  <c:v>2.949999999999997</c:v>
                </c:pt>
                <c:pt idx="88">
                  <c:v>2.999999999999997</c:v>
                </c:pt>
                <c:pt idx="89">
                  <c:v>3.049999999999997</c:v>
                </c:pt>
                <c:pt idx="90">
                  <c:v>3.099999999999997</c:v>
                </c:pt>
                <c:pt idx="91">
                  <c:v>3.149999999999997</c:v>
                </c:pt>
                <c:pt idx="92">
                  <c:v>3.199999999999997</c:v>
                </c:pt>
                <c:pt idx="93">
                  <c:v>3.249999999999998</c:v>
                </c:pt>
                <c:pt idx="94">
                  <c:v>3.299999999999997</c:v>
                </c:pt>
                <c:pt idx="95">
                  <c:v>3.349999999999997</c:v>
                </c:pt>
                <c:pt idx="96">
                  <c:v>3.399999999999997</c:v>
                </c:pt>
                <c:pt idx="97">
                  <c:v>3.449999999999997</c:v>
                </c:pt>
                <c:pt idx="98">
                  <c:v>3.499999999999997</c:v>
                </c:pt>
                <c:pt idx="99">
                  <c:v>3.549999999999997</c:v>
                </c:pt>
                <c:pt idx="100">
                  <c:v>3.599999999999997</c:v>
                </c:pt>
                <c:pt idx="101">
                  <c:v>3.649999999999997</c:v>
                </c:pt>
                <c:pt idx="102">
                  <c:v>3.699999999999997</c:v>
                </c:pt>
                <c:pt idx="103">
                  <c:v>3.749999999999998</c:v>
                </c:pt>
                <c:pt idx="104">
                  <c:v>3.799999999999997</c:v>
                </c:pt>
                <c:pt idx="105">
                  <c:v>3.849999999999997</c:v>
                </c:pt>
                <c:pt idx="106">
                  <c:v>3.899999999999998</c:v>
                </c:pt>
                <c:pt idx="107">
                  <c:v>3.949999999999997</c:v>
                </c:pt>
                <c:pt idx="108">
                  <c:v>3.999999999999997</c:v>
                </c:pt>
                <c:pt idx="109">
                  <c:v>4.049999999999997</c:v>
                </c:pt>
                <c:pt idx="110">
                  <c:v>4.099999999999998</c:v>
                </c:pt>
                <c:pt idx="111">
                  <c:v>4.149999999999997</c:v>
                </c:pt>
                <c:pt idx="112">
                  <c:v>4.199999999999997</c:v>
                </c:pt>
                <c:pt idx="113">
                  <c:v>4.249999999999996</c:v>
                </c:pt>
                <c:pt idx="114">
                  <c:v>4.299999999999997</c:v>
                </c:pt>
                <c:pt idx="115">
                  <c:v>4.349999999999996</c:v>
                </c:pt>
                <c:pt idx="116">
                  <c:v>4.399999999999997</c:v>
                </c:pt>
                <c:pt idx="117">
                  <c:v>4.449999999999998</c:v>
                </c:pt>
                <c:pt idx="118">
                  <c:v>4.499999999999996</c:v>
                </c:pt>
                <c:pt idx="119">
                  <c:v>4.549999999999995</c:v>
                </c:pt>
                <c:pt idx="120">
                  <c:v>4.599999999999996</c:v>
                </c:pt>
                <c:pt idx="121">
                  <c:v>4.649999999999995</c:v>
                </c:pt>
                <c:pt idx="122">
                  <c:v>4.699999999999996</c:v>
                </c:pt>
                <c:pt idx="123">
                  <c:v>4.749999999999996</c:v>
                </c:pt>
                <c:pt idx="124">
                  <c:v>4.799999999999995</c:v>
                </c:pt>
                <c:pt idx="125">
                  <c:v>4.849999999999994</c:v>
                </c:pt>
                <c:pt idx="126">
                  <c:v>4.899999999999995</c:v>
                </c:pt>
                <c:pt idx="127">
                  <c:v>4.949999999999998</c:v>
                </c:pt>
                <c:pt idx="128">
                  <c:v>4.999999999999996</c:v>
                </c:pt>
                <c:pt idx="129">
                  <c:v>5.049999999999994</c:v>
                </c:pt>
                <c:pt idx="130">
                  <c:v>5.099999999999994</c:v>
                </c:pt>
                <c:pt idx="131">
                  <c:v>5.149999999999991</c:v>
                </c:pt>
                <c:pt idx="132">
                  <c:v>5.199999999999994</c:v>
                </c:pt>
                <c:pt idx="133">
                  <c:v>5.249999999999993</c:v>
                </c:pt>
                <c:pt idx="134">
                  <c:v>5.299999999999994</c:v>
                </c:pt>
                <c:pt idx="135">
                  <c:v>5.349999999999992</c:v>
                </c:pt>
                <c:pt idx="136">
                  <c:v>5.399999999999991</c:v>
                </c:pt>
              </c:numCache>
            </c:numRef>
          </c:xVal>
          <c:yVal>
            <c:numRef>
              <c:f>comp!$G$4:$G$140</c:f>
              <c:numCache>
                <c:formatCode>General</c:formatCode>
                <c:ptCount val="137"/>
                <c:pt idx="0">
                  <c:v>0.00123221772774334</c:v>
                </c:pt>
                <c:pt idx="1">
                  <c:v>0.00145872909909615</c:v>
                </c:pt>
                <c:pt idx="2">
                  <c:v>0.00172256692499947</c:v>
                </c:pt>
                <c:pt idx="3">
                  <c:v>0.00202904568490543</c:v>
                </c:pt>
                <c:pt idx="4">
                  <c:v>0.00238408541395208</c:v>
                </c:pt>
                <c:pt idx="5">
                  <c:v>0.00279425514778934</c:v>
                </c:pt>
                <c:pt idx="6">
                  <c:v>0.0032668152365846</c:v>
                </c:pt>
                <c:pt idx="7">
                  <c:v>0.0038097576437891</c:v>
                </c:pt>
                <c:pt idx="8">
                  <c:v>0.00443184323015239</c:v>
                </c:pt>
                <c:pt idx="9">
                  <c:v>0.00514263491019871</c:v>
                </c:pt>
                <c:pt idx="10">
                  <c:v>0.00595252545998297</c:v>
                </c:pt>
                <c:pt idx="11">
                  <c:v>0.00687275865486895</c:v>
                </c:pt>
                <c:pt idx="12">
                  <c:v>0.00791544232811168</c:v>
                </c:pt>
                <c:pt idx="13">
                  <c:v>0.00909355186925728</c:v>
                </c:pt>
                <c:pt idx="14">
                  <c:v>0.0104209226301046</c:v>
                </c:pt>
                <c:pt idx="15">
                  <c:v>0.0119122296796259</c:v>
                </c:pt>
                <c:pt idx="16">
                  <c:v>0.0135829533522681</c:v>
                </c:pt>
                <c:pt idx="17">
                  <c:v>0.0154493290707797</c:v>
                </c:pt>
                <c:pt idx="18">
                  <c:v>0.0175282799992087</c:v>
                </c:pt>
                <c:pt idx="19">
                  <c:v>0.019837331197654</c:v>
                </c:pt>
                <c:pt idx="20">
                  <c:v>0.0223945041108119</c:v>
                </c:pt>
                <c:pt idx="21">
                  <c:v>0.025218190429662</c:v>
                </c:pt>
                <c:pt idx="22">
                  <c:v>0.0283270046211908</c:v>
                </c:pt>
                <c:pt idx="23">
                  <c:v>0.031739614725176</c:v>
                </c:pt>
                <c:pt idx="24">
                  <c:v>0.0354745513687891</c:v>
                </c:pt>
                <c:pt idx="25">
                  <c:v>0.0395499953468502</c:v>
                </c:pt>
                <c:pt idx="26">
                  <c:v>0.0439835445541269</c:v>
                </c:pt>
                <c:pt idx="27">
                  <c:v>0.0487919615308005</c:v>
                </c:pt>
                <c:pt idx="28">
                  <c:v>0.0539909033861154</c:v>
                </c:pt>
                <c:pt idx="29">
                  <c:v>0.0595946363897646</c:v>
                </c:pt>
                <c:pt idx="30">
                  <c:v>0.0656157380556518</c:v>
                </c:pt>
                <c:pt idx="31">
                  <c:v>0.0720647900768531</c:v>
                </c:pt>
                <c:pt idx="32">
                  <c:v>0.0789500659911488</c:v>
                </c:pt>
                <c:pt idx="33">
                  <c:v>0.0862772179497367</c:v>
                </c:pt>
                <c:pt idx="34">
                  <c:v>0.0940489674132524</c:v>
                </c:pt>
                <c:pt idx="35">
                  <c:v>0.102264804994248</c:v>
                </c:pt>
                <c:pt idx="36">
                  <c:v>0.110920704989102</c:v>
                </c:pt>
                <c:pt idx="37">
                  <c:v>0.120008860380607</c:v>
                </c:pt>
                <c:pt idx="38">
                  <c:v>0.129517444231917</c:v>
                </c:pt>
                <c:pt idx="39">
                  <c:v>0.139430403420988</c:v>
                </c:pt>
                <c:pt idx="40">
                  <c:v>0.149727290572079</c:v>
                </c:pt>
                <c:pt idx="41">
                  <c:v>0.160383139819255</c:v>
                </c:pt>
                <c:pt idx="42">
                  <c:v>0.171368391681002</c:v>
                </c:pt>
                <c:pt idx="43">
                  <c:v>0.182648871832889</c:v>
                </c:pt>
                <c:pt idx="44">
                  <c:v>0.194185827937877</c:v>
                </c:pt>
                <c:pt idx="45">
                  <c:v>0.205936027936107</c:v>
                </c:pt>
                <c:pt idx="46">
                  <c:v>0.217851922316419</c:v>
                </c:pt>
                <c:pt idx="47">
                  <c:v>0.229881871902482</c:v>
                </c:pt>
                <c:pt idx="48">
                  <c:v>0.241970441603233</c:v>
                </c:pt>
                <c:pt idx="49">
                  <c:v>0.254058759419415</c:v>
                </c:pt>
                <c:pt idx="50">
                  <c:v>0.26608493878777</c:v>
                </c:pt>
                <c:pt idx="51">
                  <c:v>0.277984561106774</c:v>
                </c:pt>
                <c:pt idx="52">
                  <c:v>0.289691214049643</c:v>
                </c:pt>
                <c:pt idx="53">
                  <c:v>0.301137080060266</c:v>
                </c:pt>
                <c:pt idx="54">
                  <c:v>0.312253568274639</c:v>
                </c:pt>
                <c:pt idx="55">
                  <c:v>0.322971982043643</c:v>
                </c:pt>
                <c:pt idx="56">
                  <c:v>0.333224213280448</c:v>
                </c:pt>
                <c:pt idx="57">
                  <c:v>0.34294345404413</c:v>
                </c:pt>
                <c:pt idx="58">
                  <c:v>0.352064915124082</c:v>
                </c:pt>
                <c:pt idx="59">
                  <c:v>0.360526540927955</c:v>
                </c:pt>
                <c:pt idx="60">
                  <c:v>0.368269709716186</c:v>
                </c:pt>
                <c:pt idx="61">
                  <c:v>0.375239908180127</c:v>
                </c:pt>
                <c:pt idx="62">
                  <c:v>0.381387369536</c:v>
                </c:pt>
                <c:pt idx="63">
                  <c:v>0.386667664704515</c:v>
                </c:pt>
                <c:pt idx="64">
                  <c:v>0.391042236762297</c:v>
                </c:pt>
                <c:pt idx="65">
                  <c:v>0.394478869676563</c:v>
                </c:pt>
                <c:pt idx="66">
                  <c:v>0.396952083353963</c:v>
                </c:pt>
                <c:pt idx="67">
                  <c:v>0.398443448227985</c:v>
                </c:pt>
                <c:pt idx="68">
                  <c:v>0.398941813951957</c:v>
                </c:pt>
                <c:pt idx="69">
                  <c:v>0.398443448227985</c:v>
                </c:pt>
                <c:pt idx="70">
                  <c:v>0.396952083353964</c:v>
                </c:pt>
                <c:pt idx="71">
                  <c:v>0.394478869676564</c:v>
                </c:pt>
                <c:pt idx="72">
                  <c:v>0.391042236762298</c:v>
                </c:pt>
                <c:pt idx="73">
                  <c:v>0.386667664704515</c:v>
                </c:pt>
                <c:pt idx="74">
                  <c:v>0.381387369536001</c:v>
                </c:pt>
                <c:pt idx="75">
                  <c:v>0.375239908180128</c:v>
                </c:pt>
                <c:pt idx="76">
                  <c:v>0.368269709716187</c:v>
                </c:pt>
                <c:pt idx="77">
                  <c:v>0.360526540927956</c:v>
                </c:pt>
                <c:pt idx="78">
                  <c:v>0.352064915124083</c:v>
                </c:pt>
                <c:pt idx="79">
                  <c:v>0.342943454044131</c:v>
                </c:pt>
                <c:pt idx="80">
                  <c:v>0.333224213280449</c:v>
                </c:pt>
                <c:pt idx="81">
                  <c:v>0.322971982043645</c:v>
                </c:pt>
                <c:pt idx="82">
                  <c:v>0.312253568274641</c:v>
                </c:pt>
                <c:pt idx="83">
                  <c:v>0.301137080060268</c:v>
                </c:pt>
                <c:pt idx="84">
                  <c:v>0.289691214049645</c:v>
                </c:pt>
                <c:pt idx="85">
                  <c:v>0.277984561106776</c:v>
                </c:pt>
                <c:pt idx="86">
                  <c:v>0.266084938787772</c:v>
                </c:pt>
                <c:pt idx="87">
                  <c:v>0.254058759419416</c:v>
                </c:pt>
                <c:pt idx="88">
                  <c:v>0.241970441603235</c:v>
                </c:pt>
                <c:pt idx="89">
                  <c:v>0.229881871902484</c:v>
                </c:pt>
                <c:pt idx="90">
                  <c:v>0.217851922316421</c:v>
                </c:pt>
                <c:pt idx="91">
                  <c:v>0.205936027936109</c:v>
                </c:pt>
                <c:pt idx="92">
                  <c:v>0.194185827937878</c:v>
                </c:pt>
                <c:pt idx="93">
                  <c:v>0.182648871832891</c:v>
                </c:pt>
                <c:pt idx="94">
                  <c:v>0.171368391681003</c:v>
                </c:pt>
                <c:pt idx="95">
                  <c:v>0.160383139819256</c:v>
                </c:pt>
                <c:pt idx="96">
                  <c:v>0.149727290572081</c:v>
                </c:pt>
                <c:pt idx="97">
                  <c:v>0.139430403420989</c:v>
                </c:pt>
                <c:pt idx="98">
                  <c:v>0.129517444231919</c:v>
                </c:pt>
                <c:pt idx="99">
                  <c:v>0.120008860380609</c:v>
                </c:pt>
                <c:pt idx="100">
                  <c:v>0.110920704989103</c:v>
                </c:pt>
                <c:pt idx="101">
                  <c:v>0.102264804994249</c:v>
                </c:pt>
                <c:pt idx="102">
                  <c:v>0.0940489674132532</c:v>
                </c:pt>
                <c:pt idx="103">
                  <c:v>0.0862772179497379</c:v>
                </c:pt>
                <c:pt idx="104">
                  <c:v>0.0789500659911499</c:v>
                </c:pt>
                <c:pt idx="105">
                  <c:v>0.072064790076854</c:v>
                </c:pt>
                <c:pt idx="106">
                  <c:v>0.0656157380556526</c:v>
                </c:pt>
                <c:pt idx="107">
                  <c:v>0.0595946363897656</c:v>
                </c:pt>
                <c:pt idx="108">
                  <c:v>0.0539909033861164</c:v>
                </c:pt>
                <c:pt idx="109">
                  <c:v>0.0487919615308014</c:v>
                </c:pt>
                <c:pt idx="110">
                  <c:v>0.0439835445541275</c:v>
                </c:pt>
                <c:pt idx="111">
                  <c:v>0.0395499953468509</c:v>
                </c:pt>
                <c:pt idx="112">
                  <c:v>0.0354745513687897</c:v>
                </c:pt>
                <c:pt idx="113">
                  <c:v>0.0317396147251766</c:v>
                </c:pt>
                <c:pt idx="114">
                  <c:v>0.0283270046211912</c:v>
                </c:pt>
                <c:pt idx="115">
                  <c:v>0.0252181904296624</c:v>
                </c:pt>
                <c:pt idx="116">
                  <c:v>0.0223945041108123</c:v>
                </c:pt>
                <c:pt idx="117">
                  <c:v>0.0198373311976543</c:v>
                </c:pt>
                <c:pt idx="118">
                  <c:v>0.017528279999209</c:v>
                </c:pt>
                <c:pt idx="119">
                  <c:v>0.01544932907078</c:v>
                </c:pt>
                <c:pt idx="120">
                  <c:v>0.0135829533522683</c:v>
                </c:pt>
                <c:pt idx="121">
                  <c:v>0.0119122296796261</c:v>
                </c:pt>
                <c:pt idx="122">
                  <c:v>0.0104209226301047</c:v>
                </c:pt>
                <c:pt idx="123">
                  <c:v>0.00909355186925745</c:v>
                </c:pt>
                <c:pt idx="124">
                  <c:v>0.00791544232811182</c:v>
                </c:pt>
                <c:pt idx="125">
                  <c:v>0.00687275865486913</c:v>
                </c:pt>
                <c:pt idx="126">
                  <c:v>0.00595252545998308</c:v>
                </c:pt>
                <c:pt idx="127">
                  <c:v>0.00514263491019882</c:v>
                </c:pt>
                <c:pt idx="128">
                  <c:v>0.00443184323015247</c:v>
                </c:pt>
                <c:pt idx="129">
                  <c:v>0.00380975764378918</c:v>
                </c:pt>
                <c:pt idx="130">
                  <c:v>0.00326681523658467</c:v>
                </c:pt>
                <c:pt idx="131">
                  <c:v>0.0027942551477894</c:v>
                </c:pt>
                <c:pt idx="132">
                  <c:v>0.00238408541395213</c:v>
                </c:pt>
                <c:pt idx="133">
                  <c:v>0.00202904568490548</c:v>
                </c:pt>
                <c:pt idx="134">
                  <c:v>0.00172256692499951</c:v>
                </c:pt>
                <c:pt idx="135">
                  <c:v>0.00145872909909619</c:v>
                </c:pt>
                <c:pt idx="136">
                  <c:v>0.00123221772774337</c:v>
                </c:pt>
              </c:numCache>
            </c:numRef>
          </c:yVal>
          <c:smooth val="1"/>
        </c:ser>
        <c:ser>
          <c:idx val="0"/>
          <c:order val="0"/>
          <c:marker>
            <c:symbol val="none"/>
          </c:marker>
          <c:xVal>
            <c:numRef>
              <c:f>comp!$T$4:$T$140</c:f>
              <c:numCache>
                <c:formatCode>General</c:formatCode>
                <c:ptCount val="137"/>
                <c:pt idx="0">
                  <c:v>1.65</c:v>
                </c:pt>
                <c:pt idx="1">
                  <c:v>1.65</c:v>
                </c:pt>
                <c:pt idx="2">
                  <c:v>1.65</c:v>
                </c:pt>
                <c:pt idx="3">
                  <c:v>1.65</c:v>
                </c:pt>
                <c:pt idx="4">
                  <c:v>1.65</c:v>
                </c:pt>
                <c:pt idx="5">
                  <c:v>1.65</c:v>
                </c:pt>
                <c:pt idx="6">
                  <c:v>1.65</c:v>
                </c:pt>
                <c:pt idx="7">
                  <c:v>1.65</c:v>
                </c:pt>
                <c:pt idx="8">
                  <c:v>1.65</c:v>
                </c:pt>
                <c:pt idx="9">
                  <c:v>1.65</c:v>
                </c:pt>
                <c:pt idx="10">
                  <c:v>1.65</c:v>
                </c:pt>
                <c:pt idx="11">
                  <c:v>1.65</c:v>
                </c:pt>
                <c:pt idx="12">
                  <c:v>1.65</c:v>
                </c:pt>
                <c:pt idx="13">
                  <c:v>1.65</c:v>
                </c:pt>
                <c:pt idx="14">
                  <c:v>1.65</c:v>
                </c:pt>
                <c:pt idx="15">
                  <c:v>1.65</c:v>
                </c:pt>
                <c:pt idx="16">
                  <c:v>1.65</c:v>
                </c:pt>
                <c:pt idx="17">
                  <c:v>1.65</c:v>
                </c:pt>
                <c:pt idx="18">
                  <c:v>1.65</c:v>
                </c:pt>
                <c:pt idx="19">
                  <c:v>1.65</c:v>
                </c:pt>
                <c:pt idx="20">
                  <c:v>1.65</c:v>
                </c:pt>
                <c:pt idx="21">
                  <c:v>1.65</c:v>
                </c:pt>
                <c:pt idx="22">
                  <c:v>1.65</c:v>
                </c:pt>
                <c:pt idx="23">
                  <c:v>1.65</c:v>
                </c:pt>
                <c:pt idx="24">
                  <c:v>1.65</c:v>
                </c:pt>
                <c:pt idx="25">
                  <c:v>1.65</c:v>
                </c:pt>
                <c:pt idx="26">
                  <c:v>1.65</c:v>
                </c:pt>
                <c:pt idx="27">
                  <c:v>1.65</c:v>
                </c:pt>
                <c:pt idx="28">
                  <c:v>1.65</c:v>
                </c:pt>
                <c:pt idx="29">
                  <c:v>1.65</c:v>
                </c:pt>
                <c:pt idx="30">
                  <c:v>1.65</c:v>
                </c:pt>
                <c:pt idx="31">
                  <c:v>1.65</c:v>
                </c:pt>
                <c:pt idx="32">
                  <c:v>1.65</c:v>
                </c:pt>
                <c:pt idx="33">
                  <c:v>1.65</c:v>
                </c:pt>
                <c:pt idx="34">
                  <c:v>1.65</c:v>
                </c:pt>
                <c:pt idx="35">
                  <c:v>1.65</c:v>
                </c:pt>
                <c:pt idx="36">
                  <c:v>1.65</c:v>
                </c:pt>
                <c:pt idx="37">
                  <c:v>1.65</c:v>
                </c:pt>
                <c:pt idx="38">
                  <c:v>1.65</c:v>
                </c:pt>
                <c:pt idx="39">
                  <c:v>1.65</c:v>
                </c:pt>
                <c:pt idx="40">
                  <c:v>1.65</c:v>
                </c:pt>
                <c:pt idx="41">
                  <c:v>1.65</c:v>
                </c:pt>
                <c:pt idx="42">
                  <c:v>1.65</c:v>
                </c:pt>
                <c:pt idx="43">
                  <c:v>1.65</c:v>
                </c:pt>
                <c:pt idx="44">
                  <c:v>1.65</c:v>
                </c:pt>
                <c:pt idx="45">
                  <c:v>1.65</c:v>
                </c:pt>
                <c:pt idx="46">
                  <c:v>1.65</c:v>
                </c:pt>
                <c:pt idx="47">
                  <c:v>1.65</c:v>
                </c:pt>
                <c:pt idx="48">
                  <c:v>1.65</c:v>
                </c:pt>
                <c:pt idx="49">
                  <c:v>1.65</c:v>
                </c:pt>
                <c:pt idx="50">
                  <c:v>1.65</c:v>
                </c:pt>
                <c:pt idx="51">
                  <c:v>1.65</c:v>
                </c:pt>
                <c:pt idx="52">
                  <c:v>1.65</c:v>
                </c:pt>
                <c:pt idx="53">
                  <c:v>1.65</c:v>
                </c:pt>
                <c:pt idx="54">
                  <c:v>1.65</c:v>
                </c:pt>
                <c:pt idx="55">
                  <c:v>1.65</c:v>
                </c:pt>
                <c:pt idx="56">
                  <c:v>1.65</c:v>
                </c:pt>
                <c:pt idx="57">
                  <c:v>1.65</c:v>
                </c:pt>
                <c:pt idx="58">
                  <c:v>1.65</c:v>
                </c:pt>
                <c:pt idx="59">
                  <c:v>1.65</c:v>
                </c:pt>
                <c:pt idx="60">
                  <c:v>1.65</c:v>
                </c:pt>
                <c:pt idx="61">
                  <c:v>1.65</c:v>
                </c:pt>
                <c:pt idx="62">
                  <c:v>1.65</c:v>
                </c:pt>
                <c:pt idx="63">
                  <c:v>1.65</c:v>
                </c:pt>
                <c:pt idx="64">
                  <c:v>1.65</c:v>
                </c:pt>
                <c:pt idx="65">
                  <c:v>1.65</c:v>
                </c:pt>
                <c:pt idx="66">
                  <c:v>1.65</c:v>
                </c:pt>
                <c:pt idx="67">
                  <c:v>1.65</c:v>
                </c:pt>
                <c:pt idx="68">
                  <c:v>1.65</c:v>
                </c:pt>
                <c:pt idx="69">
                  <c:v>1.65</c:v>
                </c:pt>
                <c:pt idx="70">
                  <c:v>1.65</c:v>
                </c:pt>
                <c:pt idx="71">
                  <c:v>1.65</c:v>
                </c:pt>
                <c:pt idx="72">
                  <c:v>1.65</c:v>
                </c:pt>
                <c:pt idx="73">
                  <c:v>1.65</c:v>
                </c:pt>
                <c:pt idx="74">
                  <c:v>1.65</c:v>
                </c:pt>
                <c:pt idx="75">
                  <c:v>1.65</c:v>
                </c:pt>
                <c:pt idx="76">
                  <c:v>1.65</c:v>
                </c:pt>
                <c:pt idx="77">
                  <c:v>1.65</c:v>
                </c:pt>
                <c:pt idx="78">
                  <c:v>1.65</c:v>
                </c:pt>
                <c:pt idx="79">
                  <c:v>1.65</c:v>
                </c:pt>
                <c:pt idx="80">
                  <c:v>1.65</c:v>
                </c:pt>
                <c:pt idx="81">
                  <c:v>1.65</c:v>
                </c:pt>
                <c:pt idx="82">
                  <c:v>1.65</c:v>
                </c:pt>
                <c:pt idx="83">
                  <c:v>1.65</c:v>
                </c:pt>
                <c:pt idx="84">
                  <c:v>1.65</c:v>
                </c:pt>
                <c:pt idx="85">
                  <c:v>1.65</c:v>
                </c:pt>
                <c:pt idx="86">
                  <c:v>1.65</c:v>
                </c:pt>
                <c:pt idx="87">
                  <c:v>1.65</c:v>
                </c:pt>
                <c:pt idx="88">
                  <c:v>1.65</c:v>
                </c:pt>
                <c:pt idx="89">
                  <c:v>1.65</c:v>
                </c:pt>
                <c:pt idx="90">
                  <c:v>1.65</c:v>
                </c:pt>
                <c:pt idx="91">
                  <c:v>1.65</c:v>
                </c:pt>
                <c:pt idx="92">
                  <c:v>1.65</c:v>
                </c:pt>
                <c:pt idx="93">
                  <c:v>1.65</c:v>
                </c:pt>
                <c:pt idx="94">
                  <c:v>1.65</c:v>
                </c:pt>
                <c:pt idx="95">
                  <c:v>1.65</c:v>
                </c:pt>
                <c:pt idx="96">
                  <c:v>1.65</c:v>
                </c:pt>
                <c:pt idx="97">
                  <c:v>1.65</c:v>
                </c:pt>
                <c:pt idx="98">
                  <c:v>1.65</c:v>
                </c:pt>
                <c:pt idx="99">
                  <c:v>1.65</c:v>
                </c:pt>
                <c:pt idx="100">
                  <c:v>1.65</c:v>
                </c:pt>
                <c:pt idx="101">
                  <c:v>1.65</c:v>
                </c:pt>
                <c:pt idx="102">
                  <c:v>1.65</c:v>
                </c:pt>
                <c:pt idx="103">
                  <c:v>1.65</c:v>
                </c:pt>
                <c:pt idx="104">
                  <c:v>1.65</c:v>
                </c:pt>
                <c:pt idx="105">
                  <c:v>1.65</c:v>
                </c:pt>
                <c:pt idx="106">
                  <c:v>1.65</c:v>
                </c:pt>
                <c:pt idx="107">
                  <c:v>1.65</c:v>
                </c:pt>
                <c:pt idx="108">
                  <c:v>1.65</c:v>
                </c:pt>
                <c:pt idx="109">
                  <c:v>1.65</c:v>
                </c:pt>
                <c:pt idx="110">
                  <c:v>1.65</c:v>
                </c:pt>
                <c:pt idx="111">
                  <c:v>1.65</c:v>
                </c:pt>
                <c:pt idx="112">
                  <c:v>1.65</c:v>
                </c:pt>
                <c:pt idx="113">
                  <c:v>1.65</c:v>
                </c:pt>
                <c:pt idx="114">
                  <c:v>1.65</c:v>
                </c:pt>
                <c:pt idx="115">
                  <c:v>1.65</c:v>
                </c:pt>
                <c:pt idx="116">
                  <c:v>1.65</c:v>
                </c:pt>
                <c:pt idx="117">
                  <c:v>1.65</c:v>
                </c:pt>
                <c:pt idx="118">
                  <c:v>1.65</c:v>
                </c:pt>
                <c:pt idx="119">
                  <c:v>1.65</c:v>
                </c:pt>
                <c:pt idx="120">
                  <c:v>1.65</c:v>
                </c:pt>
                <c:pt idx="121">
                  <c:v>1.65</c:v>
                </c:pt>
                <c:pt idx="122">
                  <c:v>1.65</c:v>
                </c:pt>
                <c:pt idx="123">
                  <c:v>1.65</c:v>
                </c:pt>
                <c:pt idx="124">
                  <c:v>1.65</c:v>
                </c:pt>
                <c:pt idx="125">
                  <c:v>1.65</c:v>
                </c:pt>
                <c:pt idx="126">
                  <c:v>1.65</c:v>
                </c:pt>
                <c:pt idx="127">
                  <c:v>1.65</c:v>
                </c:pt>
                <c:pt idx="128">
                  <c:v>1.65</c:v>
                </c:pt>
                <c:pt idx="129">
                  <c:v>1.65</c:v>
                </c:pt>
                <c:pt idx="130">
                  <c:v>1.65</c:v>
                </c:pt>
                <c:pt idx="131">
                  <c:v>1.65</c:v>
                </c:pt>
                <c:pt idx="132">
                  <c:v>1.65</c:v>
                </c:pt>
                <c:pt idx="133">
                  <c:v>1.65</c:v>
                </c:pt>
                <c:pt idx="134">
                  <c:v>1.65</c:v>
                </c:pt>
                <c:pt idx="135">
                  <c:v>1.65</c:v>
                </c:pt>
                <c:pt idx="136">
                  <c:v>1.65</c:v>
                </c:pt>
              </c:numCache>
            </c:numRef>
          </c:xVal>
          <c:yVal>
            <c:numRef>
              <c:f>comp!$U$4:$U$140</c:f>
              <c:numCache>
                <c:formatCode>General</c:formatCode>
                <c:ptCount val="137"/>
                <c:pt idx="0">
                  <c:v>0.00123221772774334</c:v>
                </c:pt>
                <c:pt idx="1">
                  <c:v>0.00145872909909615</c:v>
                </c:pt>
                <c:pt idx="2">
                  <c:v>0.00172256692499947</c:v>
                </c:pt>
                <c:pt idx="3">
                  <c:v>0.00202904568490543</c:v>
                </c:pt>
                <c:pt idx="4">
                  <c:v>0.00238408541395208</c:v>
                </c:pt>
                <c:pt idx="5">
                  <c:v>0.00279425514778934</c:v>
                </c:pt>
                <c:pt idx="6">
                  <c:v>0.0032668152365846</c:v>
                </c:pt>
                <c:pt idx="7">
                  <c:v>0.0038097576437891</c:v>
                </c:pt>
                <c:pt idx="8">
                  <c:v>0.00443184323015239</c:v>
                </c:pt>
                <c:pt idx="9">
                  <c:v>0.00514263491019871</c:v>
                </c:pt>
                <c:pt idx="10">
                  <c:v>0.00595252545998297</c:v>
                </c:pt>
                <c:pt idx="11">
                  <c:v>0.00687275865486895</c:v>
                </c:pt>
                <c:pt idx="12">
                  <c:v>0.00791544232811168</c:v>
                </c:pt>
                <c:pt idx="13">
                  <c:v>0.00909355186925728</c:v>
                </c:pt>
                <c:pt idx="14">
                  <c:v>0.0104209226301046</c:v>
                </c:pt>
                <c:pt idx="15">
                  <c:v>0.0119122296796259</c:v>
                </c:pt>
                <c:pt idx="16">
                  <c:v>0.0135829533522681</c:v>
                </c:pt>
                <c:pt idx="17">
                  <c:v>0.0154493290707797</c:v>
                </c:pt>
                <c:pt idx="18">
                  <c:v>0.0175282799992087</c:v>
                </c:pt>
                <c:pt idx="19">
                  <c:v>0.019837331197654</c:v>
                </c:pt>
                <c:pt idx="20">
                  <c:v>0.0223945041108119</c:v>
                </c:pt>
                <c:pt idx="21">
                  <c:v>0.025218190429662</c:v>
                </c:pt>
                <c:pt idx="22">
                  <c:v>0.0283270046211908</c:v>
                </c:pt>
                <c:pt idx="23">
                  <c:v>0.031739614725176</c:v>
                </c:pt>
                <c:pt idx="24">
                  <c:v>0.0354745513687891</c:v>
                </c:pt>
                <c:pt idx="25">
                  <c:v>0.0395499953468502</c:v>
                </c:pt>
                <c:pt idx="26">
                  <c:v>0.0439835445541269</c:v>
                </c:pt>
                <c:pt idx="27">
                  <c:v>0.0487919615308005</c:v>
                </c:pt>
                <c:pt idx="28">
                  <c:v>0.0539909033861154</c:v>
                </c:pt>
                <c:pt idx="29">
                  <c:v>0.0595946363897646</c:v>
                </c:pt>
                <c:pt idx="30">
                  <c:v>0.0656157380556518</c:v>
                </c:pt>
                <c:pt idx="31">
                  <c:v>0.0720647900768531</c:v>
                </c:pt>
                <c:pt idx="32">
                  <c:v>0.0789500659911488</c:v>
                </c:pt>
                <c:pt idx="33">
                  <c:v>0.0862772179497367</c:v>
                </c:pt>
                <c:pt idx="34">
                  <c:v>0.0940489674132524</c:v>
                </c:pt>
                <c:pt idx="35">
                  <c:v>0.102264804994248</c:v>
                </c:pt>
                <c:pt idx="36">
                  <c:v>0.110920704989102</c:v>
                </c:pt>
                <c:pt idx="37">
                  <c:v>0.120008860380607</c:v>
                </c:pt>
                <c:pt idx="38">
                  <c:v>0.129517444231917</c:v>
                </c:pt>
                <c:pt idx="39">
                  <c:v>0.139430403420988</c:v>
                </c:pt>
                <c:pt idx="40">
                  <c:v>0.149727290572079</c:v>
                </c:pt>
                <c:pt idx="41">
                  <c:v>0.160383139819255</c:v>
                </c:pt>
                <c:pt idx="42">
                  <c:v>0.171368391681002</c:v>
                </c:pt>
                <c:pt idx="43">
                  <c:v>0.182648871832889</c:v>
                </c:pt>
                <c:pt idx="44">
                  <c:v>0.194185827937877</c:v>
                </c:pt>
                <c:pt idx="45">
                  <c:v>0.205936027936107</c:v>
                </c:pt>
                <c:pt idx="46">
                  <c:v>0.217851922316419</c:v>
                </c:pt>
                <c:pt idx="47">
                  <c:v>0.229881871902482</c:v>
                </c:pt>
                <c:pt idx="48">
                  <c:v>0.241970441603233</c:v>
                </c:pt>
                <c:pt idx="49">
                  <c:v>0.254058759419415</c:v>
                </c:pt>
                <c:pt idx="50">
                  <c:v>0.26608493878777</c:v>
                </c:pt>
                <c:pt idx="51">
                  <c:v>0.277984561106774</c:v>
                </c:pt>
                <c:pt idx="52">
                  <c:v>0.289691214049643</c:v>
                </c:pt>
                <c:pt idx="53">
                  <c:v>0.301137080060266</c:v>
                </c:pt>
                <c:pt idx="54">
                  <c:v>0.312253568274639</c:v>
                </c:pt>
                <c:pt idx="55">
                  <c:v>0.322971982043643</c:v>
                </c:pt>
                <c:pt idx="56">
                  <c:v>0.333224213280448</c:v>
                </c:pt>
                <c:pt idx="57">
                  <c:v>0.34294345404413</c:v>
                </c:pt>
                <c:pt idx="58">
                  <c:v>0.352064915124082</c:v>
                </c:pt>
                <c:pt idx="59">
                  <c:v>0.360526540927955</c:v>
                </c:pt>
                <c:pt idx="60">
                  <c:v>0.368269709716186</c:v>
                </c:pt>
                <c:pt idx="61">
                  <c:v>0.375239908180127</c:v>
                </c:pt>
                <c:pt idx="62">
                  <c:v>0.381387369536</c:v>
                </c:pt>
                <c:pt idx="63">
                  <c:v>0.386667664704515</c:v>
                </c:pt>
                <c:pt idx="64">
                  <c:v>0.391042236762297</c:v>
                </c:pt>
                <c:pt idx="65">
                  <c:v>0.394478869676563</c:v>
                </c:pt>
                <c:pt idx="66">
                  <c:v>0.396952083353963</c:v>
                </c:pt>
                <c:pt idx="67">
                  <c:v>0.398443448227985</c:v>
                </c:pt>
                <c:pt idx="68">
                  <c:v>0.398941813951957</c:v>
                </c:pt>
                <c:pt idx="69">
                  <c:v>0.398443448227985</c:v>
                </c:pt>
                <c:pt idx="70">
                  <c:v>0.396952083353964</c:v>
                </c:pt>
                <c:pt idx="71">
                  <c:v>0.394478869676564</c:v>
                </c:pt>
                <c:pt idx="72">
                  <c:v>0.391042236762298</c:v>
                </c:pt>
                <c:pt idx="73">
                  <c:v>0.386667664704515</c:v>
                </c:pt>
                <c:pt idx="74">
                  <c:v>0.381387369536001</c:v>
                </c:pt>
                <c:pt idx="75">
                  <c:v>0.375239908180128</c:v>
                </c:pt>
                <c:pt idx="76">
                  <c:v>0.368269709716187</c:v>
                </c:pt>
                <c:pt idx="77">
                  <c:v>0.360526540927956</c:v>
                </c:pt>
                <c:pt idx="78">
                  <c:v>0.352064915124083</c:v>
                </c:pt>
                <c:pt idx="79">
                  <c:v>0.342943454044131</c:v>
                </c:pt>
                <c:pt idx="80">
                  <c:v>0.333224213280449</c:v>
                </c:pt>
                <c:pt idx="81">
                  <c:v>0.322971982043645</c:v>
                </c:pt>
                <c:pt idx="82">
                  <c:v>0.312253568274641</c:v>
                </c:pt>
                <c:pt idx="83">
                  <c:v>0.301137080060268</c:v>
                </c:pt>
                <c:pt idx="84">
                  <c:v>0.289691214049645</c:v>
                </c:pt>
                <c:pt idx="85">
                  <c:v>0.277984561106776</c:v>
                </c:pt>
                <c:pt idx="86">
                  <c:v>0.266084938787772</c:v>
                </c:pt>
                <c:pt idx="87">
                  <c:v>0.254058759419416</c:v>
                </c:pt>
                <c:pt idx="88">
                  <c:v>0.241970441603235</c:v>
                </c:pt>
                <c:pt idx="89">
                  <c:v>0.229881871902484</c:v>
                </c:pt>
                <c:pt idx="90">
                  <c:v>0.217851922316421</c:v>
                </c:pt>
                <c:pt idx="91">
                  <c:v>0.205936027936109</c:v>
                </c:pt>
                <c:pt idx="92">
                  <c:v>0.194185827937878</c:v>
                </c:pt>
                <c:pt idx="93">
                  <c:v>0.182648871832891</c:v>
                </c:pt>
                <c:pt idx="94">
                  <c:v>0.171368391681003</c:v>
                </c:pt>
                <c:pt idx="95">
                  <c:v>0.160383139819256</c:v>
                </c:pt>
                <c:pt idx="96">
                  <c:v>0.149727290572081</c:v>
                </c:pt>
                <c:pt idx="97">
                  <c:v>0.139430403420989</c:v>
                </c:pt>
                <c:pt idx="98">
                  <c:v>0.129517444231919</c:v>
                </c:pt>
                <c:pt idx="99">
                  <c:v>0.120008860380609</c:v>
                </c:pt>
                <c:pt idx="100">
                  <c:v>0.110920704989103</c:v>
                </c:pt>
                <c:pt idx="101">
                  <c:v>0.102264804994249</c:v>
                </c:pt>
                <c:pt idx="102">
                  <c:v>0.0940489674132532</c:v>
                </c:pt>
                <c:pt idx="103">
                  <c:v>0.0862772179497379</c:v>
                </c:pt>
                <c:pt idx="104">
                  <c:v>0.0789500659911498</c:v>
                </c:pt>
                <c:pt idx="105">
                  <c:v>0.072064790076854</c:v>
                </c:pt>
                <c:pt idx="106">
                  <c:v>0.0656157380556527</c:v>
                </c:pt>
                <c:pt idx="107">
                  <c:v>0.0595946363897656</c:v>
                </c:pt>
                <c:pt idx="108">
                  <c:v>0.0539909033861164</c:v>
                </c:pt>
                <c:pt idx="109">
                  <c:v>0.0487919615308014</c:v>
                </c:pt>
                <c:pt idx="110">
                  <c:v>0.0439835445541276</c:v>
                </c:pt>
                <c:pt idx="111">
                  <c:v>0.0395499953468509</c:v>
                </c:pt>
                <c:pt idx="112">
                  <c:v>0.0354745513687897</c:v>
                </c:pt>
                <c:pt idx="113">
                  <c:v>0.0317396147251765</c:v>
                </c:pt>
                <c:pt idx="114">
                  <c:v>0.0283270046211913</c:v>
                </c:pt>
                <c:pt idx="115">
                  <c:v>0.0252181904296624</c:v>
                </c:pt>
                <c:pt idx="116">
                  <c:v>0.0223945041108123</c:v>
                </c:pt>
                <c:pt idx="117">
                  <c:v>0.0198373311976543</c:v>
                </c:pt>
                <c:pt idx="118">
                  <c:v>0.017528279999209</c:v>
                </c:pt>
                <c:pt idx="119">
                  <c:v>0.01544932907078</c:v>
                </c:pt>
                <c:pt idx="120">
                  <c:v>0.0135829533522684</c:v>
                </c:pt>
                <c:pt idx="121">
                  <c:v>0.0119122296796261</c:v>
                </c:pt>
                <c:pt idx="122">
                  <c:v>0.0104209226301048</c:v>
                </c:pt>
                <c:pt idx="123">
                  <c:v>0.00909355186925742</c:v>
                </c:pt>
                <c:pt idx="124">
                  <c:v>0.00791544232811183</c:v>
                </c:pt>
                <c:pt idx="125">
                  <c:v>0.0068727586548691</c:v>
                </c:pt>
                <c:pt idx="126">
                  <c:v>0.0059525254599831</c:v>
                </c:pt>
                <c:pt idx="127">
                  <c:v>0.00514263491019882</c:v>
                </c:pt>
                <c:pt idx="128">
                  <c:v>0.00443184323015248</c:v>
                </c:pt>
                <c:pt idx="129">
                  <c:v>0.00380975764378918</c:v>
                </c:pt>
                <c:pt idx="130">
                  <c:v>0.00326681523658468</c:v>
                </c:pt>
                <c:pt idx="131">
                  <c:v>0.0027942551477894</c:v>
                </c:pt>
                <c:pt idx="132">
                  <c:v>0.00238408541395214</c:v>
                </c:pt>
                <c:pt idx="133">
                  <c:v>0.00202904568490548</c:v>
                </c:pt>
                <c:pt idx="134">
                  <c:v>0.00172256692499951</c:v>
                </c:pt>
                <c:pt idx="135">
                  <c:v>0.00145872909909619</c:v>
                </c:pt>
                <c:pt idx="136">
                  <c:v>0.00123221772774337</c:v>
                </c:pt>
              </c:numCache>
            </c:numRef>
          </c:yVal>
          <c:smooth val="1"/>
        </c:ser>
        <c:dLbls>
          <c:showLegendKey val="0"/>
          <c:showVal val="0"/>
          <c:showCatName val="0"/>
          <c:showSerName val="0"/>
          <c:showPercent val="0"/>
          <c:showBubbleSize val="0"/>
        </c:dLbls>
        <c:axId val="-2012662504"/>
        <c:axId val="-2023922520"/>
      </c:scatterChart>
      <c:valAx>
        <c:axId val="-2012662504"/>
        <c:scaling>
          <c:orientation val="minMax"/>
        </c:scaling>
        <c:delete val="0"/>
        <c:axPos val="b"/>
        <c:numFmt formatCode="General" sourceLinked="1"/>
        <c:majorTickMark val="out"/>
        <c:minorTickMark val="none"/>
        <c:tickLblPos val="nextTo"/>
        <c:crossAx val="-2023922520"/>
        <c:crosses val="autoZero"/>
        <c:crossBetween val="midCat"/>
      </c:valAx>
      <c:valAx>
        <c:axId val="-2023922520"/>
        <c:scaling>
          <c:orientation val="minMax"/>
        </c:scaling>
        <c:delete val="1"/>
        <c:axPos val="l"/>
        <c:majorGridlines/>
        <c:numFmt formatCode="General" sourceLinked="1"/>
        <c:majorTickMark val="out"/>
        <c:minorTickMark val="none"/>
        <c:tickLblPos val="none"/>
        <c:crossAx val="-2012662504"/>
        <c:crosses val="autoZero"/>
        <c:crossBetween val="midCat"/>
      </c:valAx>
    </c:plotArea>
    <c:legend>
      <c:legendPos val="r"/>
      <c:legendEntry>
        <c:idx val="0"/>
        <c:delete val="1"/>
      </c:legendEntry>
      <c:legendEntry>
        <c:idx val="2"/>
        <c:delete val="1"/>
      </c:legendEntry>
      <c:layout/>
      <c:overlay val="0"/>
    </c:legend>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96.emf"/></Relationships>
</file>

<file path=ppt/drawings/drawing1.xml><?xml version="1.0" encoding="utf-8"?>
<c:userShapes xmlns:c="http://schemas.openxmlformats.org/drawingml/2006/chart">
  <cdr:relSizeAnchor xmlns:cdr="http://schemas.openxmlformats.org/drawingml/2006/chartDrawing">
    <cdr:from>
      <cdr:x>0.7381</cdr:x>
      <cdr:y>0.23881</cdr:y>
    </cdr:from>
    <cdr:to>
      <cdr:x>0.7381</cdr:x>
      <cdr:y>0.77612</cdr:y>
    </cdr:to>
    <cdr:sp macro="" textlink="">
      <cdr:nvSpPr>
        <cdr:cNvPr id="3" name="Straight Connector 2"/>
        <cdr:cNvSpPr/>
      </cdr:nvSpPr>
      <cdr:spPr>
        <a:xfrm xmlns:a="http://schemas.openxmlformats.org/drawingml/2006/main" rot="5400000">
          <a:off x="3352800" y="2590800"/>
          <a:ext cx="2743200" cy="0"/>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0.14286</cdr:x>
      <cdr:y>0.22388</cdr:y>
    </cdr:from>
    <cdr:to>
      <cdr:x>0.66667</cdr:x>
      <cdr:y>0.22388</cdr:y>
    </cdr:to>
    <cdr:sp macro="" textlink="">
      <cdr:nvSpPr>
        <cdr:cNvPr id="5" name="Straight Connector 4"/>
        <cdr:cNvSpPr/>
      </cdr:nvSpPr>
      <cdr:spPr>
        <a:xfrm xmlns:a="http://schemas.openxmlformats.org/drawingml/2006/main">
          <a:off x="914400" y="1143000"/>
          <a:ext cx="3352800" cy="0"/>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0.38028</cdr:x>
      <cdr:y>0.03571</cdr:y>
    </cdr:from>
    <cdr:to>
      <cdr:x>0.52314</cdr:x>
      <cdr:y>0.21482</cdr:y>
    </cdr:to>
    <cdr:sp macro="" textlink="">
      <cdr:nvSpPr>
        <cdr:cNvPr id="6" name="TextBox 5"/>
        <cdr:cNvSpPr txBox="1"/>
      </cdr:nvSpPr>
      <cdr:spPr>
        <a:xfrm xmlns:a="http://schemas.openxmlformats.org/drawingml/2006/main">
          <a:off x="2057400" y="152400"/>
          <a:ext cx="772886" cy="7642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800" dirty="0" smtClean="0"/>
            <a:t>95</a:t>
          </a:r>
          <a:r>
            <a:rPr lang="en-US" sz="1800" baseline="30000" dirty="0" smtClean="0"/>
            <a:t>th</a:t>
          </a:r>
          <a:r>
            <a:rPr lang="en-US" sz="1800" dirty="0" smtClean="0"/>
            <a:t> Percentile Value</a:t>
          </a:r>
          <a:endParaRPr lang="en-US" sz="1800" dirty="0"/>
        </a:p>
      </cdr:txBody>
    </cdr:sp>
  </cdr:relSizeAnchor>
</c:userShapes>
</file>

<file path=ppt/drawings/drawing2.xml><?xml version="1.0" encoding="utf-8"?>
<c:userShapes xmlns:c="http://schemas.openxmlformats.org/drawingml/2006/chart">
  <cdr:relSizeAnchor xmlns:cdr="http://schemas.openxmlformats.org/drawingml/2006/chartDrawing">
    <cdr:from>
      <cdr:x>0.7381</cdr:x>
      <cdr:y>0.23881</cdr:y>
    </cdr:from>
    <cdr:to>
      <cdr:x>0.7381</cdr:x>
      <cdr:y>0.89153</cdr:y>
    </cdr:to>
    <cdr:sp macro="" textlink="">
      <cdr:nvSpPr>
        <cdr:cNvPr id="3" name="Straight Connector 2"/>
        <cdr:cNvSpPr/>
      </cdr:nvSpPr>
      <cdr:spPr>
        <a:xfrm xmlns:a="http://schemas.openxmlformats.org/drawingml/2006/main" rot="5400000">
          <a:off x="2600619" y="2411701"/>
          <a:ext cx="2785299" cy="0"/>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0.14286</cdr:x>
      <cdr:y>0.22388</cdr:y>
    </cdr:from>
    <cdr:to>
      <cdr:x>0.66667</cdr:x>
      <cdr:y>0.22388</cdr:y>
    </cdr:to>
    <cdr:sp macro="" textlink="">
      <cdr:nvSpPr>
        <cdr:cNvPr id="5" name="Straight Connector 4"/>
        <cdr:cNvSpPr/>
      </cdr:nvSpPr>
      <cdr:spPr>
        <a:xfrm xmlns:a="http://schemas.openxmlformats.org/drawingml/2006/main">
          <a:off x="914400" y="1143000"/>
          <a:ext cx="3352800" cy="0"/>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0.38028</cdr:x>
      <cdr:y>0.03571</cdr:y>
    </cdr:from>
    <cdr:to>
      <cdr:x>0.52314</cdr:x>
      <cdr:y>0.21482</cdr:y>
    </cdr:to>
    <cdr:sp macro="" textlink="">
      <cdr:nvSpPr>
        <cdr:cNvPr id="6" name="TextBox 5"/>
        <cdr:cNvSpPr txBox="1"/>
      </cdr:nvSpPr>
      <cdr:spPr>
        <a:xfrm xmlns:a="http://schemas.openxmlformats.org/drawingml/2006/main">
          <a:off x="2057400" y="152400"/>
          <a:ext cx="772886" cy="7642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800" dirty="0" smtClean="0"/>
            <a:t>95</a:t>
          </a:r>
          <a:r>
            <a:rPr lang="en-US" sz="1800" baseline="30000" dirty="0" smtClean="0"/>
            <a:t>th</a:t>
          </a:r>
          <a:r>
            <a:rPr lang="en-US" sz="1800" dirty="0" smtClean="0"/>
            <a:t> Percentile Value</a:t>
          </a:r>
          <a:endParaRPr lang="en-US" sz="1800" dirty="0"/>
        </a:p>
      </cdr:txBody>
    </cdr:sp>
  </cdr:relSizeAnchor>
  <cdr:relSizeAnchor xmlns:cdr="http://schemas.openxmlformats.org/drawingml/2006/chartDrawing">
    <cdr:from>
      <cdr:x>0.69017</cdr:x>
      <cdr:y>0.358</cdr:y>
    </cdr:from>
    <cdr:to>
      <cdr:x>0.69017</cdr:x>
      <cdr:y>0.89531</cdr:y>
    </cdr:to>
    <cdr:sp macro="" textlink="">
      <cdr:nvSpPr>
        <cdr:cNvPr id="7" name="Straight Connector 6"/>
        <cdr:cNvSpPr/>
      </cdr:nvSpPr>
      <cdr:spPr>
        <a:xfrm xmlns:a="http://schemas.openxmlformats.org/drawingml/2006/main" rot="5400000">
          <a:off x="2587573" y="2674071"/>
          <a:ext cx="2292809" cy="0"/>
        </a:xfrm>
        <a:prstGeom xmlns:a="http://schemas.openxmlformats.org/drawingml/2006/main" prst="line">
          <a:avLst/>
        </a:prstGeom>
        <a:ln xmlns:a="http://schemas.openxmlformats.org/drawingml/2006/main">
          <a:solidFill>
            <a:schemeClr val="accent6">
              <a:lumMod val="75000"/>
            </a:schemeClr>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747DA0-D06D-2C41-8D43-D5242A3265C6}" type="datetimeFigureOut">
              <a:rPr lang="en-US" smtClean="0"/>
              <a:t>10/3/19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DBCA06-3DBC-7847-96BF-D3BF25C5A535}" type="slidenum">
              <a:rPr lang="en-US" smtClean="0"/>
              <a:t>‹#›</a:t>
            </a:fld>
            <a:endParaRPr lang="en-US"/>
          </a:p>
        </p:txBody>
      </p:sp>
    </p:spTree>
    <p:extLst>
      <p:ext uri="{BB962C8B-B14F-4D97-AF65-F5344CB8AC3E}">
        <p14:creationId xmlns:p14="http://schemas.microsoft.com/office/powerpoint/2010/main" val="67990814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Ryan said 20 cm, so clearly</a:t>
            </a:r>
            <a:r>
              <a:rPr lang="en-US" baseline="0" dirty="0" smtClean="0"/>
              <a:t> Ryan vs. Jessica is worse than Teddy </a:t>
            </a:r>
            <a:r>
              <a:rPr lang="en-US" baseline="0" dirty="0" err="1" smtClean="0"/>
              <a:t>vs</a:t>
            </a:r>
            <a:r>
              <a:rPr lang="en-US" baseline="0" dirty="0" smtClean="0"/>
              <a:t> Eric.</a:t>
            </a:r>
            <a:endParaRPr lang="en-US" dirty="0"/>
          </a:p>
        </p:txBody>
      </p:sp>
      <p:sp>
        <p:nvSpPr>
          <p:cNvPr id="4" name="Slide Number Placeholder 3"/>
          <p:cNvSpPr>
            <a:spLocks noGrp="1"/>
          </p:cNvSpPr>
          <p:nvPr>
            <p:ph type="sldNum" sz="quarter" idx="10"/>
          </p:nvPr>
        </p:nvSpPr>
        <p:spPr/>
        <p:txBody>
          <a:bodyPr/>
          <a:lstStyle/>
          <a:p>
            <a:fld id="{2B02CFFA-237C-9546-9B53-7878028D85B6}" type="slidenum">
              <a:rPr lang="en-US" smtClean="0"/>
              <a:t>5</a:t>
            </a:fld>
            <a:endParaRPr lang="en-US"/>
          </a:p>
        </p:txBody>
      </p:sp>
    </p:spTree>
    <p:extLst>
      <p:ext uri="{BB962C8B-B14F-4D97-AF65-F5344CB8AC3E}">
        <p14:creationId xmlns:p14="http://schemas.microsoft.com/office/powerpoint/2010/main" val="3350794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binomial distribution, binomial for tossing a coin,</a:t>
            </a:r>
            <a:r>
              <a:rPr lang="en-US" baseline="0" dirty="0" smtClean="0"/>
              <a:t> p=0.5, there’s a table for every sample size.</a:t>
            </a:r>
            <a:endParaRPr lang="en-US" dirty="0"/>
          </a:p>
        </p:txBody>
      </p:sp>
      <p:sp>
        <p:nvSpPr>
          <p:cNvPr id="4" name="Slide Number Placeholder 3"/>
          <p:cNvSpPr>
            <a:spLocks noGrp="1"/>
          </p:cNvSpPr>
          <p:nvPr>
            <p:ph type="sldNum" sz="quarter" idx="10"/>
          </p:nvPr>
        </p:nvSpPr>
        <p:spPr/>
        <p:txBody>
          <a:bodyPr/>
          <a:lstStyle/>
          <a:p>
            <a:fld id="{A98450CE-7B98-48C7-BCBE-C737B9AB43C8}" type="slidenum">
              <a:rPr lang="en-US" smtClean="0"/>
              <a:pPr/>
              <a:t>78</a:t>
            </a:fld>
            <a:endParaRPr lang="en-US"/>
          </a:p>
        </p:txBody>
      </p:sp>
    </p:spTree>
    <p:extLst>
      <p:ext uri="{BB962C8B-B14F-4D97-AF65-F5344CB8AC3E}">
        <p14:creationId xmlns:p14="http://schemas.microsoft.com/office/powerpoint/2010/main" val="180313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correction. Add continuity correction, see page 120 on H&amp;H</a:t>
            </a:r>
            <a:endParaRPr lang="en-US" dirty="0"/>
          </a:p>
        </p:txBody>
      </p:sp>
      <p:sp>
        <p:nvSpPr>
          <p:cNvPr id="4" name="Slide Number Placeholder 3"/>
          <p:cNvSpPr>
            <a:spLocks noGrp="1"/>
          </p:cNvSpPr>
          <p:nvPr>
            <p:ph type="sldNum" sz="quarter" idx="10"/>
          </p:nvPr>
        </p:nvSpPr>
        <p:spPr/>
        <p:txBody>
          <a:bodyPr/>
          <a:lstStyle/>
          <a:p>
            <a:fld id="{A98450CE-7B98-48C7-BCBE-C737B9AB43C8}" type="slidenum">
              <a:rPr lang="en-US" smtClean="0"/>
              <a:pPr/>
              <a:t>81</a:t>
            </a:fld>
            <a:endParaRPr lang="en-US"/>
          </a:p>
        </p:txBody>
      </p:sp>
    </p:spTree>
    <p:extLst>
      <p:ext uri="{BB962C8B-B14F-4D97-AF65-F5344CB8AC3E}">
        <p14:creationId xmlns:p14="http://schemas.microsoft.com/office/powerpoint/2010/main" val="2104121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E5209A2-A450-6342-BB4F-2A3049D9B918}" type="datetimeFigureOut">
              <a:rPr lang="en-US" smtClean="0"/>
              <a:t>10/3/19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72B434-A8A8-F840-B079-A7F02F91A6D8}" type="slidenum">
              <a:rPr lang="en-US" smtClean="0"/>
              <a:t>‹#›</a:t>
            </a:fld>
            <a:endParaRPr lang="en-US"/>
          </a:p>
        </p:txBody>
      </p:sp>
    </p:spTree>
    <p:extLst>
      <p:ext uri="{BB962C8B-B14F-4D97-AF65-F5344CB8AC3E}">
        <p14:creationId xmlns:p14="http://schemas.microsoft.com/office/powerpoint/2010/main" val="2786361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5209A2-A450-6342-BB4F-2A3049D9B918}" type="datetimeFigureOut">
              <a:rPr lang="en-US" smtClean="0"/>
              <a:t>10/3/19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72B434-A8A8-F840-B079-A7F02F91A6D8}" type="slidenum">
              <a:rPr lang="en-US" smtClean="0"/>
              <a:t>‹#›</a:t>
            </a:fld>
            <a:endParaRPr lang="en-US"/>
          </a:p>
        </p:txBody>
      </p:sp>
    </p:spTree>
    <p:extLst>
      <p:ext uri="{BB962C8B-B14F-4D97-AF65-F5344CB8AC3E}">
        <p14:creationId xmlns:p14="http://schemas.microsoft.com/office/powerpoint/2010/main" val="28305497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5209A2-A450-6342-BB4F-2A3049D9B918}" type="datetimeFigureOut">
              <a:rPr lang="en-US" smtClean="0"/>
              <a:t>10/3/19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72B434-A8A8-F840-B079-A7F02F91A6D8}" type="slidenum">
              <a:rPr lang="en-US" smtClean="0"/>
              <a:t>‹#›</a:t>
            </a:fld>
            <a:endParaRPr lang="en-US"/>
          </a:p>
        </p:txBody>
      </p:sp>
    </p:spTree>
    <p:extLst>
      <p:ext uri="{BB962C8B-B14F-4D97-AF65-F5344CB8AC3E}">
        <p14:creationId xmlns:p14="http://schemas.microsoft.com/office/powerpoint/2010/main" val="2977290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5209A2-A450-6342-BB4F-2A3049D9B918}" type="datetimeFigureOut">
              <a:rPr lang="en-US" smtClean="0"/>
              <a:t>10/3/19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72B434-A8A8-F840-B079-A7F02F91A6D8}" type="slidenum">
              <a:rPr lang="en-US" smtClean="0"/>
              <a:t>‹#›</a:t>
            </a:fld>
            <a:endParaRPr lang="en-US"/>
          </a:p>
        </p:txBody>
      </p:sp>
    </p:spTree>
    <p:extLst>
      <p:ext uri="{BB962C8B-B14F-4D97-AF65-F5344CB8AC3E}">
        <p14:creationId xmlns:p14="http://schemas.microsoft.com/office/powerpoint/2010/main" val="3637588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E5209A2-A450-6342-BB4F-2A3049D9B918}" type="datetimeFigureOut">
              <a:rPr lang="en-US" smtClean="0"/>
              <a:t>10/3/19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72B434-A8A8-F840-B079-A7F02F91A6D8}" type="slidenum">
              <a:rPr lang="en-US" smtClean="0"/>
              <a:t>‹#›</a:t>
            </a:fld>
            <a:endParaRPr lang="en-US"/>
          </a:p>
        </p:txBody>
      </p:sp>
    </p:spTree>
    <p:extLst>
      <p:ext uri="{BB962C8B-B14F-4D97-AF65-F5344CB8AC3E}">
        <p14:creationId xmlns:p14="http://schemas.microsoft.com/office/powerpoint/2010/main" val="1263746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E5209A2-A450-6342-BB4F-2A3049D9B918}" type="datetimeFigureOut">
              <a:rPr lang="en-US" smtClean="0"/>
              <a:t>10/3/19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72B434-A8A8-F840-B079-A7F02F91A6D8}" type="slidenum">
              <a:rPr lang="en-US" smtClean="0"/>
              <a:t>‹#›</a:t>
            </a:fld>
            <a:endParaRPr lang="en-US"/>
          </a:p>
        </p:txBody>
      </p:sp>
    </p:spTree>
    <p:extLst>
      <p:ext uri="{BB962C8B-B14F-4D97-AF65-F5344CB8AC3E}">
        <p14:creationId xmlns:p14="http://schemas.microsoft.com/office/powerpoint/2010/main" val="664024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E5209A2-A450-6342-BB4F-2A3049D9B918}" type="datetimeFigureOut">
              <a:rPr lang="en-US" smtClean="0"/>
              <a:t>10/3/19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72B434-A8A8-F840-B079-A7F02F91A6D8}" type="slidenum">
              <a:rPr lang="en-US" smtClean="0"/>
              <a:t>‹#›</a:t>
            </a:fld>
            <a:endParaRPr lang="en-US"/>
          </a:p>
        </p:txBody>
      </p:sp>
    </p:spTree>
    <p:extLst>
      <p:ext uri="{BB962C8B-B14F-4D97-AF65-F5344CB8AC3E}">
        <p14:creationId xmlns:p14="http://schemas.microsoft.com/office/powerpoint/2010/main" val="2173180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E5209A2-A450-6342-BB4F-2A3049D9B918}" type="datetimeFigureOut">
              <a:rPr lang="en-US" smtClean="0"/>
              <a:t>10/3/19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72B434-A8A8-F840-B079-A7F02F91A6D8}" type="slidenum">
              <a:rPr lang="en-US" smtClean="0"/>
              <a:t>‹#›</a:t>
            </a:fld>
            <a:endParaRPr lang="en-US"/>
          </a:p>
        </p:txBody>
      </p:sp>
    </p:spTree>
    <p:extLst>
      <p:ext uri="{BB962C8B-B14F-4D97-AF65-F5344CB8AC3E}">
        <p14:creationId xmlns:p14="http://schemas.microsoft.com/office/powerpoint/2010/main" val="3568612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5209A2-A450-6342-BB4F-2A3049D9B918}" type="datetimeFigureOut">
              <a:rPr lang="en-US" smtClean="0"/>
              <a:t>10/3/19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72B434-A8A8-F840-B079-A7F02F91A6D8}" type="slidenum">
              <a:rPr lang="en-US" smtClean="0"/>
              <a:t>‹#›</a:t>
            </a:fld>
            <a:endParaRPr lang="en-US"/>
          </a:p>
        </p:txBody>
      </p:sp>
    </p:spTree>
    <p:extLst>
      <p:ext uri="{BB962C8B-B14F-4D97-AF65-F5344CB8AC3E}">
        <p14:creationId xmlns:p14="http://schemas.microsoft.com/office/powerpoint/2010/main" val="2517542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5209A2-A450-6342-BB4F-2A3049D9B918}" type="datetimeFigureOut">
              <a:rPr lang="en-US" smtClean="0"/>
              <a:t>10/3/19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72B434-A8A8-F840-B079-A7F02F91A6D8}" type="slidenum">
              <a:rPr lang="en-US" smtClean="0"/>
              <a:t>‹#›</a:t>
            </a:fld>
            <a:endParaRPr lang="en-US"/>
          </a:p>
        </p:txBody>
      </p:sp>
    </p:spTree>
    <p:extLst>
      <p:ext uri="{BB962C8B-B14F-4D97-AF65-F5344CB8AC3E}">
        <p14:creationId xmlns:p14="http://schemas.microsoft.com/office/powerpoint/2010/main" val="418240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5209A2-A450-6342-BB4F-2A3049D9B918}" type="datetimeFigureOut">
              <a:rPr lang="en-US" smtClean="0"/>
              <a:t>10/3/19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72B434-A8A8-F840-B079-A7F02F91A6D8}" type="slidenum">
              <a:rPr lang="en-US" smtClean="0"/>
              <a:t>‹#›</a:t>
            </a:fld>
            <a:endParaRPr lang="en-US"/>
          </a:p>
        </p:txBody>
      </p:sp>
    </p:spTree>
    <p:extLst>
      <p:ext uri="{BB962C8B-B14F-4D97-AF65-F5344CB8AC3E}">
        <p14:creationId xmlns:p14="http://schemas.microsoft.com/office/powerpoint/2010/main" val="345987362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5209A2-A450-6342-BB4F-2A3049D9B918}" type="datetimeFigureOut">
              <a:rPr lang="en-US" smtClean="0"/>
              <a:t>10/3/19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72B434-A8A8-F840-B079-A7F02F91A6D8}" type="slidenum">
              <a:rPr lang="en-US" smtClean="0"/>
              <a:t>‹#›</a:t>
            </a:fld>
            <a:endParaRPr lang="en-US"/>
          </a:p>
        </p:txBody>
      </p:sp>
    </p:spTree>
    <p:extLst>
      <p:ext uri="{BB962C8B-B14F-4D97-AF65-F5344CB8AC3E}">
        <p14:creationId xmlns:p14="http://schemas.microsoft.com/office/powerpoint/2010/main" val="16122123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onlinestatbook.com/2/index.html"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27.png"/><Relationship Id="rId1" Type="http://schemas.openxmlformats.org/officeDocument/2006/relationships/slideLayout" Target="../slideLayouts/slideLayout7.xml"/><Relationship Id="rId2"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2.xml"/></Relationships>
</file>

<file path=ppt/slides/_rels/slide43.xml.rels><?xml version="1.0" encoding="UTF-8" standalone="yes"?>
<Relationships xmlns="http://schemas.openxmlformats.org/package/2006/relationships"><Relationship Id="rId11" Type="http://schemas.openxmlformats.org/officeDocument/2006/relationships/image" Target="../media/image45.png"/><Relationship Id="rId12" Type="http://schemas.openxmlformats.org/officeDocument/2006/relationships/image" Target="../media/image46.png"/><Relationship Id="rId13" Type="http://schemas.openxmlformats.org/officeDocument/2006/relationships/image" Target="../media/image47.png"/><Relationship Id="rId14" Type="http://schemas.openxmlformats.org/officeDocument/2006/relationships/image" Target="../media/image48.png"/><Relationship Id="rId1" Type="http://schemas.openxmlformats.org/officeDocument/2006/relationships/slideLayout" Target="../slideLayouts/slideLayout7.xml"/><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png"/><Relationship Id="rId9" Type="http://schemas.openxmlformats.org/officeDocument/2006/relationships/image" Target="../media/image43.png"/><Relationship Id="rId10"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3.xml"/><Relationship Id="rId3" Type="http://schemas.openxmlformats.org/officeDocument/2006/relationships/image" Target="../media/image4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4.xml"/><Relationship Id="rId3" Type="http://schemas.openxmlformats.org/officeDocument/2006/relationships/image" Target="../media/image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5.xml"/><Relationship Id="rId3" Type="http://schemas.openxmlformats.org/officeDocument/2006/relationships/image" Target="../media/image49.png"/></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49.png"/><Relationship Id="rId1" Type="http://schemas.openxmlformats.org/officeDocument/2006/relationships/slideLayout" Target="../slideLayouts/slideLayout7.xml"/><Relationship Id="rId2" Type="http://schemas.openxmlformats.org/officeDocument/2006/relationships/chart" Target="../charts/chart6.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g"/><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51.png"/></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7.xml"/><Relationship Id="rId3" Type="http://schemas.openxmlformats.org/officeDocument/2006/relationships/image" Target="../media/image50.png"/></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53.png"/><Relationship Id="rId6" Type="http://schemas.openxmlformats.org/officeDocument/2006/relationships/image" Target="../media/image62.png"/><Relationship Id="rId7" Type="http://schemas.openxmlformats.org/officeDocument/2006/relationships/image" Target="../media/image63.png"/><Relationship Id="rId1" Type="http://schemas.openxmlformats.org/officeDocument/2006/relationships/slideLayout" Target="../slideLayouts/slideLayout7.xml"/><Relationship Id="rId2" Type="http://schemas.openxmlformats.org/officeDocument/2006/relationships/image" Target="../media/image43.png"/></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59.png"/><Relationship Id="rId1" Type="http://schemas.openxmlformats.org/officeDocument/2006/relationships/slideLayout" Target="../slideLayouts/slideLayout7.xml"/><Relationship Id="rId2" Type="http://schemas.openxmlformats.org/officeDocument/2006/relationships/image" Target="../media/image6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26.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image" Target="../media/image69.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46.png"/><Relationship Id="rId6" Type="http://schemas.openxmlformats.org/officeDocument/2006/relationships/image" Target="../media/image73.png"/><Relationship Id="rId1" Type="http://schemas.openxmlformats.org/officeDocument/2006/relationships/slideLayout" Target="../slideLayouts/slideLayout7.xml"/><Relationship Id="rId2" Type="http://schemas.openxmlformats.org/officeDocument/2006/relationships/image" Target="../media/image70.png"/></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1" Type="http://schemas.openxmlformats.org/officeDocument/2006/relationships/slideLayout" Target="../slideLayouts/slideLayout7.xml"/><Relationship Id="rId2" Type="http://schemas.openxmlformats.org/officeDocument/2006/relationships/image" Target="../media/image71.png"/></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1" Type="http://schemas.openxmlformats.org/officeDocument/2006/relationships/slideLayout" Target="../slideLayouts/slideLayout6.xml"/><Relationship Id="rId2" Type="http://schemas.openxmlformats.org/officeDocument/2006/relationships/image" Target="../media/image7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hyperlink" Target="http://www.stat.tamu.edu/~west/applets/chisqdemo.html" TargetMode="External"/><Relationship Id="rId4" Type="http://schemas.openxmlformats.org/officeDocument/2006/relationships/image" Target="../media/image78.png"/><Relationship Id="rId1" Type="http://schemas.openxmlformats.org/officeDocument/2006/relationships/slideLayout" Target="../slideLayouts/slideLayout7.xml"/><Relationship Id="rId2" Type="http://schemas.openxmlformats.org/officeDocument/2006/relationships/hyperlink" Target="http://www.itl.nist.gov/div898/handbook/eda/section3/eda3674.htm"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78.png"/><Relationship Id="rId1" Type="http://schemas.openxmlformats.org/officeDocument/2006/relationships/slideLayout" Target="../slideLayouts/slideLayout7.xml"/><Relationship Id="rId2" Type="http://schemas.openxmlformats.org/officeDocument/2006/relationships/image" Target="../media/image79.png"/></Relationships>
</file>

<file path=ppt/slides/_rels/slide68.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78.png"/><Relationship Id="rId1" Type="http://schemas.openxmlformats.org/officeDocument/2006/relationships/slideLayout" Target="../slideLayouts/slideLayout7.xml"/><Relationship Id="rId2" Type="http://schemas.openxmlformats.org/officeDocument/2006/relationships/image" Target="../media/image7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1" Type="http://schemas.openxmlformats.org/officeDocument/2006/relationships/slideLayout" Target="../slideLayouts/slideLayout7.xml"/><Relationship Id="rId2" Type="http://schemas.openxmlformats.org/officeDocument/2006/relationships/image" Target="../media/image8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0.png"/></Relationships>
</file>

<file path=ppt/slides/_rels/slide7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26.png"/><Relationship Id="rId6" Type="http://schemas.openxmlformats.org/officeDocument/2006/relationships/image" Target="../media/image91.png"/><Relationship Id="rId7" Type="http://schemas.openxmlformats.org/officeDocument/2006/relationships/image" Target="../media/image92.png"/><Relationship Id="rId8" Type="http://schemas.openxmlformats.org/officeDocument/2006/relationships/image" Target="../media/image93.png"/><Relationship Id="rId9" Type="http://schemas.openxmlformats.org/officeDocument/2006/relationships/image" Target="../media/image94.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78.xml.rels><?xml version="1.0" encoding="UTF-8" standalone="yes"?>
<Relationships xmlns="http://schemas.openxmlformats.org/package/2006/relationships"><Relationship Id="rId3" Type="http://schemas.openxmlformats.org/officeDocument/2006/relationships/image" Target="../media/image95.wmf"/><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79.xml.rels><?xml version="1.0" encoding="UTF-8" standalone="yes"?>
<Relationships xmlns="http://schemas.openxmlformats.org/package/2006/relationships"><Relationship Id="rId3" Type="http://schemas.openxmlformats.org/officeDocument/2006/relationships/package" Target="../embeddings/Microsoft_Excel_Sheet1.xlsx"/><Relationship Id="rId4" Type="http://schemas.openxmlformats.org/officeDocument/2006/relationships/image" Target="../media/image96.e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100.png"/><Relationship Id="rId6" Type="http://schemas.openxmlformats.org/officeDocument/2006/relationships/image" Target="../media/image101.png"/><Relationship Id="rId7" Type="http://schemas.openxmlformats.org/officeDocument/2006/relationships/image" Target="../media/image102.png"/><Relationship Id="rId8" Type="http://schemas.openxmlformats.org/officeDocument/2006/relationships/image" Target="../media/image103.png"/><Relationship Id="rId9" Type="http://schemas.openxmlformats.org/officeDocument/2006/relationships/image" Target="../media/image104.png"/><Relationship Id="rId10" Type="http://schemas.openxmlformats.org/officeDocument/2006/relationships/image" Target="../media/image105.png"/><Relationship Id="rId11" Type="http://schemas.openxmlformats.org/officeDocument/2006/relationships/image" Target="../media/image106.png"/><Relationship Id="rId1" Type="http://schemas.openxmlformats.org/officeDocument/2006/relationships/slideLayout" Target="../slideLayouts/slideLayout7.xml"/><Relationship Id="rId2" Type="http://schemas.openxmlformats.org/officeDocument/2006/relationships/image" Target="../media/image97.png"/></Relationships>
</file>

<file path=ppt/slides/_rels/slide81.xml.rels><?xml version="1.0" encoding="UTF-8" standalone="yes"?>
<Relationships xmlns="http://schemas.openxmlformats.org/package/2006/relationships"><Relationship Id="rId3" Type="http://schemas.openxmlformats.org/officeDocument/2006/relationships/image" Target="../media/image107.png"/><Relationship Id="rId4" Type="http://schemas.openxmlformats.org/officeDocument/2006/relationships/image" Target="../media/image108.png"/><Relationship Id="rId5" Type="http://schemas.openxmlformats.org/officeDocument/2006/relationships/image" Target="../media/image109.png"/><Relationship Id="rId6" Type="http://schemas.openxmlformats.org/officeDocument/2006/relationships/image" Target="../media/image110.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37771" y="557986"/>
            <a:ext cx="7772400" cy="722243"/>
          </a:xfrm>
        </p:spPr>
        <p:txBody>
          <a:bodyPr>
            <a:normAutofit fontScale="90000"/>
          </a:bodyPr>
          <a:lstStyle/>
          <a:p>
            <a:r>
              <a:rPr lang="en-US" dirty="0" smtClean="0"/>
              <a:t>More on Hypothesis Testing</a:t>
            </a:r>
            <a:endParaRPr lang="en-US" dirty="0"/>
          </a:p>
        </p:txBody>
      </p:sp>
      <p:sp>
        <p:nvSpPr>
          <p:cNvPr id="3" name="Subtitle 2"/>
          <p:cNvSpPr>
            <a:spLocks noGrp="1"/>
          </p:cNvSpPr>
          <p:nvPr>
            <p:ph type="subTitle" idx="1"/>
          </p:nvPr>
        </p:nvSpPr>
        <p:spPr>
          <a:xfrm>
            <a:off x="1420813" y="5021887"/>
            <a:ext cx="6400800" cy="1752600"/>
          </a:xfrm>
        </p:spPr>
        <p:txBody>
          <a:bodyPr/>
          <a:lstStyle/>
          <a:p>
            <a:r>
              <a:rPr lang="en-US" dirty="0" smtClean="0"/>
              <a:t>CEE 465/CEWA 565 Fall </a:t>
            </a:r>
            <a:r>
              <a:rPr lang="en-US" dirty="0" smtClean="0"/>
              <a:t>2019</a:t>
            </a:r>
            <a:endParaRPr lang="en-US" dirty="0" smtClean="0"/>
          </a:p>
          <a:p>
            <a:r>
              <a:rPr lang="en-US" dirty="0" smtClean="0"/>
              <a:t>Lecture 3</a:t>
            </a:r>
            <a:endParaRPr lang="en-US" dirty="0"/>
          </a:p>
        </p:txBody>
      </p:sp>
      <p:pic>
        <p:nvPicPr>
          <p:cNvPr id="4" name="Picture 3" descr="IMG_041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2307" y="1280229"/>
            <a:ext cx="5109956" cy="3832467"/>
          </a:xfrm>
          <a:prstGeom prst="rect">
            <a:avLst/>
          </a:prstGeom>
        </p:spPr>
      </p:pic>
    </p:spTree>
    <p:extLst>
      <p:ext uri="{BB962C8B-B14F-4D97-AF65-F5344CB8AC3E}">
        <p14:creationId xmlns:p14="http://schemas.microsoft.com/office/powerpoint/2010/main" val="400275860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nowdepth_class_2017_cdf.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32" y="1600200"/>
            <a:ext cx="6504258" cy="4876800"/>
          </a:xfrm>
          <a:prstGeom prst="rect">
            <a:avLst/>
          </a:prstGeom>
        </p:spPr>
      </p:pic>
      <p:sp>
        <p:nvSpPr>
          <p:cNvPr id="2" name="Title 1"/>
          <p:cNvSpPr>
            <a:spLocks noGrp="1"/>
          </p:cNvSpPr>
          <p:nvPr>
            <p:ph type="title"/>
          </p:nvPr>
        </p:nvSpPr>
        <p:spPr/>
        <p:txBody>
          <a:bodyPr>
            <a:normAutofit fontScale="90000"/>
          </a:bodyPr>
          <a:lstStyle/>
          <a:p>
            <a:r>
              <a:rPr lang="en-US" dirty="0" smtClean="0"/>
              <a:t>Apply </a:t>
            </a:r>
            <a:r>
              <a:rPr lang="en-US" dirty="0" err="1" smtClean="0"/>
              <a:t>Quantile</a:t>
            </a:r>
            <a:r>
              <a:rPr lang="en-US" dirty="0" smtClean="0"/>
              <a:t> Mapping (which we just learned)</a:t>
            </a:r>
            <a:endParaRPr lang="en-US" dirty="0"/>
          </a:p>
        </p:txBody>
      </p:sp>
      <p:sp>
        <p:nvSpPr>
          <p:cNvPr id="3" name="Slide Number Placeholder 2"/>
          <p:cNvSpPr>
            <a:spLocks noGrp="1"/>
          </p:cNvSpPr>
          <p:nvPr>
            <p:ph type="sldNum" sz="quarter" idx="12"/>
          </p:nvPr>
        </p:nvSpPr>
        <p:spPr/>
        <p:txBody>
          <a:bodyPr/>
          <a:lstStyle/>
          <a:p>
            <a:pPr>
              <a:defRPr/>
            </a:pPr>
            <a:fld id="{B4EF40A4-3685-466A-89FD-845C5FAA54BD}" type="slidenum">
              <a:rPr lang="en-US" smtClean="0"/>
              <a:pPr>
                <a:defRPr/>
              </a:pPr>
              <a:t>10</a:t>
            </a:fld>
            <a:endParaRPr lang="en-US"/>
          </a:p>
        </p:txBody>
      </p:sp>
      <p:sp>
        <p:nvSpPr>
          <p:cNvPr id="5" name="TextBox 4"/>
          <p:cNvSpPr txBox="1"/>
          <p:nvPr/>
        </p:nvSpPr>
        <p:spPr>
          <a:xfrm>
            <a:off x="6019800" y="1905000"/>
            <a:ext cx="2743200" cy="2308324"/>
          </a:xfrm>
          <a:prstGeom prst="rect">
            <a:avLst/>
          </a:prstGeom>
          <a:noFill/>
        </p:spPr>
        <p:txBody>
          <a:bodyPr wrap="square" rtlCol="0">
            <a:spAutoFit/>
          </a:bodyPr>
          <a:lstStyle/>
          <a:p>
            <a:pPr marL="342900" indent="-342900">
              <a:buAutoNum type="arabicParenR"/>
            </a:pPr>
            <a:r>
              <a:rPr lang="en-US" dirty="0" smtClean="0"/>
              <a:t>Sort the answers in descending order</a:t>
            </a:r>
          </a:p>
          <a:p>
            <a:pPr marL="342900" indent="-342900">
              <a:buAutoNum type="arabicParenR"/>
            </a:pPr>
            <a:r>
              <a:rPr lang="en-US" dirty="0" err="1" smtClean="0"/>
              <a:t>CDF_value</a:t>
            </a:r>
            <a:r>
              <a:rPr lang="en-US" dirty="0" smtClean="0"/>
              <a:t> = 1 – (rank - 0.4) /(</a:t>
            </a:r>
            <a:r>
              <a:rPr lang="en-US" dirty="0" err="1" smtClean="0"/>
              <a:t>num_samples</a:t>
            </a:r>
            <a:r>
              <a:rPr lang="en-US" dirty="0" smtClean="0"/>
              <a:t> + 0.2)</a:t>
            </a:r>
          </a:p>
          <a:p>
            <a:pPr marL="342900" indent="-342900">
              <a:buAutoNum type="arabicParenR"/>
            </a:pPr>
            <a:r>
              <a:rPr lang="en-US" dirty="0" smtClean="0"/>
              <a:t>Plot snow depth vs. </a:t>
            </a:r>
            <a:r>
              <a:rPr lang="en-US" dirty="0" err="1" smtClean="0"/>
              <a:t>CDF_value</a:t>
            </a:r>
            <a:r>
              <a:rPr lang="en-US" dirty="0" smtClean="0"/>
              <a:t>, using the sorted snow depths</a:t>
            </a:r>
            <a:endParaRPr lang="en-US" dirty="0"/>
          </a:p>
        </p:txBody>
      </p:sp>
    </p:spTree>
    <p:extLst>
      <p:ext uri="{BB962C8B-B14F-4D97-AF65-F5344CB8AC3E}">
        <p14:creationId xmlns:p14="http://schemas.microsoft.com/office/powerpoint/2010/main" val="380315622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CDF let’s us readily identify the median value:</a:t>
            </a:r>
            <a:endParaRPr lang="en-US" dirty="0"/>
          </a:p>
        </p:txBody>
      </p:sp>
      <p:sp>
        <p:nvSpPr>
          <p:cNvPr id="3" name="Slide Number Placeholder 2"/>
          <p:cNvSpPr>
            <a:spLocks noGrp="1"/>
          </p:cNvSpPr>
          <p:nvPr>
            <p:ph type="sldNum" sz="quarter" idx="12"/>
          </p:nvPr>
        </p:nvSpPr>
        <p:spPr/>
        <p:txBody>
          <a:bodyPr/>
          <a:lstStyle/>
          <a:p>
            <a:pPr>
              <a:defRPr/>
            </a:pPr>
            <a:fld id="{B4EF40A4-3685-466A-89FD-845C5FAA54BD}" type="slidenum">
              <a:rPr lang="en-US" smtClean="0"/>
              <a:pPr>
                <a:defRPr/>
              </a:pPr>
              <a:t>11</a:t>
            </a:fld>
            <a:endParaRPr lang="en-US"/>
          </a:p>
        </p:txBody>
      </p:sp>
      <p:pic>
        <p:nvPicPr>
          <p:cNvPr id="4" name="Picture 3" descr="Snowdepth_class_2017_cdf_withmedia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168" y="1513528"/>
            <a:ext cx="7114032" cy="5334000"/>
          </a:xfrm>
          <a:prstGeom prst="rect">
            <a:avLst/>
          </a:prstGeom>
        </p:spPr>
      </p:pic>
      <p:sp>
        <p:nvSpPr>
          <p:cNvPr id="5" name="TextBox 4"/>
          <p:cNvSpPr txBox="1"/>
          <p:nvPr/>
        </p:nvSpPr>
        <p:spPr>
          <a:xfrm>
            <a:off x="3733800" y="3785428"/>
            <a:ext cx="2133600" cy="369332"/>
          </a:xfrm>
          <a:prstGeom prst="rect">
            <a:avLst/>
          </a:prstGeom>
          <a:noFill/>
        </p:spPr>
        <p:txBody>
          <a:bodyPr wrap="square" rtlCol="0">
            <a:spAutoFit/>
          </a:bodyPr>
          <a:lstStyle/>
          <a:p>
            <a:r>
              <a:rPr lang="en-US" dirty="0" smtClean="0"/>
              <a:t>Median = 17 cm</a:t>
            </a:r>
            <a:endParaRPr lang="en-US" dirty="0"/>
          </a:p>
        </p:txBody>
      </p:sp>
    </p:spTree>
    <p:extLst>
      <p:ext uri="{BB962C8B-B14F-4D97-AF65-F5344CB8AC3E}">
        <p14:creationId xmlns:p14="http://schemas.microsoft.com/office/powerpoint/2010/main" val="205388697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It also shows us confidence intervals:</a:t>
            </a:r>
            <a:endParaRPr lang="en-US" dirty="0"/>
          </a:p>
        </p:txBody>
      </p:sp>
      <p:sp>
        <p:nvSpPr>
          <p:cNvPr id="3" name="Slide Number Placeholder 2"/>
          <p:cNvSpPr>
            <a:spLocks noGrp="1"/>
          </p:cNvSpPr>
          <p:nvPr>
            <p:ph type="sldNum" sz="quarter" idx="12"/>
          </p:nvPr>
        </p:nvSpPr>
        <p:spPr/>
        <p:txBody>
          <a:bodyPr/>
          <a:lstStyle/>
          <a:p>
            <a:pPr>
              <a:defRPr/>
            </a:pPr>
            <a:fld id="{B4EF40A4-3685-466A-89FD-845C5FAA54BD}" type="slidenum">
              <a:rPr lang="en-US" smtClean="0"/>
              <a:pPr>
                <a:defRPr/>
              </a:pPr>
              <a:t>12</a:t>
            </a:fld>
            <a:endParaRPr lang="en-US"/>
          </a:p>
        </p:txBody>
      </p:sp>
      <p:pic>
        <p:nvPicPr>
          <p:cNvPr id="5" name="Picture 4" descr="Snowdepth_class_2017_cdf_with90conf.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47800"/>
            <a:ext cx="7114032" cy="5334000"/>
          </a:xfrm>
          <a:prstGeom prst="rect">
            <a:avLst/>
          </a:prstGeom>
        </p:spPr>
      </p:pic>
      <p:cxnSp>
        <p:nvCxnSpPr>
          <p:cNvPr id="7" name="Straight Arrow Connector 6"/>
          <p:cNvCxnSpPr/>
          <p:nvPr/>
        </p:nvCxnSpPr>
        <p:spPr>
          <a:xfrm>
            <a:off x="4876800" y="2057400"/>
            <a:ext cx="0" cy="3962400"/>
          </a:xfrm>
          <a:prstGeom prst="straightConnector1">
            <a:avLst/>
          </a:prstGeom>
          <a:ln w="57150" cmpd="sng">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105400" y="2743200"/>
            <a:ext cx="2438400" cy="1200329"/>
          </a:xfrm>
          <a:prstGeom prst="rect">
            <a:avLst/>
          </a:prstGeom>
          <a:noFill/>
        </p:spPr>
        <p:txBody>
          <a:bodyPr wrap="square" rtlCol="0">
            <a:spAutoFit/>
          </a:bodyPr>
          <a:lstStyle/>
          <a:p>
            <a:r>
              <a:rPr lang="en-US" dirty="0" smtClean="0"/>
              <a:t>What confidence interval is shown between these two dashed lines?</a:t>
            </a:r>
            <a:endParaRPr lang="en-US" dirty="0"/>
          </a:p>
        </p:txBody>
      </p:sp>
    </p:spTree>
    <p:extLst>
      <p:ext uri="{BB962C8B-B14F-4D97-AF65-F5344CB8AC3E}">
        <p14:creationId xmlns:p14="http://schemas.microsoft.com/office/powerpoint/2010/main" val="314865258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It also shows us confidence intervals:</a:t>
            </a:r>
            <a:endParaRPr lang="en-US" dirty="0"/>
          </a:p>
        </p:txBody>
      </p:sp>
      <p:sp>
        <p:nvSpPr>
          <p:cNvPr id="3" name="Slide Number Placeholder 2"/>
          <p:cNvSpPr>
            <a:spLocks noGrp="1"/>
          </p:cNvSpPr>
          <p:nvPr>
            <p:ph type="sldNum" sz="quarter" idx="12"/>
          </p:nvPr>
        </p:nvSpPr>
        <p:spPr/>
        <p:txBody>
          <a:bodyPr/>
          <a:lstStyle/>
          <a:p>
            <a:pPr>
              <a:defRPr/>
            </a:pPr>
            <a:fld id="{B4EF40A4-3685-466A-89FD-845C5FAA54BD}" type="slidenum">
              <a:rPr lang="en-US" smtClean="0"/>
              <a:pPr>
                <a:defRPr/>
              </a:pPr>
              <a:t>13</a:t>
            </a:fld>
            <a:endParaRPr lang="en-US"/>
          </a:p>
        </p:txBody>
      </p:sp>
      <p:pic>
        <p:nvPicPr>
          <p:cNvPr id="5" name="Picture 4" descr="Snowdepth_class_2017_cdf_with90conf.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47800"/>
            <a:ext cx="7114032" cy="5334000"/>
          </a:xfrm>
          <a:prstGeom prst="rect">
            <a:avLst/>
          </a:prstGeom>
        </p:spPr>
      </p:pic>
      <p:cxnSp>
        <p:nvCxnSpPr>
          <p:cNvPr id="7" name="Straight Arrow Connector 6"/>
          <p:cNvCxnSpPr/>
          <p:nvPr/>
        </p:nvCxnSpPr>
        <p:spPr>
          <a:xfrm>
            <a:off x="4876800" y="2057400"/>
            <a:ext cx="0" cy="3962400"/>
          </a:xfrm>
          <a:prstGeom prst="straightConnector1">
            <a:avLst/>
          </a:prstGeom>
          <a:ln w="57150" cmpd="sng">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225017" y="2895600"/>
            <a:ext cx="2438400" cy="1477328"/>
          </a:xfrm>
          <a:prstGeom prst="rect">
            <a:avLst/>
          </a:prstGeom>
          <a:noFill/>
        </p:spPr>
        <p:txBody>
          <a:bodyPr wrap="square" rtlCol="0">
            <a:spAutoFit/>
          </a:bodyPr>
          <a:lstStyle/>
          <a:p>
            <a:r>
              <a:rPr lang="en-US" dirty="0" smtClean="0"/>
              <a:t>What is the total probability of truth falling outside of  these two dashed lines?</a:t>
            </a:r>
            <a:endParaRPr lang="en-US" dirty="0"/>
          </a:p>
        </p:txBody>
      </p:sp>
      <p:sp>
        <p:nvSpPr>
          <p:cNvPr id="4" name="Freeform 3"/>
          <p:cNvSpPr/>
          <p:nvPr/>
        </p:nvSpPr>
        <p:spPr>
          <a:xfrm>
            <a:off x="1885105" y="1875099"/>
            <a:ext cx="5317981" cy="168659"/>
          </a:xfrm>
          <a:custGeom>
            <a:avLst/>
            <a:gdLst>
              <a:gd name="connsiteX0" fmla="*/ 0 w 5317981"/>
              <a:gd name="connsiteY0" fmla="*/ 49606 h 168659"/>
              <a:gd name="connsiteX1" fmla="*/ 49608 w 5317981"/>
              <a:gd name="connsiteY1" fmla="*/ 79369 h 168659"/>
              <a:gd name="connsiteX2" fmla="*/ 178589 w 5317981"/>
              <a:gd name="connsiteY2" fmla="*/ 39684 h 168659"/>
              <a:gd name="connsiteX3" fmla="*/ 238119 w 5317981"/>
              <a:gd name="connsiteY3" fmla="*/ 19842 h 168659"/>
              <a:gd name="connsiteX4" fmla="*/ 228197 w 5317981"/>
              <a:gd name="connsiteY4" fmla="*/ 69448 h 168659"/>
              <a:gd name="connsiteX5" fmla="*/ 218275 w 5317981"/>
              <a:gd name="connsiteY5" fmla="*/ 109132 h 168659"/>
              <a:gd name="connsiteX6" fmla="*/ 267883 w 5317981"/>
              <a:gd name="connsiteY6" fmla="*/ 99211 h 168659"/>
              <a:gd name="connsiteX7" fmla="*/ 347256 w 5317981"/>
              <a:gd name="connsiteY7" fmla="*/ 89290 h 168659"/>
              <a:gd name="connsiteX8" fmla="*/ 406786 w 5317981"/>
              <a:gd name="connsiteY8" fmla="*/ 69448 h 168659"/>
              <a:gd name="connsiteX9" fmla="*/ 466316 w 5317981"/>
              <a:gd name="connsiteY9" fmla="*/ 29763 h 168659"/>
              <a:gd name="connsiteX10" fmla="*/ 545688 w 5317981"/>
              <a:gd name="connsiteY10" fmla="*/ 9921 h 168659"/>
              <a:gd name="connsiteX11" fmla="*/ 585375 w 5317981"/>
              <a:gd name="connsiteY11" fmla="*/ 19842 h 168659"/>
              <a:gd name="connsiteX12" fmla="*/ 595296 w 5317981"/>
              <a:gd name="connsiteY12" fmla="*/ 99211 h 168659"/>
              <a:gd name="connsiteX13" fmla="*/ 724277 w 5317981"/>
              <a:gd name="connsiteY13" fmla="*/ 79369 h 168659"/>
              <a:gd name="connsiteX14" fmla="*/ 783807 w 5317981"/>
              <a:gd name="connsiteY14" fmla="*/ 39684 h 168659"/>
              <a:gd name="connsiteX15" fmla="*/ 922709 w 5317981"/>
              <a:gd name="connsiteY15" fmla="*/ 19842 h 168659"/>
              <a:gd name="connsiteX16" fmla="*/ 962396 w 5317981"/>
              <a:gd name="connsiteY16" fmla="*/ 69448 h 168659"/>
              <a:gd name="connsiteX17" fmla="*/ 1002082 w 5317981"/>
              <a:gd name="connsiteY17" fmla="*/ 99211 h 168659"/>
              <a:gd name="connsiteX18" fmla="*/ 1260044 w 5317981"/>
              <a:gd name="connsiteY18" fmla="*/ 69448 h 168659"/>
              <a:gd name="connsiteX19" fmla="*/ 1389025 w 5317981"/>
              <a:gd name="connsiteY19" fmla="*/ 29763 h 168659"/>
              <a:gd name="connsiteX20" fmla="*/ 1418790 w 5317981"/>
              <a:gd name="connsiteY20" fmla="*/ 39684 h 168659"/>
              <a:gd name="connsiteX21" fmla="*/ 1428711 w 5317981"/>
              <a:gd name="connsiteY21" fmla="*/ 109132 h 168659"/>
              <a:gd name="connsiteX22" fmla="*/ 1537849 w 5317981"/>
              <a:gd name="connsiteY22" fmla="*/ 99211 h 168659"/>
              <a:gd name="connsiteX23" fmla="*/ 1597379 w 5317981"/>
              <a:gd name="connsiteY23" fmla="*/ 79369 h 168659"/>
              <a:gd name="connsiteX24" fmla="*/ 1726360 w 5317981"/>
              <a:gd name="connsiteY24" fmla="*/ 29763 h 168659"/>
              <a:gd name="connsiteX25" fmla="*/ 1815654 w 5317981"/>
              <a:gd name="connsiteY25" fmla="*/ 9921 h 168659"/>
              <a:gd name="connsiteX26" fmla="*/ 1825576 w 5317981"/>
              <a:gd name="connsiteY26" fmla="*/ 39684 h 168659"/>
              <a:gd name="connsiteX27" fmla="*/ 1835497 w 5317981"/>
              <a:gd name="connsiteY27" fmla="*/ 99211 h 168659"/>
              <a:gd name="connsiteX28" fmla="*/ 1885105 w 5317981"/>
              <a:gd name="connsiteY28" fmla="*/ 109132 h 168659"/>
              <a:gd name="connsiteX29" fmla="*/ 1914870 w 5317981"/>
              <a:gd name="connsiteY29" fmla="*/ 99211 h 168659"/>
              <a:gd name="connsiteX30" fmla="*/ 1954556 w 5317981"/>
              <a:gd name="connsiteY30" fmla="*/ 69448 h 168659"/>
              <a:gd name="connsiteX31" fmla="*/ 2053773 w 5317981"/>
              <a:gd name="connsiteY31" fmla="*/ 49606 h 168659"/>
              <a:gd name="connsiteX32" fmla="*/ 2103381 w 5317981"/>
              <a:gd name="connsiteY32" fmla="*/ 59527 h 168659"/>
              <a:gd name="connsiteX33" fmla="*/ 2113302 w 5317981"/>
              <a:gd name="connsiteY33" fmla="*/ 119054 h 168659"/>
              <a:gd name="connsiteX34" fmla="*/ 2152989 w 5317981"/>
              <a:gd name="connsiteY34" fmla="*/ 168659 h 168659"/>
              <a:gd name="connsiteX35" fmla="*/ 2351421 w 5317981"/>
              <a:gd name="connsiteY35" fmla="*/ 158738 h 168659"/>
              <a:gd name="connsiteX36" fmla="*/ 2539931 w 5317981"/>
              <a:gd name="connsiteY36" fmla="*/ 79369 h 168659"/>
              <a:gd name="connsiteX37" fmla="*/ 2639147 w 5317981"/>
              <a:gd name="connsiteY37" fmla="*/ 39684 h 168659"/>
              <a:gd name="connsiteX38" fmla="*/ 2629226 w 5317981"/>
              <a:gd name="connsiteY38" fmla="*/ 119054 h 168659"/>
              <a:gd name="connsiteX39" fmla="*/ 2718520 w 5317981"/>
              <a:gd name="connsiteY39" fmla="*/ 79369 h 168659"/>
              <a:gd name="connsiteX40" fmla="*/ 2778050 w 5317981"/>
              <a:gd name="connsiteY40" fmla="*/ 49606 h 168659"/>
              <a:gd name="connsiteX41" fmla="*/ 2877266 w 5317981"/>
              <a:gd name="connsiteY41" fmla="*/ 19842 h 168659"/>
              <a:gd name="connsiteX42" fmla="*/ 2966560 w 5317981"/>
              <a:gd name="connsiteY42" fmla="*/ 49606 h 168659"/>
              <a:gd name="connsiteX43" fmla="*/ 2976482 w 5317981"/>
              <a:gd name="connsiteY43" fmla="*/ 79369 h 168659"/>
              <a:gd name="connsiteX44" fmla="*/ 3095541 w 5317981"/>
              <a:gd name="connsiteY44" fmla="*/ 39684 h 168659"/>
              <a:gd name="connsiteX45" fmla="*/ 3145149 w 5317981"/>
              <a:gd name="connsiteY45" fmla="*/ 19842 h 168659"/>
              <a:gd name="connsiteX46" fmla="*/ 3184836 w 5317981"/>
              <a:gd name="connsiteY46" fmla="*/ 9921 h 168659"/>
              <a:gd name="connsiteX47" fmla="*/ 3214600 w 5317981"/>
              <a:gd name="connsiteY47" fmla="*/ 0 h 168659"/>
              <a:gd name="connsiteX48" fmla="*/ 3224522 w 5317981"/>
              <a:gd name="connsiteY48" fmla="*/ 99211 h 168659"/>
              <a:gd name="connsiteX49" fmla="*/ 3264208 w 5317981"/>
              <a:gd name="connsiteY49" fmla="*/ 89290 h 168659"/>
              <a:gd name="connsiteX50" fmla="*/ 3323738 w 5317981"/>
              <a:gd name="connsiteY50" fmla="*/ 69448 h 168659"/>
              <a:gd name="connsiteX51" fmla="*/ 3353503 w 5317981"/>
              <a:gd name="connsiteY51" fmla="*/ 49606 h 168659"/>
              <a:gd name="connsiteX52" fmla="*/ 3393189 w 5317981"/>
              <a:gd name="connsiteY52" fmla="*/ 29763 h 168659"/>
              <a:gd name="connsiteX53" fmla="*/ 3462641 w 5317981"/>
              <a:gd name="connsiteY53" fmla="*/ 39684 h 168659"/>
              <a:gd name="connsiteX54" fmla="*/ 3492405 w 5317981"/>
              <a:gd name="connsiteY54" fmla="*/ 138896 h 168659"/>
              <a:gd name="connsiteX55" fmla="*/ 3542013 w 5317981"/>
              <a:gd name="connsiteY55" fmla="*/ 148817 h 168659"/>
              <a:gd name="connsiteX56" fmla="*/ 3651151 w 5317981"/>
              <a:gd name="connsiteY56" fmla="*/ 119054 h 168659"/>
              <a:gd name="connsiteX57" fmla="*/ 3690837 w 5317981"/>
              <a:gd name="connsiteY57" fmla="*/ 99211 h 168659"/>
              <a:gd name="connsiteX58" fmla="*/ 3730524 w 5317981"/>
              <a:gd name="connsiteY58" fmla="*/ 69448 h 168659"/>
              <a:gd name="connsiteX59" fmla="*/ 3770210 w 5317981"/>
              <a:gd name="connsiteY59" fmla="*/ 59527 h 168659"/>
              <a:gd name="connsiteX60" fmla="*/ 3799975 w 5317981"/>
              <a:gd name="connsiteY60" fmla="*/ 99211 h 168659"/>
              <a:gd name="connsiteX61" fmla="*/ 3809897 w 5317981"/>
              <a:gd name="connsiteY61" fmla="*/ 128975 h 168659"/>
              <a:gd name="connsiteX62" fmla="*/ 3849583 w 5317981"/>
              <a:gd name="connsiteY62" fmla="*/ 148817 h 168659"/>
              <a:gd name="connsiteX63" fmla="*/ 3928956 w 5317981"/>
              <a:gd name="connsiteY63" fmla="*/ 119054 h 168659"/>
              <a:gd name="connsiteX64" fmla="*/ 3958721 w 5317981"/>
              <a:gd name="connsiteY64" fmla="*/ 69448 h 168659"/>
              <a:gd name="connsiteX65" fmla="*/ 4018250 w 5317981"/>
              <a:gd name="connsiteY65" fmla="*/ 19842 h 168659"/>
              <a:gd name="connsiteX66" fmla="*/ 4048015 w 5317981"/>
              <a:gd name="connsiteY66" fmla="*/ 39684 h 168659"/>
              <a:gd name="connsiteX67" fmla="*/ 4067859 w 5317981"/>
              <a:gd name="connsiteY67" fmla="*/ 109132 h 168659"/>
              <a:gd name="connsiteX68" fmla="*/ 4147231 w 5317981"/>
              <a:gd name="connsiteY68" fmla="*/ 138896 h 168659"/>
              <a:gd name="connsiteX69" fmla="*/ 4226604 w 5317981"/>
              <a:gd name="connsiteY69" fmla="*/ 119054 h 168659"/>
              <a:gd name="connsiteX70" fmla="*/ 4276212 w 5317981"/>
              <a:gd name="connsiteY70" fmla="*/ 69448 h 168659"/>
              <a:gd name="connsiteX71" fmla="*/ 4325820 w 5317981"/>
              <a:gd name="connsiteY71" fmla="*/ 39684 h 168659"/>
              <a:gd name="connsiteX72" fmla="*/ 4355585 w 5317981"/>
              <a:gd name="connsiteY72" fmla="*/ 19842 h 168659"/>
              <a:gd name="connsiteX73" fmla="*/ 4395272 w 5317981"/>
              <a:gd name="connsiteY73" fmla="*/ 29763 h 168659"/>
              <a:gd name="connsiteX74" fmla="*/ 4425036 w 5317981"/>
              <a:gd name="connsiteY74" fmla="*/ 59527 h 168659"/>
              <a:gd name="connsiteX75" fmla="*/ 4474644 w 5317981"/>
              <a:gd name="connsiteY75" fmla="*/ 119054 h 168659"/>
              <a:gd name="connsiteX76" fmla="*/ 4534174 w 5317981"/>
              <a:gd name="connsiteY76" fmla="*/ 128975 h 168659"/>
              <a:gd name="connsiteX77" fmla="*/ 4613547 w 5317981"/>
              <a:gd name="connsiteY77" fmla="*/ 89290 h 168659"/>
              <a:gd name="connsiteX78" fmla="*/ 4653233 w 5317981"/>
              <a:gd name="connsiteY78" fmla="*/ 59527 h 168659"/>
              <a:gd name="connsiteX79" fmla="*/ 4673076 w 5317981"/>
              <a:gd name="connsiteY79" fmla="*/ 39684 h 168659"/>
              <a:gd name="connsiteX80" fmla="*/ 4712763 w 5317981"/>
              <a:gd name="connsiteY80" fmla="*/ 29763 h 168659"/>
              <a:gd name="connsiteX81" fmla="*/ 4762371 w 5317981"/>
              <a:gd name="connsiteY81" fmla="*/ 49606 h 168659"/>
              <a:gd name="connsiteX82" fmla="*/ 4821901 w 5317981"/>
              <a:gd name="connsiteY82" fmla="*/ 99211 h 168659"/>
              <a:gd name="connsiteX83" fmla="*/ 4881430 w 5317981"/>
              <a:gd name="connsiteY83" fmla="*/ 89290 h 168659"/>
              <a:gd name="connsiteX84" fmla="*/ 4911195 w 5317981"/>
              <a:gd name="connsiteY84" fmla="*/ 69448 h 168659"/>
              <a:gd name="connsiteX85" fmla="*/ 4950881 w 5317981"/>
              <a:gd name="connsiteY85" fmla="*/ 59527 h 168659"/>
              <a:gd name="connsiteX86" fmla="*/ 5000489 w 5317981"/>
              <a:gd name="connsiteY86" fmla="*/ 69448 h 168659"/>
              <a:gd name="connsiteX87" fmla="*/ 5020333 w 5317981"/>
              <a:gd name="connsiteY87" fmla="*/ 89290 h 168659"/>
              <a:gd name="connsiteX88" fmla="*/ 5109627 w 5317981"/>
              <a:gd name="connsiteY88" fmla="*/ 69448 h 168659"/>
              <a:gd name="connsiteX89" fmla="*/ 5189000 w 5317981"/>
              <a:gd name="connsiteY89" fmla="*/ 0 h 168659"/>
              <a:gd name="connsiteX90" fmla="*/ 5218765 w 5317981"/>
              <a:gd name="connsiteY90" fmla="*/ 39684 h 168659"/>
              <a:gd name="connsiteX91" fmla="*/ 5248530 w 5317981"/>
              <a:gd name="connsiteY91" fmla="*/ 99211 h 168659"/>
              <a:gd name="connsiteX92" fmla="*/ 5288216 w 5317981"/>
              <a:gd name="connsiteY92" fmla="*/ 89290 h 168659"/>
              <a:gd name="connsiteX93" fmla="*/ 5317981 w 5317981"/>
              <a:gd name="connsiteY93" fmla="*/ 99211 h 16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5317981" h="168659">
                <a:moveTo>
                  <a:pt x="0" y="49606"/>
                </a:moveTo>
                <a:cubicBezTo>
                  <a:pt x="16536" y="59527"/>
                  <a:pt x="30381" y="77890"/>
                  <a:pt x="49608" y="79369"/>
                </a:cubicBezTo>
                <a:cubicBezTo>
                  <a:pt x="84013" y="82015"/>
                  <a:pt x="144309" y="52149"/>
                  <a:pt x="178589" y="39684"/>
                </a:cubicBezTo>
                <a:cubicBezTo>
                  <a:pt x="198246" y="32536"/>
                  <a:pt x="238119" y="19842"/>
                  <a:pt x="238119" y="19842"/>
                </a:cubicBezTo>
                <a:cubicBezTo>
                  <a:pt x="234812" y="36377"/>
                  <a:pt x="231855" y="52987"/>
                  <a:pt x="228197" y="69448"/>
                </a:cubicBezTo>
                <a:cubicBezTo>
                  <a:pt x="225239" y="82758"/>
                  <a:pt x="207367" y="100951"/>
                  <a:pt x="218275" y="109132"/>
                </a:cubicBezTo>
                <a:cubicBezTo>
                  <a:pt x="231766" y="119250"/>
                  <a:pt x="251216" y="101775"/>
                  <a:pt x="267883" y="99211"/>
                </a:cubicBezTo>
                <a:cubicBezTo>
                  <a:pt x="294237" y="95157"/>
                  <a:pt x="320798" y="92597"/>
                  <a:pt x="347256" y="89290"/>
                </a:cubicBezTo>
                <a:cubicBezTo>
                  <a:pt x="367099" y="82676"/>
                  <a:pt x="388077" y="78802"/>
                  <a:pt x="406786" y="69448"/>
                </a:cubicBezTo>
                <a:cubicBezTo>
                  <a:pt x="428117" y="58783"/>
                  <a:pt x="444396" y="39157"/>
                  <a:pt x="466316" y="29763"/>
                </a:cubicBezTo>
                <a:cubicBezTo>
                  <a:pt x="491383" y="19021"/>
                  <a:pt x="545688" y="9921"/>
                  <a:pt x="545688" y="9921"/>
                </a:cubicBezTo>
                <a:cubicBezTo>
                  <a:pt x="558917" y="13228"/>
                  <a:pt x="578752" y="7922"/>
                  <a:pt x="585375" y="19842"/>
                </a:cubicBezTo>
                <a:cubicBezTo>
                  <a:pt x="598324" y="43149"/>
                  <a:pt x="570789" y="88709"/>
                  <a:pt x="595296" y="99211"/>
                </a:cubicBezTo>
                <a:cubicBezTo>
                  <a:pt x="635279" y="116346"/>
                  <a:pt x="681283" y="85983"/>
                  <a:pt x="724277" y="79369"/>
                </a:cubicBezTo>
                <a:cubicBezTo>
                  <a:pt x="744120" y="66141"/>
                  <a:pt x="761793" y="48856"/>
                  <a:pt x="783807" y="39684"/>
                </a:cubicBezTo>
                <a:cubicBezTo>
                  <a:pt x="796068" y="34576"/>
                  <a:pt x="920885" y="20070"/>
                  <a:pt x="922709" y="19842"/>
                </a:cubicBezTo>
                <a:cubicBezTo>
                  <a:pt x="988701" y="41838"/>
                  <a:pt x="919571" y="9496"/>
                  <a:pt x="962396" y="69448"/>
                </a:cubicBezTo>
                <a:cubicBezTo>
                  <a:pt x="972007" y="82903"/>
                  <a:pt x="988853" y="89290"/>
                  <a:pt x="1002082" y="99211"/>
                </a:cubicBezTo>
                <a:cubicBezTo>
                  <a:pt x="1088069" y="89290"/>
                  <a:pt x="1176816" y="93226"/>
                  <a:pt x="1260044" y="69448"/>
                </a:cubicBezTo>
                <a:cubicBezTo>
                  <a:pt x="1349607" y="43860"/>
                  <a:pt x="1306654" y="57220"/>
                  <a:pt x="1389025" y="29763"/>
                </a:cubicBezTo>
                <a:cubicBezTo>
                  <a:pt x="1398947" y="33070"/>
                  <a:pt x="1414113" y="30330"/>
                  <a:pt x="1418790" y="39684"/>
                </a:cubicBezTo>
                <a:cubicBezTo>
                  <a:pt x="1429248" y="60599"/>
                  <a:pt x="1407795" y="98675"/>
                  <a:pt x="1428711" y="109132"/>
                </a:cubicBezTo>
                <a:cubicBezTo>
                  <a:pt x="1461384" y="125468"/>
                  <a:pt x="1501470" y="102518"/>
                  <a:pt x="1537849" y="99211"/>
                </a:cubicBezTo>
                <a:cubicBezTo>
                  <a:pt x="1557692" y="92597"/>
                  <a:pt x="1577752" y="86600"/>
                  <a:pt x="1597379" y="79369"/>
                </a:cubicBezTo>
                <a:cubicBezTo>
                  <a:pt x="1640603" y="63445"/>
                  <a:pt x="1680923" y="37335"/>
                  <a:pt x="1726360" y="29763"/>
                </a:cubicBezTo>
                <a:cubicBezTo>
                  <a:pt x="1796205" y="18123"/>
                  <a:pt x="1766805" y="26203"/>
                  <a:pt x="1815654" y="9921"/>
                </a:cubicBezTo>
                <a:cubicBezTo>
                  <a:pt x="1818961" y="19842"/>
                  <a:pt x="1823307" y="29475"/>
                  <a:pt x="1825576" y="39684"/>
                </a:cubicBezTo>
                <a:cubicBezTo>
                  <a:pt x="1829940" y="59321"/>
                  <a:pt x="1822405" y="83938"/>
                  <a:pt x="1835497" y="99211"/>
                </a:cubicBezTo>
                <a:cubicBezTo>
                  <a:pt x="1846472" y="112014"/>
                  <a:pt x="1868569" y="105825"/>
                  <a:pt x="1885105" y="109132"/>
                </a:cubicBezTo>
                <a:cubicBezTo>
                  <a:pt x="1895027" y="105825"/>
                  <a:pt x="1905790" y="104400"/>
                  <a:pt x="1914870" y="99211"/>
                </a:cubicBezTo>
                <a:cubicBezTo>
                  <a:pt x="1929227" y="91007"/>
                  <a:pt x="1938984" y="75009"/>
                  <a:pt x="1954556" y="69448"/>
                </a:cubicBezTo>
                <a:cubicBezTo>
                  <a:pt x="1986319" y="58105"/>
                  <a:pt x="2053773" y="49606"/>
                  <a:pt x="2053773" y="49606"/>
                </a:cubicBezTo>
                <a:cubicBezTo>
                  <a:pt x="2070309" y="52913"/>
                  <a:pt x="2092406" y="46724"/>
                  <a:pt x="2103381" y="59527"/>
                </a:cubicBezTo>
                <a:cubicBezTo>
                  <a:pt x="2116473" y="74800"/>
                  <a:pt x="2104978" y="100741"/>
                  <a:pt x="2113302" y="119054"/>
                </a:cubicBezTo>
                <a:cubicBezTo>
                  <a:pt x="2122065" y="138332"/>
                  <a:pt x="2139760" y="152124"/>
                  <a:pt x="2152989" y="168659"/>
                </a:cubicBezTo>
                <a:cubicBezTo>
                  <a:pt x="2219133" y="165352"/>
                  <a:pt x="2286890" y="173629"/>
                  <a:pt x="2351421" y="158738"/>
                </a:cubicBezTo>
                <a:cubicBezTo>
                  <a:pt x="2417854" y="143408"/>
                  <a:pt x="2477140" y="105933"/>
                  <a:pt x="2539931" y="79369"/>
                </a:cubicBezTo>
                <a:cubicBezTo>
                  <a:pt x="2623834" y="43873"/>
                  <a:pt x="2583479" y="58241"/>
                  <a:pt x="2639147" y="39684"/>
                </a:cubicBezTo>
                <a:cubicBezTo>
                  <a:pt x="2635840" y="66141"/>
                  <a:pt x="2605378" y="107131"/>
                  <a:pt x="2629226" y="119054"/>
                </a:cubicBezTo>
                <a:cubicBezTo>
                  <a:pt x="2658359" y="133620"/>
                  <a:pt x="2689004" y="93143"/>
                  <a:pt x="2718520" y="79369"/>
                </a:cubicBezTo>
                <a:cubicBezTo>
                  <a:pt x="2738624" y="69988"/>
                  <a:pt x="2757571" y="58138"/>
                  <a:pt x="2778050" y="49606"/>
                </a:cubicBezTo>
                <a:cubicBezTo>
                  <a:pt x="2814290" y="34506"/>
                  <a:pt x="2840903" y="28932"/>
                  <a:pt x="2877266" y="19842"/>
                </a:cubicBezTo>
                <a:cubicBezTo>
                  <a:pt x="2916190" y="25402"/>
                  <a:pt x="2946096" y="15500"/>
                  <a:pt x="2966560" y="49606"/>
                </a:cubicBezTo>
                <a:cubicBezTo>
                  <a:pt x="2971941" y="58573"/>
                  <a:pt x="2973175" y="69448"/>
                  <a:pt x="2976482" y="79369"/>
                </a:cubicBezTo>
                <a:lnTo>
                  <a:pt x="3095541" y="39684"/>
                </a:lnTo>
                <a:cubicBezTo>
                  <a:pt x="3112335" y="33757"/>
                  <a:pt x="3128253" y="25474"/>
                  <a:pt x="3145149" y="19842"/>
                </a:cubicBezTo>
                <a:cubicBezTo>
                  <a:pt x="3158085" y="15530"/>
                  <a:pt x="3171725" y="13667"/>
                  <a:pt x="3184836" y="9921"/>
                </a:cubicBezTo>
                <a:cubicBezTo>
                  <a:pt x="3194892" y="7048"/>
                  <a:pt x="3204679" y="3307"/>
                  <a:pt x="3214600" y="0"/>
                </a:cubicBezTo>
                <a:cubicBezTo>
                  <a:pt x="3217907" y="33070"/>
                  <a:pt x="3208381" y="70158"/>
                  <a:pt x="3224522" y="99211"/>
                </a:cubicBezTo>
                <a:cubicBezTo>
                  <a:pt x="3231144" y="111131"/>
                  <a:pt x="3251147" y="93208"/>
                  <a:pt x="3264208" y="89290"/>
                </a:cubicBezTo>
                <a:cubicBezTo>
                  <a:pt x="3284243" y="83280"/>
                  <a:pt x="3304624" y="77943"/>
                  <a:pt x="3323738" y="69448"/>
                </a:cubicBezTo>
                <a:cubicBezTo>
                  <a:pt x="3334635" y="64605"/>
                  <a:pt x="3343150" y="55522"/>
                  <a:pt x="3353503" y="49606"/>
                </a:cubicBezTo>
                <a:cubicBezTo>
                  <a:pt x="3366345" y="42268"/>
                  <a:pt x="3379960" y="36377"/>
                  <a:pt x="3393189" y="29763"/>
                </a:cubicBezTo>
                <a:cubicBezTo>
                  <a:pt x="3416340" y="33070"/>
                  <a:pt x="3446104" y="23148"/>
                  <a:pt x="3462641" y="39684"/>
                </a:cubicBezTo>
                <a:cubicBezTo>
                  <a:pt x="3497326" y="74367"/>
                  <a:pt x="3447823" y="113421"/>
                  <a:pt x="3492405" y="138896"/>
                </a:cubicBezTo>
                <a:cubicBezTo>
                  <a:pt x="3507047" y="147262"/>
                  <a:pt x="3525477" y="145510"/>
                  <a:pt x="3542013" y="148817"/>
                </a:cubicBezTo>
                <a:cubicBezTo>
                  <a:pt x="3606766" y="138026"/>
                  <a:pt x="3593793" y="144546"/>
                  <a:pt x="3651151" y="119054"/>
                </a:cubicBezTo>
                <a:cubicBezTo>
                  <a:pt x="3664666" y="113047"/>
                  <a:pt x="3678295" y="107049"/>
                  <a:pt x="3690837" y="99211"/>
                </a:cubicBezTo>
                <a:cubicBezTo>
                  <a:pt x="3704859" y="90447"/>
                  <a:pt x="3715734" y="76843"/>
                  <a:pt x="3730524" y="69448"/>
                </a:cubicBezTo>
                <a:cubicBezTo>
                  <a:pt x="3742720" y="63350"/>
                  <a:pt x="3756981" y="62834"/>
                  <a:pt x="3770210" y="59527"/>
                </a:cubicBezTo>
                <a:cubicBezTo>
                  <a:pt x="3780132" y="72755"/>
                  <a:pt x="3791771" y="84854"/>
                  <a:pt x="3799975" y="99211"/>
                </a:cubicBezTo>
                <a:cubicBezTo>
                  <a:pt x="3805164" y="108291"/>
                  <a:pt x="3802502" y="121580"/>
                  <a:pt x="3809897" y="128975"/>
                </a:cubicBezTo>
                <a:cubicBezTo>
                  <a:pt x="3820355" y="139433"/>
                  <a:pt x="3836354" y="142203"/>
                  <a:pt x="3849583" y="148817"/>
                </a:cubicBezTo>
                <a:cubicBezTo>
                  <a:pt x="3865698" y="143446"/>
                  <a:pt x="3921655" y="125442"/>
                  <a:pt x="3928956" y="119054"/>
                </a:cubicBezTo>
                <a:cubicBezTo>
                  <a:pt x="3943469" y="106356"/>
                  <a:pt x="3947151" y="84875"/>
                  <a:pt x="3958721" y="69448"/>
                </a:cubicBezTo>
                <a:cubicBezTo>
                  <a:pt x="3977820" y="43984"/>
                  <a:pt x="3993041" y="36647"/>
                  <a:pt x="4018250" y="19842"/>
                </a:cubicBezTo>
                <a:cubicBezTo>
                  <a:pt x="4028172" y="26456"/>
                  <a:pt x="4040566" y="30373"/>
                  <a:pt x="4048015" y="39684"/>
                </a:cubicBezTo>
                <a:cubicBezTo>
                  <a:pt x="4058162" y="52367"/>
                  <a:pt x="4060729" y="98437"/>
                  <a:pt x="4067859" y="109132"/>
                </a:cubicBezTo>
                <a:cubicBezTo>
                  <a:pt x="4083582" y="132715"/>
                  <a:pt x="4125632" y="134576"/>
                  <a:pt x="4147231" y="138896"/>
                </a:cubicBezTo>
                <a:cubicBezTo>
                  <a:pt x="4173689" y="132282"/>
                  <a:pt x="4202592" y="131983"/>
                  <a:pt x="4226604" y="119054"/>
                </a:cubicBezTo>
                <a:cubicBezTo>
                  <a:pt x="4247194" y="107968"/>
                  <a:pt x="4257951" y="84056"/>
                  <a:pt x="4276212" y="69448"/>
                </a:cubicBezTo>
                <a:cubicBezTo>
                  <a:pt x="4291270" y="57402"/>
                  <a:pt x="4309467" y="49904"/>
                  <a:pt x="4325820" y="39684"/>
                </a:cubicBezTo>
                <a:cubicBezTo>
                  <a:pt x="4335932" y="33364"/>
                  <a:pt x="4345663" y="26456"/>
                  <a:pt x="4355585" y="19842"/>
                </a:cubicBezTo>
                <a:cubicBezTo>
                  <a:pt x="4368814" y="23149"/>
                  <a:pt x="4383432" y="22998"/>
                  <a:pt x="4395272" y="29763"/>
                </a:cubicBezTo>
                <a:cubicBezTo>
                  <a:pt x="4407454" y="36724"/>
                  <a:pt x="4415714" y="49040"/>
                  <a:pt x="4425036" y="59527"/>
                </a:cubicBezTo>
                <a:cubicBezTo>
                  <a:pt x="4442196" y="78832"/>
                  <a:pt x="4452852" y="105187"/>
                  <a:pt x="4474644" y="119054"/>
                </a:cubicBezTo>
                <a:cubicBezTo>
                  <a:pt x="4491616" y="129854"/>
                  <a:pt x="4514331" y="125668"/>
                  <a:pt x="4534174" y="128975"/>
                </a:cubicBezTo>
                <a:cubicBezTo>
                  <a:pt x="4584762" y="108740"/>
                  <a:pt x="4575720" y="116308"/>
                  <a:pt x="4613547" y="89290"/>
                </a:cubicBezTo>
                <a:cubicBezTo>
                  <a:pt x="4627003" y="79679"/>
                  <a:pt x="4640530" y="70113"/>
                  <a:pt x="4653233" y="59527"/>
                </a:cubicBezTo>
                <a:cubicBezTo>
                  <a:pt x="4660419" y="53539"/>
                  <a:pt x="4664709" y="43867"/>
                  <a:pt x="4673076" y="39684"/>
                </a:cubicBezTo>
                <a:cubicBezTo>
                  <a:pt x="4685273" y="33586"/>
                  <a:pt x="4699534" y="33070"/>
                  <a:pt x="4712763" y="29763"/>
                </a:cubicBezTo>
                <a:cubicBezTo>
                  <a:pt x="4729299" y="36377"/>
                  <a:pt x="4746441" y="41641"/>
                  <a:pt x="4762371" y="49606"/>
                </a:cubicBezTo>
                <a:cubicBezTo>
                  <a:pt x="4789998" y="63419"/>
                  <a:pt x="4799957" y="77268"/>
                  <a:pt x="4821901" y="99211"/>
                </a:cubicBezTo>
                <a:cubicBezTo>
                  <a:pt x="4841744" y="95904"/>
                  <a:pt x="4862346" y="95651"/>
                  <a:pt x="4881430" y="89290"/>
                </a:cubicBezTo>
                <a:cubicBezTo>
                  <a:pt x="4892742" y="85519"/>
                  <a:pt x="4900235" y="74145"/>
                  <a:pt x="4911195" y="69448"/>
                </a:cubicBezTo>
                <a:cubicBezTo>
                  <a:pt x="4923728" y="64077"/>
                  <a:pt x="4937652" y="62834"/>
                  <a:pt x="4950881" y="59527"/>
                </a:cubicBezTo>
                <a:cubicBezTo>
                  <a:pt x="4967417" y="62834"/>
                  <a:pt x="4984989" y="62806"/>
                  <a:pt x="5000489" y="69448"/>
                </a:cubicBezTo>
                <a:cubicBezTo>
                  <a:pt x="5009087" y="73133"/>
                  <a:pt x="5010979" y="89290"/>
                  <a:pt x="5020333" y="89290"/>
                </a:cubicBezTo>
                <a:cubicBezTo>
                  <a:pt x="5050824" y="89290"/>
                  <a:pt x="5079862" y="76062"/>
                  <a:pt x="5109627" y="69448"/>
                </a:cubicBezTo>
                <a:cubicBezTo>
                  <a:pt x="5122263" y="56813"/>
                  <a:pt x="5176886" y="0"/>
                  <a:pt x="5189000" y="0"/>
                </a:cubicBezTo>
                <a:cubicBezTo>
                  <a:pt x="5205535" y="0"/>
                  <a:pt x="5208843" y="26456"/>
                  <a:pt x="5218765" y="39684"/>
                </a:cubicBezTo>
                <a:cubicBezTo>
                  <a:pt x="5221612" y="51072"/>
                  <a:pt x="5225453" y="95365"/>
                  <a:pt x="5248530" y="99211"/>
                </a:cubicBezTo>
                <a:cubicBezTo>
                  <a:pt x="5261980" y="101453"/>
                  <a:pt x="5274987" y="92597"/>
                  <a:pt x="5288216" y="89290"/>
                </a:cubicBezTo>
                <a:lnTo>
                  <a:pt x="5317981" y="99211"/>
                </a:ln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1828800" y="6019800"/>
            <a:ext cx="5317981" cy="168659"/>
          </a:xfrm>
          <a:custGeom>
            <a:avLst/>
            <a:gdLst>
              <a:gd name="connsiteX0" fmla="*/ 0 w 5317981"/>
              <a:gd name="connsiteY0" fmla="*/ 49606 h 168659"/>
              <a:gd name="connsiteX1" fmla="*/ 49608 w 5317981"/>
              <a:gd name="connsiteY1" fmla="*/ 79369 h 168659"/>
              <a:gd name="connsiteX2" fmla="*/ 178589 w 5317981"/>
              <a:gd name="connsiteY2" fmla="*/ 39684 h 168659"/>
              <a:gd name="connsiteX3" fmla="*/ 238119 w 5317981"/>
              <a:gd name="connsiteY3" fmla="*/ 19842 h 168659"/>
              <a:gd name="connsiteX4" fmla="*/ 228197 w 5317981"/>
              <a:gd name="connsiteY4" fmla="*/ 69448 h 168659"/>
              <a:gd name="connsiteX5" fmla="*/ 218275 w 5317981"/>
              <a:gd name="connsiteY5" fmla="*/ 109132 h 168659"/>
              <a:gd name="connsiteX6" fmla="*/ 267883 w 5317981"/>
              <a:gd name="connsiteY6" fmla="*/ 99211 h 168659"/>
              <a:gd name="connsiteX7" fmla="*/ 347256 w 5317981"/>
              <a:gd name="connsiteY7" fmla="*/ 89290 h 168659"/>
              <a:gd name="connsiteX8" fmla="*/ 406786 w 5317981"/>
              <a:gd name="connsiteY8" fmla="*/ 69448 h 168659"/>
              <a:gd name="connsiteX9" fmla="*/ 466316 w 5317981"/>
              <a:gd name="connsiteY9" fmla="*/ 29763 h 168659"/>
              <a:gd name="connsiteX10" fmla="*/ 545688 w 5317981"/>
              <a:gd name="connsiteY10" fmla="*/ 9921 h 168659"/>
              <a:gd name="connsiteX11" fmla="*/ 585375 w 5317981"/>
              <a:gd name="connsiteY11" fmla="*/ 19842 h 168659"/>
              <a:gd name="connsiteX12" fmla="*/ 595296 w 5317981"/>
              <a:gd name="connsiteY12" fmla="*/ 99211 h 168659"/>
              <a:gd name="connsiteX13" fmla="*/ 724277 w 5317981"/>
              <a:gd name="connsiteY13" fmla="*/ 79369 h 168659"/>
              <a:gd name="connsiteX14" fmla="*/ 783807 w 5317981"/>
              <a:gd name="connsiteY14" fmla="*/ 39684 h 168659"/>
              <a:gd name="connsiteX15" fmla="*/ 922709 w 5317981"/>
              <a:gd name="connsiteY15" fmla="*/ 19842 h 168659"/>
              <a:gd name="connsiteX16" fmla="*/ 962396 w 5317981"/>
              <a:gd name="connsiteY16" fmla="*/ 69448 h 168659"/>
              <a:gd name="connsiteX17" fmla="*/ 1002082 w 5317981"/>
              <a:gd name="connsiteY17" fmla="*/ 99211 h 168659"/>
              <a:gd name="connsiteX18" fmla="*/ 1260044 w 5317981"/>
              <a:gd name="connsiteY18" fmla="*/ 69448 h 168659"/>
              <a:gd name="connsiteX19" fmla="*/ 1389025 w 5317981"/>
              <a:gd name="connsiteY19" fmla="*/ 29763 h 168659"/>
              <a:gd name="connsiteX20" fmla="*/ 1418790 w 5317981"/>
              <a:gd name="connsiteY20" fmla="*/ 39684 h 168659"/>
              <a:gd name="connsiteX21" fmla="*/ 1428711 w 5317981"/>
              <a:gd name="connsiteY21" fmla="*/ 109132 h 168659"/>
              <a:gd name="connsiteX22" fmla="*/ 1537849 w 5317981"/>
              <a:gd name="connsiteY22" fmla="*/ 99211 h 168659"/>
              <a:gd name="connsiteX23" fmla="*/ 1597379 w 5317981"/>
              <a:gd name="connsiteY23" fmla="*/ 79369 h 168659"/>
              <a:gd name="connsiteX24" fmla="*/ 1726360 w 5317981"/>
              <a:gd name="connsiteY24" fmla="*/ 29763 h 168659"/>
              <a:gd name="connsiteX25" fmla="*/ 1815654 w 5317981"/>
              <a:gd name="connsiteY25" fmla="*/ 9921 h 168659"/>
              <a:gd name="connsiteX26" fmla="*/ 1825576 w 5317981"/>
              <a:gd name="connsiteY26" fmla="*/ 39684 h 168659"/>
              <a:gd name="connsiteX27" fmla="*/ 1835497 w 5317981"/>
              <a:gd name="connsiteY27" fmla="*/ 99211 h 168659"/>
              <a:gd name="connsiteX28" fmla="*/ 1885105 w 5317981"/>
              <a:gd name="connsiteY28" fmla="*/ 109132 h 168659"/>
              <a:gd name="connsiteX29" fmla="*/ 1914870 w 5317981"/>
              <a:gd name="connsiteY29" fmla="*/ 99211 h 168659"/>
              <a:gd name="connsiteX30" fmla="*/ 1954556 w 5317981"/>
              <a:gd name="connsiteY30" fmla="*/ 69448 h 168659"/>
              <a:gd name="connsiteX31" fmla="*/ 2053773 w 5317981"/>
              <a:gd name="connsiteY31" fmla="*/ 49606 h 168659"/>
              <a:gd name="connsiteX32" fmla="*/ 2103381 w 5317981"/>
              <a:gd name="connsiteY32" fmla="*/ 59527 h 168659"/>
              <a:gd name="connsiteX33" fmla="*/ 2113302 w 5317981"/>
              <a:gd name="connsiteY33" fmla="*/ 119054 h 168659"/>
              <a:gd name="connsiteX34" fmla="*/ 2152989 w 5317981"/>
              <a:gd name="connsiteY34" fmla="*/ 168659 h 168659"/>
              <a:gd name="connsiteX35" fmla="*/ 2351421 w 5317981"/>
              <a:gd name="connsiteY35" fmla="*/ 158738 h 168659"/>
              <a:gd name="connsiteX36" fmla="*/ 2539931 w 5317981"/>
              <a:gd name="connsiteY36" fmla="*/ 79369 h 168659"/>
              <a:gd name="connsiteX37" fmla="*/ 2639147 w 5317981"/>
              <a:gd name="connsiteY37" fmla="*/ 39684 h 168659"/>
              <a:gd name="connsiteX38" fmla="*/ 2629226 w 5317981"/>
              <a:gd name="connsiteY38" fmla="*/ 119054 h 168659"/>
              <a:gd name="connsiteX39" fmla="*/ 2718520 w 5317981"/>
              <a:gd name="connsiteY39" fmla="*/ 79369 h 168659"/>
              <a:gd name="connsiteX40" fmla="*/ 2778050 w 5317981"/>
              <a:gd name="connsiteY40" fmla="*/ 49606 h 168659"/>
              <a:gd name="connsiteX41" fmla="*/ 2877266 w 5317981"/>
              <a:gd name="connsiteY41" fmla="*/ 19842 h 168659"/>
              <a:gd name="connsiteX42" fmla="*/ 2966560 w 5317981"/>
              <a:gd name="connsiteY42" fmla="*/ 49606 h 168659"/>
              <a:gd name="connsiteX43" fmla="*/ 2976482 w 5317981"/>
              <a:gd name="connsiteY43" fmla="*/ 79369 h 168659"/>
              <a:gd name="connsiteX44" fmla="*/ 3095541 w 5317981"/>
              <a:gd name="connsiteY44" fmla="*/ 39684 h 168659"/>
              <a:gd name="connsiteX45" fmla="*/ 3145149 w 5317981"/>
              <a:gd name="connsiteY45" fmla="*/ 19842 h 168659"/>
              <a:gd name="connsiteX46" fmla="*/ 3184836 w 5317981"/>
              <a:gd name="connsiteY46" fmla="*/ 9921 h 168659"/>
              <a:gd name="connsiteX47" fmla="*/ 3214600 w 5317981"/>
              <a:gd name="connsiteY47" fmla="*/ 0 h 168659"/>
              <a:gd name="connsiteX48" fmla="*/ 3224522 w 5317981"/>
              <a:gd name="connsiteY48" fmla="*/ 99211 h 168659"/>
              <a:gd name="connsiteX49" fmla="*/ 3264208 w 5317981"/>
              <a:gd name="connsiteY49" fmla="*/ 89290 h 168659"/>
              <a:gd name="connsiteX50" fmla="*/ 3323738 w 5317981"/>
              <a:gd name="connsiteY50" fmla="*/ 69448 h 168659"/>
              <a:gd name="connsiteX51" fmla="*/ 3353503 w 5317981"/>
              <a:gd name="connsiteY51" fmla="*/ 49606 h 168659"/>
              <a:gd name="connsiteX52" fmla="*/ 3393189 w 5317981"/>
              <a:gd name="connsiteY52" fmla="*/ 29763 h 168659"/>
              <a:gd name="connsiteX53" fmla="*/ 3462641 w 5317981"/>
              <a:gd name="connsiteY53" fmla="*/ 39684 h 168659"/>
              <a:gd name="connsiteX54" fmla="*/ 3492405 w 5317981"/>
              <a:gd name="connsiteY54" fmla="*/ 138896 h 168659"/>
              <a:gd name="connsiteX55" fmla="*/ 3542013 w 5317981"/>
              <a:gd name="connsiteY55" fmla="*/ 148817 h 168659"/>
              <a:gd name="connsiteX56" fmla="*/ 3651151 w 5317981"/>
              <a:gd name="connsiteY56" fmla="*/ 119054 h 168659"/>
              <a:gd name="connsiteX57" fmla="*/ 3690837 w 5317981"/>
              <a:gd name="connsiteY57" fmla="*/ 99211 h 168659"/>
              <a:gd name="connsiteX58" fmla="*/ 3730524 w 5317981"/>
              <a:gd name="connsiteY58" fmla="*/ 69448 h 168659"/>
              <a:gd name="connsiteX59" fmla="*/ 3770210 w 5317981"/>
              <a:gd name="connsiteY59" fmla="*/ 59527 h 168659"/>
              <a:gd name="connsiteX60" fmla="*/ 3799975 w 5317981"/>
              <a:gd name="connsiteY60" fmla="*/ 99211 h 168659"/>
              <a:gd name="connsiteX61" fmla="*/ 3809897 w 5317981"/>
              <a:gd name="connsiteY61" fmla="*/ 128975 h 168659"/>
              <a:gd name="connsiteX62" fmla="*/ 3849583 w 5317981"/>
              <a:gd name="connsiteY62" fmla="*/ 148817 h 168659"/>
              <a:gd name="connsiteX63" fmla="*/ 3928956 w 5317981"/>
              <a:gd name="connsiteY63" fmla="*/ 119054 h 168659"/>
              <a:gd name="connsiteX64" fmla="*/ 3958721 w 5317981"/>
              <a:gd name="connsiteY64" fmla="*/ 69448 h 168659"/>
              <a:gd name="connsiteX65" fmla="*/ 4018250 w 5317981"/>
              <a:gd name="connsiteY65" fmla="*/ 19842 h 168659"/>
              <a:gd name="connsiteX66" fmla="*/ 4048015 w 5317981"/>
              <a:gd name="connsiteY66" fmla="*/ 39684 h 168659"/>
              <a:gd name="connsiteX67" fmla="*/ 4067859 w 5317981"/>
              <a:gd name="connsiteY67" fmla="*/ 109132 h 168659"/>
              <a:gd name="connsiteX68" fmla="*/ 4147231 w 5317981"/>
              <a:gd name="connsiteY68" fmla="*/ 138896 h 168659"/>
              <a:gd name="connsiteX69" fmla="*/ 4226604 w 5317981"/>
              <a:gd name="connsiteY69" fmla="*/ 119054 h 168659"/>
              <a:gd name="connsiteX70" fmla="*/ 4276212 w 5317981"/>
              <a:gd name="connsiteY70" fmla="*/ 69448 h 168659"/>
              <a:gd name="connsiteX71" fmla="*/ 4325820 w 5317981"/>
              <a:gd name="connsiteY71" fmla="*/ 39684 h 168659"/>
              <a:gd name="connsiteX72" fmla="*/ 4355585 w 5317981"/>
              <a:gd name="connsiteY72" fmla="*/ 19842 h 168659"/>
              <a:gd name="connsiteX73" fmla="*/ 4395272 w 5317981"/>
              <a:gd name="connsiteY73" fmla="*/ 29763 h 168659"/>
              <a:gd name="connsiteX74" fmla="*/ 4425036 w 5317981"/>
              <a:gd name="connsiteY74" fmla="*/ 59527 h 168659"/>
              <a:gd name="connsiteX75" fmla="*/ 4474644 w 5317981"/>
              <a:gd name="connsiteY75" fmla="*/ 119054 h 168659"/>
              <a:gd name="connsiteX76" fmla="*/ 4534174 w 5317981"/>
              <a:gd name="connsiteY76" fmla="*/ 128975 h 168659"/>
              <a:gd name="connsiteX77" fmla="*/ 4613547 w 5317981"/>
              <a:gd name="connsiteY77" fmla="*/ 89290 h 168659"/>
              <a:gd name="connsiteX78" fmla="*/ 4653233 w 5317981"/>
              <a:gd name="connsiteY78" fmla="*/ 59527 h 168659"/>
              <a:gd name="connsiteX79" fmla="*/ 4673076 w 5317981"/>
              <a:gd name="connsiteY79" fmla="*/ 39684 h 168659"/>
              <a:gd name="connsiteX80" fmla="*/ 4712763 w 5317981"/>
              <a:gd name="connsiteY80" fmla="*/ 29763 h 168659"/>
              <a:gd name="connsiteX81" fmla="*/ 4762371 w 5317981"/>
              <a:gd name="connsiteY81" fmla="*/ 49606 h 168659"/>
              <a:gd name="connsiteX82" fmla="*/ 4821901 w 5317981"/>
              <a:gd name="connsiteY82" fmla="*/ 99211 h 168659"/>
              <a:gd name="connsiteX83" fmla="*/ 4881430 w 5317981"/>
              <a:gd name="connsiteY83" fmla="*/ 89290 h 168659"/>
              <a:gd name="connsiteX84" fmla="*/ 4911195 w 5317981"/>
              <a:gd name="connsiteY84" fmla="*/ 69448 h 168659"/>
              <a:gd name="connsiteX85" fmla="*/ 4950881 w 5317981"/>
              <a:gd name="connsiteY85" fmla="*/ 59527 h 168659"/>
              <a:gd name="connsiteX86" fmla="*/ 5000489 w 5317981"/>
              <a:gd name="connsiteY86" fmla="*/ 69448 h 168659"/>
              <a:gd name="connsiteX87" fmla="*/ 5020333 w 5317981"/>
              <a:gd name="connsiteY87" fmla="*/ 89290 h 168659"/>
              <a:gd name="connsiteX88" fmla="*/ 5109627 w 5317981"/>
              <a:gd name="connsiteY88" fmla="*/ 69448 h 168659"/>
              <a:gd name="connsiteX89" fmla="*/ 5189000 w 5317981"/>
              <a:gd name="connsiteY89" fmla="*/ 0 h 168659"/>
              <a:gd name="connsiteX90" fmla="*/ 5218765 w 5317981"/>
              <a:gd name="connsiteY90" fmla="*/ 39684 h 168659"/>
              <a:gd name="connsiteX91" fmla="*/ 5248530 w 5317981"/>
              <a:gd name="connsiteY91" fmla="*/ 99211 h 168659"/>
              <a:gd name="connsiteX92" fmla="*/ 5288216 w 5317981"/>
              <a:gd name="connsiteY92" fmla="*/ 89290 h 168659"/>
              <a:gd name="connsiteX93" fmla="*/ 5317981 w 5317981"/>
              <a:gd name="connsiteY93" fmla="*/ 99211 h 16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5317981" h="168659">
                <a:moveTo>
                  <a:pt x="0" y="49606"/>
                </a:moveTo>
                <a:cubicBezTo>
                  <a:pt x="16536" y="59527"/>
                  <a:pt x="30381" y="77890"/>
                  <a:pt x="49608" y="79369"/>
                </a:cubicBezTo>
                <a:cubicBezTo>
                  <a:pt x="84013" y="82015"/>
                  <a:pt x="144309" y="52149"/>
                  <a:pt x="178589" y="39684"/>
                </a:cubicBezTo>
                <a:cubicBezTo>
                  <a:pt x="198246" y="32536"/>
                  <a:pt x="238119" y="19842"/>
                  <a:pt x="238119" y="19842"/>
                </a:cubicBezTo>
                <a:cubicBezTo>
                  <a:pt x="234812" y="36377"/>
                  <a:pt x="231855" y="52987"/>
                  <a:pt x="228197" y="69448"/>
                </a:cubicBezTo>
                <a:cubicBezTo>
                  <a:pt x="225239" y="82758"/>
                  <a:pt x="207367" y="100951"/>
                  <a:pt x="218275" y="109132"/>
                </a:cubicBezTo>
                <a:cubicBezTo>
                  <a:pt x="231766" y="119250"/>
                  <a:pt x="251216" y="101775"/>
                  <a:pt x="267883" y="99211"/>
                </a:cubicBezTo>
                <a:cubicBezTo>
                  <a:pt x="294237" y="95157"/>
                  <a:pt x="320798" y="92597"/>
                  <a:pt x="347256" y="89290"/>
                </a:cubicBezTo>
                <a:cubicBezTo>
                  <a:pt x="367099" y="82676"/>
                  <a:pt x="388077" y="78802"/>
                  <a:pt x="406786" y="69448"/>
                </a:cubicBezTo>
                <a:cubicBezTo>
                  <a:pt x="428117" y="58783"/>
                  <a:pt x="444396" y="39157"/>
                  <a:pt x="466316" y="29763"/>
                </a:cubicBezTo>
                <a:cubicBezTo>
                  <a:pt x="491383" y="19021"/>
                  <a:pt x="545688" y="9921"/>
                  <a:pt x="545688" y="9921"/>
                </a:cubicBezTo>
                <a:cubicBezTo>
                  <a:pt x="558917" y="13228"/>
                  <a:pt x="578752" y="7922"/>
                  <a:pt x="585375" y="19842"/>
                </a:cubicBezTo>
                <a:cubicBezTo>
                  <a:pt x="598324" y="43149"/>
                  <a:pt x="570789" y="88709"/>
                  <a:pt x="595296" y="99211"/>
                </a:cubicBezTo>
                <a:cubicBezTo>
                  <a:pt x="635279" y="116346"/>
                  <a:pt x="681283" y="85983"/>
                  <a:pt x="724277" y="79369"/>
                </a:cubicBezTo>
                <a:cubicBezTo>
                  <a:pt x="744120" y="66141"/>
                  <a:pt x="761793" y="48856"/>
                  <a:pt x="783807" y="39684"/>
                </a:cubicBezTo>
                <a:cubicBezTo>
                  <a:pt x="796068" y="34576"/>
                  <a:pt x="920885" y="20070"/>
                  <a:pt x="922709" y="19842"/>
                </a:cubicBezTo>
                <a:cubicBezTo>
                  <a:pt x="988701" y="41838"/>
                  <a:pt x="919571" y="9496"/>
                  <a:pt x="962396" y="69448"/>
                </a:cubicBezTo>
                <a:cubicBezTo>
                  <a:pt x="972007" y="82903"/>
                  <a:pt x="988853" y="89290"/>
                  <a:pt x="1002082" y="99211"/>
                </a:cubicBezTo>
                <a:cubicBezTo>
                  <a:pt x="1088069" y="89290"/>
                  <a:pt x="1176816" y="93226"/>
                  <a:pt x="1260044" y="69448"/>
                </a:cubicBezTo>
                <a:cubicBezTo>
                  <a:pt x="1349607" y="43860"/>
                  <a:pt x="1306654" y="57220"/>
                  <a:pt x="1389025" y="29763"/>
                </a:cubicBezTo>
                <a:cubicBezTo>
                  <a:pt x="1398947" y="33070"/>
                  <a:pt x="1414113" y="30330"/>
                  <a:pt x="1418790" y="39684"/>
                </a:cubicBezTo>
                <a:cubicBezTo>
                  <a:pt x="1429248" y="60599"/>
                  <a:pt x="1407795" y="98675"/>
                  <a:pt x="1428711" y="109132"/>
                </a:cubicBezTo>
                <a:cubicBezTo>
                  <a:pt x="1461384" y="125468"/>
                  <a:pt x="1501470" y="102518"/>
                  <a:pt x="1537849" y="99211"/>
                </a:cubicBezTo>
                <a:cubicBezTo>
                  <a:pt x="1557692" y="92597"/>
                  <a:pt x="1577752" y="86600"/>
                  <a:pt x="1597379" y="79369"/>
                </a:cubicBezTo>
                <a:cubicBezTo>
                  <a:pt x="1640603" y="63445"/>
                  <a:pt x="1680923" y="37335"/>
                  <a:pt x="1726360" y="29763"/>
                </a:cubicBezTo>
                <a:cubicBezTo>
                  <a:pt x="1796205" y="18123"/>
                  <a:pt x="1766805" y="26203"/>
                  <a:pt x="1815654" y="9921"/>
                </a:cubicBezTo>
                <a:cubicBezTo>
                  <a:pt x="1818961" y="19842"/>
                  <a:pt x="1823307" y="29475"/>
                  <a:pt x="1825576" y="39684"/>
                </a:cubicBezTo>
                <a:cubicBezTo>
                  <a:pt x="1829940" y="59321"/>
                  <a:pt x="1822405" y="83938"/>
                  <a:pt x="1835497" y="99211"/>
                </a:cubicBezTo>
                <a:cubicBezTo>
                  <a:pt x="1846472" y="112014"/>
                  <a:pt x="1868569" y="105825"/>
                  <a:pt x="1885105" y="109132"/>
                </a:cubicBezTo>
                <a:cubicBezTo>
                  <a:pt x="1895027" y="105825"/>
                  <a:pt x="1905790" y="104400"/>
                  <a:pt x="1914870" y="99211"/>
                </a:cubicBezTo>
                <a:cubicBezTo>
                  <a:pt x="1929227" y="91007"/>
                  <a:pt x="1938984" y="75009"/>
                  <a:pt x="1954556" y="69448"/>
                </a:cubicBezTo>
                <a:cubicBezTo>
                  <a:pt x="1986319" y="58105"/>
                  <a:pt x="2053773" y="49606"/>
                  <a:pt x="2053773" y="49606"/>
                </a:cubicBezTo>
                <a:cubicBezTo>
                  <a:pt x="2070309" y="52913"/>
                  <a:pt x="2092406" y="46724"/>
                  <a:pt x="2103381" y="59527"/>
                </a:cubicBezTo>
                <a:cubicBezTo>
                  <a:pt x="2116473" y="74800"/>
                  <a:pt x="2104978" y="100741"/>
                  <a:pt x="2113302" y="119054"/>
                </a:cubicBezTo>
                <a:cubicBezTo>
                  <a:pt x="2122065" y="138332"/>
                  <a:pt x="2139760" y="152124"/>
                  <a:pt x="2152989" y="168659"/>
                </a:cubicBezTo>
                <a:cubicBezTo>
                  <a:pt x="2219133" y="165352"/>
                  <a:pt x="2286890" y="173629"/>
                  <a:pt x="2351421" y="158738"/>
                </a:cubicBezTo>
                <a:cubicBezTo>
                  <a:pt x="2417854" y="143408"/>
                  <a:pt x="2477140" y="105933"/>
                  <a:pt x="2539931" y="79369"/>
                </a:cubicBezTo>
                <a:cubicBezTo>
                  <a:pt x="2623834" y="43873"/>
                  <a:pt x="2583479" y="58241"/>
                  <a:pt x="2639147" y="39684"/>
                </a:cubicBezTo>
                <a:cubicBezTo>
                  <a:pt x="2635840" y="66141"/>
                  <a:pt x="2605378" y="107131"/>
                  <a:pt x="2629226" y="119054"/>
                </a:cubicBezTo>
                <a:cubicBezTo>
                  <a:pt x="2658359" y="133620"/>
                  <a:pt x="2689004" y="93143"/>
                  <a:pt x="2718520" y="79369"/>
                </a:cubicBezTo>
                <a:cubicBezTo>
                  <a:pt x="2738624" y="69988"/>
                  <a:pt x="2757571" y="58138"/>
                  <a:pt x="2778050" y="49606"/>
                </a:cubicBezTo>
                <a:cubicBezTo>
                  <a:pt x="2814290" y="34506"/>
                  <a:pt x="2840903" y="28932"/>
                  <a:pt x="2877266" y="19842"/>
                </a:cubicBezTo>
                <a:cubicBezTo>
                  <a:pt x="2916190" y="25402"/>
                  <a:pt x="2946096" y="15500"/>
                  <a:pt x="2966560" y="49606"/>
                </a:cubicBezTo>
                <a:cubicBezTo>
                  <a:pt x="2971941" y="58573"/>
                  <a:pt x="2973175" y="69448"/>
                  <a:pt x="2976482" y="79369"/>
                </a:cubicBezTo>
                <a:lnTo>
                  <a:pt x="3095541" y="39684"/>
                </a:lnTo>
                <a:cubicBezTo>
                  <a:pt x="3112335" y="33757"/>
                  <a:pt x="3128253" y="25474"/>
                  <a:pt x="3145149" y="19842"/>
                </a:cubicBezTo>
                <a:cubicBezTo>
                  <a:pt x="3158085" y="15530"/>
                  <a:pt x="3171725" y="13667"/>
                  <a:pt x="3184836" y="9921"/>
                </a:cubicBezTo>
                <a:cubicBezTo>
                  <a:pt x="3194892" y="7048"/>
                  <a:pt x="3204679" y="3307"/>
                  <a:pt x="3214600" y="0"/>
                </a:cubicBezTo>
                <a:cubicBezTo>
                  <a:pt x="3217907" y="33070"/>
                  <a:pt x="3208381" y="70158"/>
                  <a:pt x="3224522" y="99211"/>
                </a:cubicBezTo>
                <a:cubicBezTo>
                  <a:pt x="3231144" y="111131"/>
                  <a:pt x="3251147" y="93208"/>
                  <a:pt x="3264208" y="89290"/>
                </a:cubicBezTo>
                <a:cubicBezTo>
                  <a:pt x="3284243" y="83280"/>
                  <a:pt x="3304624" y="77943"/>
                  <a:pt x="3323738" y="69448"/>
                </a:cubicBezTo>
                <a:cubicBezTo>
                  <a:pt x="3334635" y="64605"/>
                  <a:pt x="3343150" y="55522"/>
                  <a:pt x="3353503" y="49606"/>
                </a:cubicBezTo>
                <a:cubicBezTo>
                  <a:pt x="3366345" y="42268"/>
                  <a:pt x="3379960" y="36377"/>
                  <a:pt x="3393189" y="29763"/>
                </a:cubicBezTo>
                <a:cubicBezTo>
                  <a:pt x="3416340" y="33070"/>
                  <a:pt x="3446104" y="23148"/>
                  <a:pt x="3462641" y="39684"/>
                </a:cubicBezTo>
                <a:cubicBezTo>
                  <a:pt x="3497326" y="74367"/>
                  <a:pt x="3447823" y="113421"/>
                  <a:pt x="3492405" y="138896"/>
                </a:cubicBezTo>
                <a:cubicBezTo>
                  <a:pt x="3507047" y="147262"/>
                  <a:pt x="3525477" y="145510"/>
                  <a:pt x="3542013" y="148817"/>
                </a:cubicBezTo>
                <a:cubicBezTo>
                  <a:pt x="3606766" y="138026"/>
                  <a:pt x="3593793" y="144546"/>
                  <a:pt x="3651151" y="119054"/>
                </a:cubicBezTo>
                <a:cubicBezTo>
                  <a:pt x="3664666" y="113047"/>
                  <a:pt x="3678295" y="107049"/>
                  <a:pt x="3690837" y="99211"/>
                </a:cubicBezTo>
                <a:cubicBezTo>
                  <a:pt x="3704859" y="90447"/>
                  <a:pt x="3715734" y="76843"/>
                  <a:pt x="3730524" y="69448"/>
                </a:cubicBezTo>
                <a:cubicBezTo>
                  <a:pt x="3742720" y="63350"/>
                  <a:pt x="3756981" y="62834"/>
                  <a:pt x="3770210" y="59527"/>
                </a:cubicBezTo>
                <a:cubicBezTo>
                  <a:pt x="3780132" y="72755"/>
                  <a:pt x="3791771" y="84854"/>
                  <a:pt x="3799975" y="99211"/>
                </a:cubicBezTo>
                <a:cubicBezTo>
                  <a:pt x="3805164" y="108291"/>
                  <a:pt x="3802502" y="121580"/>
                  <a:pt x="3809897" y="128975"/>
                </a:cubicBezTo>
                <a:cubicBezTo>
                  <a:pt x="3820355" y="139433"/>
                  <a:pt x="3836354" y="142203"/>
                  <a:pt x="3849583" y="148817"/>
                </a:cubicBezTo>
                <a:cubicBezTo>
                  <a:pt x="3865698" y="143446"/>
                  <a:pt x="3921655" y="125442"/>
                  <a:pt x="3928956" y="119054"/>
                </a:cubicBezTo>
                <a:cubicBezTo>
                  <a:pt x="3943469" y="106356"/>
                  <a:pt x="3947151" y="84875"/>
                  <a:pt x="3958721" y="69448"/>
                </a:cubicBezTo>
                <a:cubicBezTo>
                  <a:pt x="3977820" y="43984"/>
                  <a:pt x="3993041" y="36647"/>
                  <a:pt x="4018250" y="19842"/>
                </a:cubicBezTo>
                <a:cubicBezTo>
                  <a:pt x="4028172" y="26456"/>
                  <a:pt x="4040566" y="30373"/>
                  <a:pt x="4048015" y="39684"/>
                </a:cubicBezTo>
                <a:cubicBezTo>
                  <a:pt x="4058162" y="52367"/>
                  <a:pt x="4060729" y="98437"/>
                  <a:pt x="4067859" y="109132"/>
                </a:cubicBezTo>
                <a:cubicBezTo>
                  <a:pt x="4083582" y="132715"/>
                  <a:pt x="4125632" y="134576"/>
                  <a:pt x="4147231" y="138896"/>
                </a:cubicBezTo>
                <a:cubicBezTo>
                  <a:pt x="4173689" y="132282"/>
                  <a:pt x="4202592" y="131983"/>
                  <a:pt x="4226604" y="119054"/>
                </a:cubicBezTo>
                <a:cubicBezTo>
                  <a:pt x="4247194" y="107968"/>
                  <a:pt x="4257951" y="84056"/>
                  <a:pt x="4276212" y="69448"/>
                </a:cubicBezTo>
                <a:cubicBezTo>
                  <a:pt x="4291270" y="57402"/>
                  <a:pt x="4309467" y="49904"/>
                  <a:pt x="4325820" y="39684"/>
                </a:cubicBezTo>
                <a:cubicBezTo>
                  <a:pt x="4335932" y="33364"/>
                  <a:pt x="4345663" y="26456"/>
                  <a:pt x="4355585" y="19842"/>
                </a:cubicBezTo>
                <a:cubicBezTo>
                  <a:pt x="4368814" y="23149"/>
                  <a:pt x="4383432" y="22998"/>
                  <a:pt x="4395272" y="29763"/>
                </a:cubicBezTo>
                <a:cubicBezTo>
                  <a:pt x="4407454" y="36724"/>
                  <a:pt x="4415714" y="49040"/>
                  <a:pt x="4425036" y="59527"/>
                </a:cubicBezTo>
                <a:cubicBezTo>
                  <a:pt x="4442196" y="78832"/>
                  <a:pt x="4452852" y="105187"/>
                  <a:pt x="4474644" y="119054"/>
                </a:cubicBezTo>
                <a:cubicBezTo>
                  <a:pt x="4491616" y="129854"/>
                  <a:pt x="4514331" y="125668"/>
                  <a:pt x="4534174" y="128975"/>
                </a:cubicBezTo>
                <a:cubicBezTo>
                  <a:pt x="4584762" y="108740"/>
                  <a:pt x="4575720" y="116308"/>
                  <a:pt x="4613547" y="89290"/>
                </a:cubicBezTo>
                <a:cubicBezTo>
                  <a:pt x="4627003" y="79679"/>
                  <a:pt x="4640530" y="70113"/>
                  <a:pt x="4653233" y="59527"/>
                </a:cubicBezTo>
                <a:cubicBezTo>
                  <a:pt x="4660419" y="53539"/>
                  <a:pt x="4664709" y="43867"/>
                  <a:pt x="4673076" y="39684"/>
                </a:cubicBezTo>
                <a:cubicBezTo>
                  <a:pt x="4685273" y="33586"/>
                  <a:pt x="4699534" y="33070"/>
                  <a:pt x="4712763" y="29763"/>
                </a:cubicBezTo>
                <a:cubicBezTo>
                  <a:pt x="4729299" y="36377"/>
                  <a:pt x="4746441" y="41641"/>
                  <a:pt x="4762371" y="49606"/>
                </a:cubicBezTo>
                <a:cubicBezTo>
                  <a:pt x="4789998" y="63419"/>
                  <a:pt x="4799957" y="77268"/>
                  <a:pt x="4821901" y="99211"/>
                </a:cubicBezTo>
                <a:cubicBezTo>
                  <a:pt x="4841744" y="95904"/>
                  <a:pt x="4862346" y="95651"/>
                  <a:pt x="4881430" y="89290"/>
                </a:cubicBezTo>
                <a:cubicBezTo>
                  <a:pt x="4892742" y="85519"/>
                  <a:pt x="4900235" y="74145"/>
                  <a:pt x="4911195" y="69448"/>
                </a:cubicBezTo>
                <a:cubicBezTo>
                  <a:pt x="4923728" y="64077"/>
                  <a:pt x="4937652" y="62834"/>
                  <a:pt x="4950881" y="59527"/>
                </a:cubicBezTo>
                <a:cubicBezTo>
                  <a:pt x="4967417" y="62834"/>
                  <a:pt x="4984989" y="62806"/>
                  <a:pt x="5000489" y="69448"/>
                </a:cubicBezTo>
                <a:cubicBezTo>
                  <a:pt x="5009087" y="73133"/>
                  <a:pt x="5010979" y="89290"/>
                  <a:pt x="5020333" y="89290"/>
                </a:cubicBezTo>
                <a:cubicBezTo>
                  <a:pt x="5050824" y="89290"/>
                  <a:pt x="5079862" y="76062"/>
                  <a:pt x="5109627" y="69448"/>
                </a:cubicBezTo>
                <a:cubicBezTo>
                  <a:pt x="5122263" y="56813"/>
                  <a:pt x="5176886" y="0"/>
                  <a:pt x="5189000" y="0"/>
                </a:cubicBezTo>
                <a:cubicBezTo>
                  <a:pt x="5205535" y="0"/>
                  <a:pt x="5208843" y="26456"/>
                  <a:pt x="5218765" y="39684"/>
                </a:cubicBezTo>
                <a:cubicBezTo>
                  <a:pt x="5221612" y="51072"/>
                  <a:pt x="5225453" y="95365"/>
                  <a:pt x="5248530" y="99211"/>
                </a:cubicBezTo>
                <a:cubicBezTo>
                  <a:pt x="5261980" y="101453"/>
                  <a:pt x="5274987" y="92597"/>
                  <a:pt x="5288216" y="89290"/>
                </a:cubicBezTo>
                <a:lnTo>
                  <a:pt x="5317981" y="99211"/>
                </a:ln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1548194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95% confidence is from 0.025 to 0.975.</a:t>
            </a:r>
            <a:endParaRPr lang="en-US" dirty="0"/>
          </a:p>
        </p:txBody>
      </p:sp>
      <p:sp>
        <p:nvSpPr>
          <p:cNvPr id="3" name="Slide Number Placeholder 2"/>
          <p:cNvSpPr>
            <a:spLocks noGrp="1"/>
          </p:cNvSpPr>
          <p:nvPr>
            <p:ph type="sldNum" sz="quarter" idx="12"/>
          </p:nvPr>
        </p:nvSpPr>
        <p:spPr/>
        <p:txBody>
          <a:bodyPr/>
          <a:lstStyle/>
          <a:p>
            <a:pPr>
              <a:defRPr/>
            </a:pPr>
            <a:fld id="{B4EF40A4-3685-466A-89FD-845C5FAA54BD}" type="slidenum">
              <a:rPr lang="en-US" smtClean="0"/>
              <a:pPr>
                <a:defRPr/>
              </a:pPr>
              <a:t>14</a:t>
            </a:fld>
            <a:endParaRPr lang="en-US"/>
          </a:p>
        </p:txBody>
      </p:sp>
      <p:pic>
        <p:nvPicPr>
          <p:cNvPr id="4" name="Picture 3" descr="Snowdepth_class_2017_cdf_with95conf.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447800"/>
            <a:ext cx="7114032" cy="5334000"/>
          </a:xfrm>
          <a:prstGeom prst="rect">
            <a:avLst/>
          </a:prstGeom>
        </p:spPr>
      </p:pic>
      <p:cxnSp>
        <p:nvCxnSpPr>
          <p:cNvPr id="5" name="Straight Arrow Connector 4"/>
          <p:cNvCxnSpPr/>
          <p:nvPr/>
        </p:nvCxnSpPr>
        <p:spPr>
          <a:xfrm>
            <a:off x="2362200" y="2057400"/>
            <a:ext cx="0" cy="3962400"/>
          </a:xfrm>
          <a:prstGeom prst="straightConnector1">
            <a:avLst/>
          </a:prstGeom>
          <a:ln w="57150" cmpd="sng">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3352800" y="1905000"/>
            <a:ext cx="0" cy="4191000"/>
          </a:xfrm>
          <a:prstGeom prst="straightConnector1">
            <a:avLst/>
          </a:prstGeom>
          <a:ln w="57150" cmpd="sng">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362200" y="2590800"/>
            <a:ext cx="762000" cy="369332"/>
          </a:xfrm>
          <a:prstGeom prst="rect">
            <a:avLst/>
          </a:prstGeom>
          <a:noFill/>
        </p:spPr>
        <p:txBody>
          <a:bodyPr wrap="square" rtlCol="0">
            <a:spAutoFit/>
          </a:bodyPr>
          <a:lstStyle/>
          <a:p>
            <a:r>
              <a:rPr lang="en-US" dirty="0" smtClean="0"/>
              <a:t>90%</a:t>
            </a:r>
            <a:endParaRPr lang="en-US" dirty="0"/>
          </a:p>
        </p:txBody>
      </p:sp>
      <p:sp>
        <p:nvSpPr>
          <p:cNvPr id="12" name="TextBox 11"/>
          <p:cNvSpPr txBox="1"/>
          <p:nvPr/>
        </p:nvSpPr>
        <p:spPr>
          <a:xfrm>
            <a:off x="3352800" y="2209800"/>
            <a:ext cx="762000" cy="369332"/>
          </a:xfrm>
          <a:prstGeom prst="rect">
            <a:avLst/>
          </a:prstGeom>
          <a:noFill/>
        </p:spPr>
        <p:txBody>
          <a:bodyPr wrap="square" rtlCol="0">
            <a:spAutoFit/>
          </a:bodyPr>
          <a:lstStyle/>
          <a:p>
            <a:r>
              <a:rPr lang="en-US" dirty="0" smtClean="0"/>
              <a:t>95%</a:t>
            </a:r>
            <a:endParaRPr lang="en-US" dirty="0"/>
          </a:p>
        </p:txBody>
      </p:sp>
    </p:spTree>
    <p:extLst>
      <p:ext uri="{BB962C8B-B14F-4D97-AF65-F5344CB8AC3E}">
        <p14:creationId xmlns:p14="http://schemas.microsoft.com/office/powerpoint/2010/main" val="356621007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fontScale="90000"/>
          </a:bodyPr>
          <a:lstStyle/>
          <a:p>
            <a:r>
              <a:rPr lang="en-US" dirty="0" smtClean="0"/>
              <a:t>What things should we notice about this graph?</a:t>
            </a:r>
            <a:endParaRPr lang="en-US" dirty="0"/>
          </a:p>
        </p:txBody>
      </p:sp>
      <p:sp>
        <p:nvSpPr>
          <p:cNvPr id="3" name="Slide Number Placeholder 2"/>
          <p:cNvSpPr>
            <a:spLocks noGrp="1"/>
          </p:cNvSpPr>
          <p:nvPr>
            <p:ph type="sldNum" sz="quarter" idx="12"/>
          </p:nvPr>
        </p:nvSpPr>
        <p:spPr/>
        <p:txBody>
          <a:bodyPr/>
          <a:lstStyle/>
          <a:p>
            <a:pPr>
              <a:defRPr/>
            </a:pPr>
            <a:fld id="{B4EF40A4-3685-466A-89FD-845C5FAA54BD}" type="slidenum">
              <a:rPr lang="en-US" smtClean="0"/>
              <a:pPr>
                <a:defRPr/>
              </a:pPr>
              <a:t>15</a:t>
            </a:fld>
            <a:endParaRPr lang="en-US"/>
          </a:p>
        </p:txBody>
      </p:sp>
      <p:pic>
        <p:nvPicPr>
          <p:cNvPr id="4" name="Picture 3" descr="Snowdepth_class_2017_cdf_with95conf.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447800"/>
            <a:ext cx="7114032" cy="5334000"/>
          </a:xfrm>
          <a:prstGeom prst="rect">
            <a:avLst/>
          </a:prstGeom>
        </p:spPr>
      </p:pic>
      <p:cxnSp>
        <p:nvCxnSpPr>
          <p:cNvPr id="5" name="Straight Arrow Connector 4"/>
          <p:cNvCxnSpPr/>
          <p:nvPr/>
        </p:nvCxnSpPr>
        <p:spPr>
          <a:xfrm>
            <a:off x="2362200" y="2057400"/>
            <a:ext cx="0" cy="3962400"/>
          </a:xfrm>
          <a:prstGeom prst="straightConnector1">
            <a:avLst/>
          </a:prstGeom>
          <a:ln w="57150" cmpd="sng">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3352800" y="1905000"/>
            <a:ext cx="0" cy="4191000"/>
          </a:xfrm>
          <a:prstGeom prst="straightConnector1">
            <a:avLst/>
          </a:prstGeom>
          <a:ln w="57150" cmpd="sng">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362200" y="2590800"/>
            <a:ext cx="762000" cy="369332"/>
          </a:xfrm>
          <a:prstGeom prst="rect">
            <a:avLst/>
          </a:prstGeom>
          <a:noFill/>
        </p:spPr>
        <p:txBody>
          <a:bodyPr wrap="square" rtlCol="0">
            <a:spAutoFit/>
          </a:bodyPr>
          <a:lstStyle/>
          <a:p>
            <a:r>
              <a:rPr lang="en-US" dirty="0" smtClean="0"/>
              <a:t>90%</a:t>
            </a:r>
            <a:endParaRPr lang="en-US" dirty="0"/>
          </a:p>
        </p:txBody>
      </p:sp>
      <p:sp>
        <p:nvSpPr>
          <p:cNvPr id="12" name="TextBox 11"/>
          <p:cNvSpPr txBox="1"/>
          <p:nvPr/>
        </p:nvSpPr>
        <p:spPr>
          <a:xfrm>
            <a:off x="3352800" y="2209800"/>
            <a:ext cx="762000" cy="369332"/>
          </a:xfrm>
          <a:prstGeom prst="rect">
            <a:avLst/>
          </a:prstGeom>
          <a:noFill/>
        </p:spPr>
        <p:txBody>
          <a:bodyPr wrap="square" rtlCol="0">
            <a:spAutoFit/>
          </a:bodyPr>
          <a:lstStyle/>
          <a:p>
            <a:r>
              <a:rPr lang="en-US" dirty="0" smtClean="0"/>
              <a:t>95%</a:t>
            </a:r>
            <a:endParaRPr lang="en-US" dirty="0"/>
          </a:p>
        </p:txBody>
      </p:sp>
      <p:cxnSp>
        <p:nvCxnSpPr>
          <p:cNvPr id="10" name="Straight Arrow Connector 9"/>
          <p:cNvCxnSpPr/>
          <p:nvPr/>
        </p:nvCxnSpPr>
        <p:spPr>
          <a:xfrm>
            <a:off x="1905000" y="3733800"/>
            <a:ext cx="5562600" cy="0"/>
          </a:xfrm>
          <a:prstGeom prst="straightConnector1">
            <a:avLst/>
          </a:prstGeom>
          <a:ln w="38100" cmpd="sng">
            <a:solidFill>
              <a:schemeClr val="tx2">
                <a:lumMod val="60000"/>
                <a:lumOff val="40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657600" y="3352800"/>
            <a:ext cx="3200400" cy="369332"/>
          </a:xfrm>
          <a:prstGeom prst="rect">
            <a:avLst/>
          </a:prstGeom>
          <a:noFill/>
        </p:spPr>
        <p:txBody>
          <a:bodyPr wrap="square" rtlCol="0">
            <a:spAutoFit/>
          </a:bodyPr>
          <a:lstStyle/>
          <a:p>
            <a:r>
              <a:rPr lang="en-US" dirty="0" smtClean="0"/>
              <a:t>15 to 20 cm (17 + 3 or -2 cm)</a:t>
            </a:r>
            <a:endParaRPr lang="en-US" dirty="0"/>
          </a:p>
        </p:txBody>
      </p:sp>
    </p:spTree>
    <p:extLst>
      <p:ext uri="{BB962C8B-B14F-4D97-AF65-F5344CB8AC3E}">
        <p14:creationId xmlns:p14="http://schemas.microsoft.com/office/powerpoint/2010/main" val="227535737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fontScale="90000"/>
          </a:bodyPr>
          <a:lstStyle/>
          <a:p>
            <a:r>
              <a:rPr lang="en-US" dirty="0" smtClean="0"/>
              <a:t>What things should we notice about this graph?</a:t>
            </a:r>
            <a:endParaRPr lang="en-US" dirty="0"/>
          </a:p>
        </p:txBody>
      </p:sp>
      <p:sp>
        <p:nvSpPr>
          <p:cNvPr id="3" name="Slide Number Placeholder 2"/>
          <p:cNvSpPr>
            <a:spLocks noGrp="1"/>
          </p:cNvSpPr>
          <p:nvPr>
            <p:ph type="sldNum" sz="quarter" idx="12"/>
          </p:nvPr>
        </p:nvSpPr>
        <p:spPr/>
        <p:txBody>
          <a:bodyPr/>
          <a:lstStyle/>
          <a:p>
            <a:pPr>
              <a:defRPr/>
            </a:pPr>
            <a:fld id="{B4EF40A4-3685-466A-89FD-845C5FAA54BD}" type="slidenum">
              <a:rPr lang="en-US" smtClean="0"/>
              <a:pPr>
                <a:defRPr/>
              </a:pPr>
              <a:t>16</a:t>
            </a:fld>
            <a:endParaRPr lang="en-US"/>
          </a:p>
        </p:txBody>
      </p:sp>
      <p:pic>
        <p:nvPicPr>
          <p:cNvPr id="4" name="Picture 3" descr="Snowdepth_class_2017_cdf_with95conf.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447800"/>
            <a:ext cx="7114032" cy="5334000"/>
          </a:xfrm>
          <a:prstGeom prst="rect">
            <a:avLst/>
          </a:prstGeom>
        </p:spPr>
      </p:pic>
      <p:cxnSp>
        <p:nvCxnSpPr>
          <p:cNvPr id="5" name="Straight Arrow Connector 4"/>
          <p:cNvCxnSpPr/>
          <p:nvPr/>
        </p:nvCxnSpPr>
        <p:spPr>
          <a:xfrm>
            <a:off x="2362200" y="2057400"/>
            <a:ext cx="0" cy="3962400"/>
          </a:xfrm>
          <a:prstGeom prst="straightConnector1">
            <a:avLst/>
          </a:prstGeom>
          <a:ln w="57150" cmpd="sng">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3352800" y="1905000"/>
            <a:ext cx="0" cy="4191000"/>
          </a:xfrm>
          <a:prstGeom prst="straightConnector1">
            <a:avLst/>
          </a:prstGeom>
          <a:ln w="57150" cmpd="sng">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362200" y="2590800"/>
            <a:ext cx="762000" cy="369332"/>
          </a:xfrm>
          <a:prstGeom prst="rect">
            <a:avLst/>
          </a:prstGeom>
          <a:noFill/>
        </p:spPr>
        <p:txBody>
          <a:bodyPr wrap="square" rtlCol="0">
            <a:spAutoFit/>
          </a:bodyPr>
          <a:lstStyle/>
          <a:p>
            <a:r>
              <a:rPr lang="en-US" dirty="0" smtClean="0"/>
              <a:t>90%</a:t>
            </a:r>
            <a:endParaRPr lang="en-US" dirty="0"/>
          </a:p>
        </p:txBody>
      </p:sp>
      <p:sp>
        <p:nvSpPr>
          <p:cNvPr id="12" name="TextBox 11"/>
          <p:cNvSpPr txBox="1"/>
          <p:nvPr/>
        </p:nvSpPr>
        <p:spPr>
          <a:xfrm>
            <a:off x="3352800" y="2209800"/>
            <a:ext cx="762000" cy="369332"/>
          </a:xfrm>
          <a:prstGeom prst="rect">
            <a:avLst/>
          </a:prstGeom>
          <a:noFill/>
        </p:spPr>
        <p:txBody>
          <a:bodyPr wrap="square" rtlCol="0">
            <a:spAutoFit/>
          </a:bodyPr>
          <a:lstStyle/>
          <a:p>
            <a:r>
              <a:rPr lang="en-US" dirty="0" smtClean="0"/>
              <a:t>95%</a:t>
            </a:r>
            <a:endParaRPr lang="en-US" dirty="0"/>
          </a:p>
        </p:txBody>
      </p:sp>
      <p:cxnSp>
        <p:nvCxnSpPr>
          <p:cNvPr id="10" name="Straight Arrow Connector 9"/>
          <p:cNvCxnSpPr/>
          <p:nvPr/>
        </p:nvCxnSpPr>
        <p:spPr>
          <a:xfrm>
            <a:off x="1905000" y="3733800"/>
            <a:ext cx="5562600" cy="0"/>
          </a:xfrm>
          <a:prstGeom prst="straightConnector1">
            <a:avLst/>
          </a:prstGeom>
          <a:ln w="38100" cmpd="sng">
            <a:solidFill>
              <a:schemeClr val="tx2">
                <a:lumMod val="60000"/>
                <a:lumOff val="40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657600" y="3352800"/>
            <a:ext cx="3200400" cy="369332"/>
          </a:xfrm>
          <a:prstGeom prst="rect">
            <a:avLst/>
          </a:prstGeom>
          <a:noFill/>
        </p:spPr>
        <p:txBody>
          <a:bodyPr wrap="square" rtlCol="0">
            <a:spAutoFit/>
          </a:bodyPr>
          <a:lstStyle/>
          <a:p>
            <a:r>
              <a:rPr lang="en-US" dirty="0" smtClean="0"/>
              <a:t>15 to 20 cm (17 + 3 or -2 cm)</a:t>
            </a:r>
            <a:endParaRPr lang="en-US" dirty="0"/>
          </a:p>
        </p:txBody>
      </p:sp>
      <p:sp>
        <p:nvSpPr>
          <p:cNvPr id="7" name="Oval 6"/>
          <p:cNvSpPr/>
          <p:nvPr/>
        </p:nvSpPr>
        <p:spPr>
          <a:xfrm>
            <a:off x="3581400" y="3124200"/>
            <a:ext cx="3733800" cy="990600"/>
          </a:xfrm>
          <a:prstGeom prst="ellipse">
            <a:avLst/>
          </a:prstGeom>
          <a:noFill/>
          <a:ln w="28575" cmpd="sng">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5105400" y="4191000"/>
            <a:ext cx="2057400" cy="923330"/>
          </a:xfrm>
          <a:prstGeom prst="rect">
            <a:avLst/>
          </a:prstGeom>
          <a:solidFill>
            <a:schemeClr val="accent6">
              <a:lumMod val="40000"/>
              <a:lumOff val="60000"/>
            </a:schemeClr>
          </a:solidFill>
        </p:spPr>
        <p:txBody>
          <a:bodyPr wrap="square" rtlCol="0">
            <a:spAutoFit/>
          </a:bodyPr>
          <a:lstStyle/>
          <a:p>
            <a:r>
              <a:rPr lang="en-US" dirty="0" smtClean="0"/>
              <a:t>1. Our confidence intervals are not symmetric.</a:t>
            </a:r>
            <a:endParaRPr lang="en-US" dirty="0"/>
          </a:p>
        </p:txBody>
      </p:sp>
    </p:spTree>
    <p:extLst>
      <p:ext uri="{BB962C8B-B14F-4D97-AF65-F5344CB8AC3E}">
        <p14:creationId xmlns:p14="http://schemas.microsoft.com/office/powerpoint/2010/main" val="372064255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fontScale="90000"/>
          </a:bodyPr>
          <a:lstStyle/>
          <a:p>
            <a:r>
              <a:rPr lang="en-US" dirty="0" smtClean="0"/>
              <a:t>What things should we notice about this graph?</a:t>
            </a:r>
            <a:endParaRPr lang="en-US" dirty="0"/>
          </a:p>
        </p:txBody>
      </p:sp>
      <p:sp>
        <p:nvSpPr>
          <p:cNvPr id="3" name="Slide Number Placeholder 2"/>
          <p:cNvSpPr>
            <a:spLocks noGrp="1"/>
          </p:cNvSpPr>
          <p:nvPr>
            <p:ph type="sldNum" sz="quarter" idx="12"/>
          </p:nvPr>
        </p:nvSpPr>
        <p:spPr/>
        <p:txBody>
          <a:bodyPr/>
          <a:lstStyle/>
          <a:p>
            <a:pPr>
              <a:defRPr/>
            </a:pPr>
            <a:fld id="{B4EF40A4-3685-466A-89FD-845C5FAA54BD}" type="slidenum">
              <a:rPr lang="en-US" smtClean="0"/>
              <a:pPr>
                <a:defRPr/>
              </a:pPr>
              <a:t>17</a:t>
            </a:fld>
            <a:endParaRPr lang="en-US"/>
          </a:p>
        </p:txBody>
      </p:sp>
      <p:pic>
        <p:nvPicPr>
          <p:cNvPr id="4" name="Picture 3" descr="Snowdepth_class_2017_cdf_with95conf.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447800"/>
            <a:ext cx="7114032" cy="5334000"/>
          </a:xfrm>
          <a:prstGeom prst="rect">
            <a:avLst/>
          </a:prstGeom>
        </p:spPr>
      </p:pic>
      <p:cxnSp>
        <p:nvCxnSpPr>
          <p:cNvPr id="5" name="Straight Arrow Connector 4"/>
          <p:cNvCxnSpPr/>
          <p:nvPr/>
        </p:nvCxnSpPr>
        <p:spPr>
          <a:xfrm>
            <a:off x="2362200" y="2057400"/>
            <a:ext cx="0" cy="3962400"/>
          </a:xfrm>
          <a:prstGeom prst="straightConnector1">
            <a:avLst/>
          </a:prstGeom>
          <a:ln w="57150" cmpd="sng">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3352800" y="1905000"/>
            <a:ext cx="0" cy="4191000"/>
          </a:xfrm>
          <a:prstGeom prst="straightConnector1">
            <a:avLst/>
          </a:prstGeom>
          <a:ln w="57150" cmpd="sng">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362200" y="2590800"/>
            <a:ext cx="762000" cy="369332"/>
          </a:xfrm>
          <a:prstGeom prst="rect">
            <a:avLst/>
          </a:prstGeom>
          <a:noFill/>
        </p:spPr>
        <p:txBody>
          <a:bodyPr wrap="square" rtlCol="0">
            <a:spAutoFit/>
          </a:bodyPr>
          <a:lstStyle/>
          <a:p>
            <a:r>
              <a:rPr lang="en-US" dirty="0" smtClean="0"/>
              <a:t>90%</a:t>
            </a:r>
            <a:endParaRPr lang="en-US" dirty="0"/>
          </a:p>
        </p:txBody>
      </p:sp>
      <p:sp>
        <p:nvSpPr>
          <p:cNvPr id="12" name="TextBox 11"/>
          <p:cNvSpPr txBox="1"/>
          <p:nvPr/>
        </p:nvSpPr>
        <p:spPr>
          <a:xfrm>
            <a:off x="3352800" y="2209800"/>
            <a:ext cx="762000" cy="369332"/>
          </a:xfrm>
          <a:prstGeom prst="rect">
            <a:avLst/>
          </a:prstGeom>
          <a:noFill/>
        </p:spPr>
        <p:txBody>
          <a:bodyPr wrap="square" rtlCol="0">
            <a:spAutoFit/>
          </a:bodyPr>
          <a:lstStyle/>
          <a:p>
            <a:r>
              <a:rPr lang="en-US" dirty="0" smtClean="0"/>
              <a:t>95%</a:t>
            </a:r>
            <a:endParaRPr lang="en-US" dirty="0"/>
          </a:p>
        </p:txBody>
      </p:sp>
      <p:cxnSp>
        <p:nvCxnSpPr>
          <p:cNvPr id="10" name="Straight Arrow Connector 9"/>
          <p:cNvCxnSpPr/>
          <p:nvPr/>
        </p:nvCxnSpPr>
        <p:spPr>
          <a:xfrm>
            <a:off x="1905000" y="3733800"/>
            <a:ext cx="5562600" cy="0"/>
          </a:xfrm>
          <a:prstGeom prst="straightConnector1">
            <a:avLst/>
          </a:prstGeom>
          <a:ln w="38100" cmpd="sng">
            <a:solidFill>
              <a:schemeClr val="tx2">
                <a:lumMod val="60000"/>
                <a:lumOff val="40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657600" y="3352800"/>
            <a:ext cx="3200400" cy="369332"/>
          </a:xfrm>
          <a:prstGeom prst="rect">
            <a:avLst/>
          </a:prstGeom>
          <a:noFill/>
        </p:spPr>
        <p:txBody>
          <a:bodyPr wrap="square" rtlCol="0">
            <a:spAutoFit/>
          </a:bodyPr>
          <a:lstStyle/>
          <a:p>
            <a:r>
              <a:rPr lang="en-US" dirty="0" smtClean="0"/>
              <a:t>15 to 20 cm (17 + 3 or -2 cm)</a:t>
            </a:r>
            <a:endParaRPr lang="en-US" dirty="0"/>
          </a:p>
        </p:txBody>
      </p:sp>
      <p:sp>
        <p:nvSpPr>
          <p:cNvPr id="7" name="Oval 6"/>
          <p:cNvSpPr/>
          <p:nvPr/>
        </p:nvSpPr>
        <p:spPr>
          <a:xfrm>
            <a:off x="1752600" y="1676400"/>
            <a:ext cx="2286000" cy="4572000"/>
          </a:xfrm>
          <a:prstGeom prst="ellipse">
            <a:avLst/>
          </a:prstGeom>
          <a:noFill/>
          <a:ln w="28575" cmpd="sng">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3810000" y="5029200"/>
            <a:ext cx="2895600" cy="923330"/>
          </a:xfrm>
          <a:prstGeom prst="rect">
            <a:avLst/>
          </a:prstGeom>
          <a:solidFill>
            <a:schemeClr val="accent6">
              <a:lumMod val="40000"/>
              <a:lumOff val="60000"/>
            </a:schemeClr>
          </a:solidFill>
        </p:spPr>
        <p:txBody>
          <a:bodyPr wrap="square" rtlCol="0">
            <a:spAutoFit/>
          </a:bodyPr>
          <a:lstStyle/>
          <a:p>
            <a:r>
              <a:rPr lang="en-US" dirty="0" smtClean="0"/>
              <a:t>2. We would write the same confidence intervals for 90 or 95%.</a:t>
            </a:r>
            <a:endParaRPr lang="en-US" dirty="0"/>
          </a:p>
        </p:txBody>
      </p:sp>
    </p:spTree>
    <p:extLst>
      <p:ext uri="{BB962C8B-B14F-4D97-AF65-F5344CB8AC3E}">
        <p14:creationId xmlns:p14="http://schemas.microsoft.com/office/powerpoint/2010/main" val="404675938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fontScale="90000"/>
          </a:bodyPr>
          <a:lstStyle/>
          <a:p>
            <a:r>
              <a:rPr lang="en-US" dirty="0" smtClean="0"/>
              <a:t>What things should we notice about this graph?</a:t>
            </a:r>
            <a:endParaRPr lang="en-US" dirty="0"/>
          </a:p>
        </p:txBody>
      </p:sp>
      <p:sp>
        <p:nvSpPr>
          <p:cNvPr id="3" name="Slide Number Placeholder 2"/>
          <p:cNvSpPr>
            <a:spLocks noGrp="1"/>
          </p:cNvSpPr>
          <p:nvPr>
            <p:ph type="sldNum" sz="quarter" idx="12"/>
          </p:nvPr>
        </p:nvSpPr>
        <p:spPr/>
        <p:txBody>
          <a:bodyPr/>
          <a:lstStyle/>
          <a:p>
            <a:pPr>
              <a:defRPr/>
            </a:pPr>
            <a:fld id="{B4EF40A4-3685-466A-89FD-845C5FAA54BD}" type="slidenum">
              <a:rPr lang="en-US" smtClean="0"/>
              <a:pPr>
                <a:defRPr/>
              </a:pPr>
              <a:t>18</a:t>
            </a:fld>
            <a:endParaRPr lang="en-US"/>
          </a:p>
        </p:txBody>
      </p:sp>
      <p:pic>
        <p:nvPicPr>
          <p:cNvPr id="4" name="Picture 3" descr="Snowdepth_class_2017_cdf_with95conf.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447800"/>
            <a:ext cx="7114032" cy="5334000"/>
          </a:xfrm>
          <a:prstGeom prst="rect">
            <a:avLst/>
          </a:prstGeom>
        </p:spPr>
      </p:pic>
      <p:cxnSp>
        <p:nvCxnSpPr>
          <p:cNvPr id="5" name="Straight Arrow Connector 4"/>
          <p:cNvCxnSpPr/>
          <p:nvPr/>
        </p:nvCxnSpPr>
        <p:spPr>
          <a:xfrm>
            <a:off x="2362200" y="2057400"/>
            <a:ext cx="0" cy="3962400"/>
          </a:xfrm>
          <a:prstGeom prst="straightConnector1">
            <a:avLst/>
          </a:prstGeom>
          <a:ln w="57150" cmpd="sng">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3352800" y="1905000"/>
            <a:ext cx="0" cy="4191000"/>
          </a:xfrm>
          <a:prstGeom prst="straightConnector1">
            <a:avLst/>
          </a:prstGeom>
          <a:ln w="57150" cmpd="sng">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362200" y="2590800"/>
            <a:ext cx="762000" cy="369332"/>
          </a:xfrm>
          <a:prstGeom prst="rect">
            <a:avLst/>
          </a:prstGeom>
          <a:noFill/>
        </p:spPr>
        <p:txBody>
          <a:bodyPr wrap="square" rtlCol="0">
            <a:spAutoFit/>
          </a:bodyPr>
          <a:lstStyle/>
          <a:p>
            <a:r>
              <a:rPr lang="en-US" dirty="0" smtClean="0"/>
              <a:t>90%</a:t>
            </a:r>
            <a:endParaRPr lang="en-US" dirty="0"/>
          </a:p>
        </p:txBody>
      </p:sp>
      <p:sp>
        <p:nvSpPr>
          <p:cNvPr id="12" name="TextBox 11"/>
          <p:cNvSpPr txBox="1"/>
          <p:nvPr/>
        </p:nvSpPr>
        <p:spPr>
          <a:xfrm>
            <a:off x="3352800" y="2209800"/>
            <a:ext cx="762000" cy="369332"/>
          </a:xfrm>
          <a:prstGeom prst="rect">
            <a:avLst/>
          </a:prstGeom>
          <a:noFill/>
        </p:spPr>
        <p:txBody>
          <a:bodyPr wrap="square" rtlCol="0">
            <a:spAutoFit/>
          </a:bodyPr>
          <a:lstStyle/>
          <a:p>
            <a:r>
              <a:rPr lang="en-US" dirty="0" smtClean="0"/>
              <a:t>95%</a:t>
            </a:r>
            <a:endParaRPr lang="en-US" dirty="0"/>
          </a:p>
        </p:txBody>
      </p:sp>
      <p:cxnSp>
        <p:nvCxnSpPr>
          <p:cNvPr id="10" name="Straight Arrow Connector 9"/>
          <p:cNvCxnSpPr/>
          <p:nvPr/>
        </p:nvCxnSpPr>
        <p:spPr>
          <a:xfrm>
            <a:off x="1905000" y="3733800"/>
            <a:ext cx="5562600" cy="0"/>
          </a:xfrm>
          <a:prstGeom prst="straightConnector1">
            <a:avLst/>
          </a:prstGeom>
          <a:ln w="38100" cmpd="sng">
            <a:solidFill>
              <a:schemeClr val="tx2">
                <a:lumMod val="60000"/>
                <a:lumOff val="40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657600" y="3352800"/>
            <a:ext cx="3200400" cy="369332"/>
          </a:xfrm>
          <a:prstGeom prst="rect">
            <a:avLst/>
          </a:prstGeom>
          <a:noFill/>
        </p:spPr>
        <p:txBody>
          <a:bodyPr wrap="square" rtlCol="0">
            <a:spAutoFit/>
          </a:bodyPr>
          <a:lstStyle/>
          <a:p>
            <a:r>
              <a:rPr lang="en-US" dirty="0" smtClean="0"/>
              <a:t>15 to 20 cm (17 + 3 or -2 cm)</a:t>
            </a:r>
            <a:endParaRPr lang="en-US" dirty="0"/>
          </a:p>
        </p:txBody>
      </p:sp>
      <p:sp>
        <p:nvSpPr>
          <p:cNvPr id="7" name="Oval 6"/>
          <p:cNvSpPr/>
          <p:nvPr/>
        </p:nvSpPr>
        <p:spPr>
          <a:xfrm>
            <a:off x="1752600" y="1676400"/>
            <a:ext cx="2286000" cy="4572000"/>
          </a:xfrm>
          <a:prstGeom prst="ellipse">
            <a:avLst/>
          </a:prstGeom>
          <a:noFill/>
          <a:ln w="28575" cmpd="sng">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3886200" y="5029200"/>
            <a:ext cx="3048000" cy="646331"/>
          </a:xfrm>
          <a:prstGeom prst="rect">
            <a:avLst/>
          </a:prstGeom>
          <a:solidFill>
            <a:schemeClr val="accent6">
              <a:lumMod val="40000"/>
              <a:lumOff val="60000"/>
            </a:schemeClr>
          </a:solidFill>
        </p:spPr>
        <p:txBody>
          <a:bodyPr wrap="square" rtlCol="0">
            <a:spAutoFit/>
          </a:bodyPr>
          <a:lstStyle/>
          <a:p>
            <a:r>
              <a:rPr lang="en-US" dirty="0" smtClean="0"/>
              <a:t>2. Our sample size does not resolve better than 90%.</a:t>
            </a:r>
            <a:endParaRPr lang="en-US" dirty="0"/>
          </a:p>
        </p:txBody>
      </p:sp>
    </p:spTree>
    <p:extLst>
      <p:ext uri="{BB962C8B-B14F-4D97-AF65-F5344CB8AC3E}">
        <p14:creationId xmlns:p14="http://schemas.microsoft.com/office/powerpoint/2010/main" val="211036810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pPr>
              <a:defRPr/>
            </a:pPr>
            <a:fld id="{B4EF40A4-3685-466A-89FD-845C5FAA54BD}" type="slidenum">
              <a:rPr lang="en-US" smtClean="0"/>
              <a:pPr>
                <a:defRPr/>
              </a:pPr>
              <a:t>19</a:t>
            </a:fld>
            <a:endParaRPr lang="en-US"/>
          </a:p>
        </p:txBody>
      </p:sp>
      <p:pic>
        <p:nvPicPr>
          <p:cNvPr id="4" name="Picture 3" descr="confidence-snow-Sept201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9144000" cy="5524500"/>
          </a:xfrm>
          <a:prstGeom prst="rect">
            <a:avLst/>
          </a:prstGeom>
        </p:spPr>
      </p:pic>
      <p:sp>
        <p:nvSpPr>
          <p:cNvPr id="5" name="TextBox 4"/>
          <p:cNvSpPr txBox="1"/>
          <p:nvPr/>
        </p:nvSpPr>
        <p:spPr>
          <a:xfrm>
            <a:off x="2971800" y="1524000"/>
            <a:ext cx="5943600" cy="1569660"/>
          </a:xfrm>
          <a:prstGeom prst="rect">
            <a:avLst/>
          </a:prstGeom>
          <a:solidFill>
            <a:srgbClr val="C0504D"/>
          </a:solidFill>
        </p:spPr>
        <p:txBody>
          <a:bodyPr wrap="square" rtlCol="0">
            <a:spAutoFit/>
          </a:bodyPr>
          <a:lstStyle/>
          <a:p>
            <a:r>
              <a:rPr lang="en-US" sz="2400" dirty="0" smtClean="0"/>
              <a:t>Do our collection of individual guesses on the certainty correspond to the confidence derived from our group’s collection of guesses for the true value?</a:t>
            </a:r>
            <a:endParaRPr lang="en-US" sz="2400" dirty="0"/>
          </a:p>
        </p:txBody>
      </p:sp>
    </p:spTree>
    <p:extLst>
      <p:ext uri="{BB962C8B-B14F-4D97-AF65-F5344CB8AC3E}">
        <p14:creationId xmlns:p14="http://schemas.microsoft.com/office/powerpoint/2010/main" val="307966194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D972"/>
          </a:solidFill>
        </p:spPr>
        <p:txBody>
          <a:bodyPr>
            <a:normAutofit fontScale="90000"/>
          </a:bodyPr>
          <a:lstStyle/>
          <a:p>
            <a:r>
              <a:rPr lang="en-US" dirty="0" smtClean="0"/>
              <a:t>Where did the </a:t>
            </a:r>
            <a:r>
              <a:rPr lang="en-US" dirty="0" smtClean="0"/>
              <a:t>normal </a:t>
            </a:r>
            <a:r>
              <a:rPr lang="en-US" dirty="0" smtClean="0"/>
              <a:t>distribution come from?</a:t>
            </a:r>
            <a:endParaRPr lang="en-US" dirty="0"/>
          </a:p>
        </p:txBody>
      </p:sp>
      <p:sp>
        <p:nvSpPr>
          <p:cNvPr id="3" name="Content Placeholder 2"/>
          <p:cNvSpPr>
            <a:spLocks noGrp="1"/>
          </p:cNvSpPr>
          <p:nvPr>
            <p:ph idx="1"/>
          </p:nvPr>
        </p:nvSpPr>
        <p:spPr>
          <a:xfrm>
            <a:off x="457200" y="1376363"/>
            <a:ext cx="8229600" cy="5257800"/>
          </a:xfrm>
        </p:spPr>
        <p:txBody>
          <a:bodyPr>
            <a:normAutofit fontScale="85000" lnSpcReduction="20000"/>
          </a:bodyPr>
          <a:lstStyle/>
          <a:p>
            <a:r>
              <a:rPr lang="en-US" dirty="0" smtClean="0"/>
              <a:t>Abraham de </a:t>
            </a:r>
            <a:r>
              <a:rPr lang="en-US" dirty="0" err="1" smtClean="0"/>
              <a:t>Moivre</a:t>
            </a:r>
            <a:r>
              <a:rPr lang="en-US" dirty="0" smtClean="0"/>
              <a:t>, 1721, a statistician who was a consultant to gamblers, wanted a formula to approximate the binomial distribution </a:t>
            </a:r>
            <a:r>
              <a:rPr lang="mr-IN" dirty="0" smtClean="0"/>
              <a:t>–</a:t>
            </a:r>
            <a:r>
              <a:rPr lang="en-US" dirty="0" smtClean="0"/>
              <a:t> the best fit was the Gaussian</a:t>
            </a:r>
          </a:p>
          <a:p>
            <a:r>
              <a:rPr lang="en-US" dirty="0" smtClean="0"/>
              <a:t>Galileo and Gauss were both looking at errors in astronomical observations and noticed the errors were symmetric with more frequent small errors than large errors </a:t>
            </a:r>
            <a:r>
              <a:rPr lang="mr-IN" dirty="0" smtClean="0"/>
              <a:t>–</a:t>
            </a:r>
            <a:r>
              <a:rPr lang="en-US" dirty="0" smtClean="0"/>
              <a:t> in 1809, Gauss found the errors could be fit with the normal distribution</a:t>
            </a:r>
          </a:p>
          <a:p>
            <a:r>
              <a:rPr lang="en-US" dirty="0" smtClean="0"/>
              <a:t>In 1810, Laplace published the central limit theorem, which shows that the means of repeated samples from any distribution are normal.</a:t>
            </a:r>
          </a:p>
          <a:p>
            <a:r>
              <a:rPr lang="en-US" dirty="0" smtClean="0"/>
              <a:t>Check out this Online </a:t>
            </a:r>
            <a:r>
              <a:rPr lang="en-US" dirty="0"/>
              <a:t>Stats </a:t>
            </a:r>
            <a:r>
              <a:rPr lang="en-US" dirty="0" smtClean="0"/>
              <a:t>Book (it has fun quizzes):  </a:t>
            </a:r>
            <a:r>
              <a:rPr lang="en-US" dirty="0">
                <a:hlinkClick r:id="rId2"/>
              </a:rPr>
              <a:t>http://onlinestatbook.com/2/</a:t>
            </a:r>
            <a:r>
              <a:rPr lang="en-US" dirty="0" smtClean="0">
                <a:hlinkClick r:id="rId2"/>
              </a:rPr>
              <a:t>index.html</a:t>
            </a:r>
            <a:r>
              <a:rPr lang="en-US" dirty="0" smtClean="0"/>
              <a:t> </a:t>
            </a:r>
            <a:endParaRPr lang="en-US" dirty="0"/>
          </a:p>
        </p:txBody>
      </p:sp>
    </p:spTree>
    <p:extLst>
      <p:ext uri="{BB962C8B-B14F-4D97-AF65-F5344CB8AC3E}">
        <p14:creationId xmlns:p14="http://schemas.microsoft.com/office/powerpoint/2010/main" val="424890885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143000"/>
          </a:xfrm>
        </p:spPr>
        <p:txBody>
          <a:bodyPr>
            <a:normAutofit fontScale="90000"/>
          </a:bodyPr>
          <a:lstStyle/>
          <a:p>
            <a:r>
              <a:rPr lang="en-US" dirty="0" smtClean="0"/>
              <a:t>2019 Results: Most people said 2 cm, which agrees with the results from the distribution</a:t>
            </a:r>
            <a:endParaRPr lang="en-US" dirty="0"/>
          </a:p>
        </p:txBody>
      </p:sp>
      <p:sp>
        <p:nvSpPr>
          <p:cNvPr id="3" name="Slide Number Placeholder 2"/>
          <p:cNvSpPr>
            <a:spLocks noGrp="1"/>
          </p:cNvSpPr>
          <p:nvPr>
            <p:ph type="sldNum" sz="quarter" idx="12"/>
          </p:nvPr>
        </p:nvSpPr>
        <p:spPr/>
        <p:txBody>
          <a:bodyPr/>
          <a:lstStyle/>
          <a:p>
            <a:pPr>
              <a:defRPr/>
            </a:pPr>
            <a:fld id="{B4EF40A4-3685-466A-89FD-845C5FAA54BD}" type="slidenum">
              <a:rPr lang="en-US" smtClean="0"/>
              <a:pPr>
                <a:defRPr/>
              </a:pPr>
              <a:t>20</a:t>
            </a:fld>
            <a:endParaRPr lang="en-US"/>
          </a:p>
        </p:txBody>
      </p:sp>
      <p:pic>
        <p:nvPicPr>
          <p:cNvPr id="4" name="Picture 3" descr="how-precisely-with-plusminus-what-certainty-do-i-know-this-snow-depth.png"/>
          <p:cNvPicPr>
            <a:picLocks noChangeAspect="1"/>
          </p:cNvPicPr>
          <p:nvPr/>
        </p:nvPicPr>
        <p:blipFill rotWithShape="1">
          <a:blip r:embed="rId2">
            <a:extLst>
              <a:ext uri="{28A0092B-C50C-407E-A947-70E740481C1C}">
                <a14:useLocalDpi xmlns:a14="http://schemas.microsoft.com/office/drawing/2010/main" val="0"/>
              </a:ext>
            </a:extLst>
          </a:blip>
          <a:srcRect t="15767"/>
          <a:stretch/>
        </p:blipFill>
        <p:spPr>
          <a:xfrm>
            <a:off x="0" y="2529313"/>
            <a:ext cx="9144000" cy="4328687"/>
          </a:xfrm>
          <a:prstGeom prst="rect">
            <a:avLst/>
          </a:prstGeom>
        </p:spPr>
      </p:pic>
    </p:spTree>
    <p:extLst>
      <p:ext uri="{BB962C8B-B14F-4D97-AF65-F5344CB8AC3E}">
        <p14:creationId xmlns:p14="http://schemas.microsoft.com/office/powerpoint/2010/main" val="405668935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pPr>
              <a:defRPr/>
            </a:pPr>
            <a:fld id="{B4EF40A4-3685-466A-89FD-845C5FAA54BD}" type="slidenum">
              <a:rPr lang="en-US" smtClean="0"/>
              <a:pPr>
                <a:defRPr/>
              </a:pPr>
              <a:t>21</a:t>
            </a:fld>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5" name="TextBox 4"/>
          <p:cNvSpPr txBox="1"/>
          <p:nvPr/>
        </p:nvSpPr>
        <p:spPr>
          <a:xfrm>
            <a:off x="1066800" y="1295400"/>
            <a:ext cx="7162800" cy="830997"/>
          </a:xfrm>
          <a:prstGeom prst="rect">
            <a:avLst/>
          </a:prstGeom>
          <a:solidFill>
            <a:srgbClr val="C0504D"/>
          </a:solidFill>
        </p:spPr>
        <p:txBody>
          <a:bodyPr wrap="square" rtlCol="0">
            <a:spAutoFit/>
          </a:bodyPr>
          <a:lstStyle/>
          <a:p>
            <a:r>
              <a:rPr lang="en-US" sz="2400" dirty="0" smtClean="0"/>
              <a:t>Last year’s class estimates on uncertainty were actually closer to this years than the mean values!</a:t>
            </a:r>
            <a:endParaRPr lang="en-US" sz="2400" dirty="0"/>
          </a:p>
        </p:txBody>
      </p:sp>
    </p:spTree>
    <p:extLst>
      <p:ext uri="{BB962C8B-B14F-4D97-AF65-F5344CB8AC3E}">
        <p14:creationId xmlns:p14="http://schemas.microsoft.com/office/powerpoint/2010/main" val="32805335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extBox 1"/>
          <p:cNvSpPr txBox="1">
            <a:spLocks noChangeArrowheads="1"/>
          </p:cNvSpPr>
          <p:nvPr/>
        </p:nvSpPr>
        <p:spPr bwMode="auto">
          <a:xfrm>
            <a:off x="1295400" y="2819400"/>
            <a:ext cx="4876800" cy="646113"/>
          </a:xfrm>
          <a:prstGeom prst="rect">
            <a:avLst/>
          </a:prstGeom>
          <a:noFill/>
          <a:ln w="9525">
            <a:noFill/>
            <a:miter lim="800000"/>
            <a:headEnd/>
            <a:tailEnd/>
          </a:ln>
        </p:spPr>
        <p:txBody>
          <a:bodyPr>
            <a:spAutoFit/>
          </a:bodyPr>
          <a:lstStyle/>
          <a:p>
            <a:r>
              <a:rPr lang="en-US" sz="3600">
                <a:latin typeface="Calibri" pitchFamily="34" charset="0"/>
              </a:rPr>
              <a:t>Hypothesis Testing</a:t>
            </a:r>
          </a:p>
        </p:txBody>
      </p:sp>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22</a:t>
            </a:fld>
            <a:endParaRPr lang="en-US"/>
          </a:p>
        </p:txBody>
      </p:sp>
    </p:spTree>
    <p:extLst>
      <p:ext uri="{BB962C8B-B14F-4D97-AF65-F5344CB8AC3E}">
        <p14:creationId xmlns:p14="http://schemas.microsoft.com/office/powerpoint/2010/main" val="114780845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81000"/>
            <a:ext cx="8686800" cy="6462713"/>
          </a:xfrm>
          <a:prstGeom prst="rect">
            <a:avLst/>
          </a:prstGeom>
          <a:noFill/>
        </p:spPr>
        <p:txBody>
          <a:bodyPr>
            <a:spAutoFit/>
          </a:bodyPr>
          <a:lstStyle/>
          <a:p>
            <a:pPr fontAlgn="auto">
              <a:spcBef>
                <a:spcPts val="0"/>
              </a:spcBef>
              <a:spcAft>
                <a:spcPts val="0"/>
              </a:spcAft>
              <a:defRPr/>
            </a:pPr>
            <a:r>
              <a:rPr lang="en-US" b="1" dirty="0">
                <a:latin typeface="+mn-lt"/>
              </a:rPr>
              <a:t>Hypothesis Testing in the Context of Systems Analysis</a:t>
            </a:r>
          </a:p>
          <a:p>
            <a:pPr fontAlgn="auto">
              <a:spcBef>
                <a:spcPts val="0"/>
              </a:spcBef>
              <a:spcAft>
                <a:spcPts val="0"/>
              </a:spcAft>
              <a:defRPr/>
            </a:pPr>
            <a:endParaRPr lang="en-US" dirty="0">
              <a:latin typeface="+mn-lt"/>
            </a:endParaRPr>
          </a:p>
          <a:p>
            <a:pPr fontAlgn="auto">
              <a:spcBef>
                <a:spcPts val="0"/>
              </a:spcBef>
              <a:spcAft>
                <a:spcPts val="0"/>
              </a:spcAft>
              <a:defRPr/>
            </a:pPr>
            <a:r>
              <a:rPr lang="en-US" dirty="0">
                <a:latin typeface="+mn-lt"/>
              </a:rPr>
              <a:t>In a systems engineering context, testing hypothesis about changing statistical parameters can be thought of as “detective </a:t>
            </a:r>
            <a:r>
              <a:rPr lang="en-US" dirty="0" smtClean="0">
                <a:latin typeface="+mn-lt"/>
              </a:rPr>
              <a:t>work,” </a:t>
            </a:r>
            <a:r>
              <a:rPr lang="en-US" dirty="0">
                <a:latin typeface="+mn-lt"/>
              </a:rPr>
              <a:t>using observed data to determine if a system is likely to have changed.</a:t>
            </a:r>
          </a:p>
          <a:p>
            <a:pPr fontAlgn="auto">
              <a:spcBef>
                <a:spcPts val="0"/>
              </a:spcBef>
              <a:spcAft>
                <a:spcPts val="0"/>
              </a:spcAft>
              <a:defRPr/>
            </a:pPr>
            <a:endParaRPr lang="en-US" dirty="0">
              <a:latin typeface="+mn-lt"/>
            </a:endParaRPr>
          </a:p>
          <a:p>
            <a:pPr fontAlgn="auto">
              <a:spcBef>
                <a:spcPts val="0"/>
              </a:spcBef>
              <a:spcAft>
                <a:spcPts val="0"/>
              </a:spcAft>
              <a:defRPr/>
            </a:pPr>
            <a:r>
              <a:rPr lang="en-US" dirty="0">
                <a:latin typeface="+mn-lt"/>
              </a:rPr>
              <a:t>For example,  flooding in forested mountain watersheds in the Pacific Northwest has been hypothesized to be affected by logging (e.g. due to increases in snowpack and increased soil moisture).  </a:t>
            </a:r>
          </a:p>
          <a:p>
            <a:pPr fontAlgn="auto">
              <a:spcBef>
                <a:spcPts val="0"/>
              </a:spcBef>
              <a:spcAft>
                <a:spcPts val="0"/>
              </a:spcAft>
              <a:defRPr/>
            </a:pPr>
            <a:endParaRPr lang="en-US" dirty="0">
              <a:latin typeface="+mn-lt"/>
            </a:endParaRPr>
          </a:p>
          <a:p>
            <a:pPr fontAlgn="auto">
              <a:spcBef>
                <a:spcPts val="0"/>
              </a:spcBef>
              <a:spcAft>
                <a:spcPts val="0"/>
              </a:spcAft>
              <a:defRPr/>
            </a:pPr>
            <a:r>
              <a:rPr lang="en-US" dirty="0">
                <a:latin typeface="+mn-lt"/>
              </a:rPr>
              <a:t>One way of attempting to support this hypothesis is to examine data before and after a substantial portion of a particular basin was logged, and evaluate whether the changes seen in the data are statistically significant or not</a:t>
            </a:r>
            <a:r>
              <a:rPr lang="en-US" dirty="0" smtClean="0">
                <a:latin typeface="+mn-lt"/>
              </a:rPr>
              <a:t>. (HJ Andrews </a:t>
            </a:r>
            <a:r>
              <a:rPr lang="en-US" dirty="0" err="1" smtClean="0">
                <a:latin typeface="+mn-lt"/>
              </a:rPr>
              <a:t>Streamflow</a:t>
            </a:r>
            <a:r>
              <a:rPr lang="en-US" dirty="0" smtClean="0">
                <a:latin typeface="+mn-lt"/>
              </a:rPr>
              <a:t> Project.)</a:t>
            </a:r>
            <a:endParaRPr lang="en-US" dirty="0">
              <a:latin typeface="+mn-lt"/>
            </a:endParaRPr>
          </a:p>
          <a:p>
            <a:pPr fontAlgn="auto">
              <a:spcBef>
                <a:spcPts val="0"/>
              </a:spcBef>
              <a:spcAft>
                <a:spcPts val="0"/>
              </a:spcAft>
              <a:defRPr/>
            </a:pPr>
            <a:endParaRPr lang="en-US" dirty="0">
              <a:latin typeface="+mn-lt"/>
            </a:endParaRPr>
          </a:p>
          <a:p>
            <a:pPr fontAlgn="auto">
              <a:spcBef>
                <a:spcPts val="0"/>
              </a:spcBef>
              <a:spcAft>
                <a:spcPts val="0"/>
              </a:spcAft>
              <a:defRPr/>
            </a:pPr>
            <a:r>
              <a:rPr lang="en-US" dirty="0">
                <a:latin typeface="+mn-lt"/>
              </a:rPr>
              <a:t>In inference testing we typically establish a null hypothesis (a mathematical statement),  a set of alternative hypotheses, and a quantitative test procedure for rejecting the null hypothesis in favor of one of the alternative hypotheses:</a:t>
            </a:r>
          </a:p>
          <a:p>
            <a:pPr fontAlgn="auto">
              <a:spcBef>
                <a:spcPts val="0"/>
              </a:spcBef>
              <a:spcAft>
                <a:spcPts val="0"/>
              </a:spcAft>
              <a:defRPr/>
            </a:pPr>
            <a:endParaRPr lang="en-US" dirty="0">
              <a:latin typeface="+mn-lt"/>
            </a:endParaRPr>
          </a:p>
          <a:p>
            <a:pPr fontAlgn="auto">
              <a:spcBef>
                <a:spcPts val="0"/>
              </a:spcBef>
              <a:spcAft>
                <a:spcPts val="0"/>
              </a:spcAft>
              <a:defRPr/>
            </a:pPr>
            <a:r>
              <a:rPr lang="en-US" dirty="0">
                <a:latin typeface="+mn-lt"/>
              </a:rPr>
              <a:t>We either: </a:t>
            </a:r>
          </a:p>
          <a:p>
            <a:pPr fontAlgn="auto">
              <a:spcBef>
                <a:spcPts val="0"/>
              </a:spcBef>
              <a:spcAft>
                <a:spcPts val="0"/>
              </a:spcAft>
              <a:defRPr/>
            </a:pPr>
            <a:endParaRPr lang="en-US" dirty="0">
              <a:latin typeface="+mn-lt"/>
            </a:endParaRPr>
          </a:p>
          <a:p>
            <a:pPr marL="342900" indent="-342900" fontAlgn="auto">
              <a:spcBef>
                <a:spcPts val="0"/>
              </a:spcBef>
              <a:spcAft>
                <a:spcPts val="0"/>
              </a:spcAft>
              <a:buFontTx/>
              <a:buAutoNum type="arabicParenR"/>
              <a:defRPr/>
            </a:pPr>
            <a:r>
              <a:rPr lang="en-US" dirty="0">
                <a:latin typeface="+mn-lt"/>
              </a:rPr>
              <a:t>reject the null hypothesis in favor of one of the alternative hypotheses, or </a:t>
            </a:r>
          </a:p>
          <a:p>
            <a:pPr marL="342900" indent="-342900" fontAlgn="auto">
              <a:spcBef>
                <a:spcPts val="0"/>
              </a:spcBef>
              <a:spcAft>
                <a:spcPts val="0"/>
              </a:spcAft>
              <a:buFontTx/>
              <a:buAutoNum type="arabicParenR"/>
              <a:defRPr/>
            </a:pPr>
            <a:r>
              <a:rPr lang="en-US" dirty="0">
                <a:latin typeface="+mn-lt"/>
              </a:rPr>
              <a:t>do not reject the null hypothesis.</a:t>
            </a:r>
          </a:p>
          <a:p>
            <a:pPr fontAlgn="auto">
              <a:spcBef>
                <a:spcPts val="0"/>
              </a:spcBef>
              <a:spcAft>
                <a:spcPts val="0"/>
              </a:spcAft>
              <a:defRPr/>
            </a:pPr>
            <a:endParaRPr lang="en-US" dirty="0">
              <a:latin typeface="+mn-lt"/>
            </a:endParaRPr>
          </a:p>
        </p:txBody>
      </p:sp>
      <p:sp>
        <p:nvSpPr>
          <p:cNvPr id="3" name="Slide Number Placeholder 2"/>
          <p:cNvSpPr>
            <a:spLocks noGrp="1"/>
          </p:cNvSpPr>
          <p:nvPr>
            <p:ph type="sldNum" sz="quarter" idx="12"/>
          </p:nvPr>
        </p:nvSpPr>
        <p:spPr/>
        <p:txBody>
          <a:bodyPr/>
          <a:lstStyle/>
          <a:p>
            <a:pPr>
              <a:defRPr/>
            </a:pPr>
            <a:fld id="{23D82150-27AD-43A4-B273-613CC650DAC5}" type="slidenum">
              <a:rPr lang="en-US" smtClean="0"/>
              <a:pPr>
                <a:defRPr/>
              </a:pPr>
              <a:t>23</a:t>
            </a:fld>
            <a:endParaRPr lang="en-US"/>
          </a:p>
        </p:txBody>
      </p:sp>
    </p:spTree>
    <p:extLst>
      <p:ext uri="{BB962C8B-B14F-4D97-AF65-F5344CB8AC3E}">
        <p14:creationId xmlns:p14="http://schemas.microsoft.com/office/powerpoint/2010/main" val="11124980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3400" y="2667000"/>
            <a:ext cx="8229600" cy="1143000"/>
          </a:xfrm>
        </p:spPr>
        <p:txBody>
          <a:bodyPr>
            <a:normAutofit fontScale="90000"/>
          </a:bodyPr>
          <a:lstStyle/>
          <a:p>
            <a:r>
              <a:rPr lang="en-US" dirty="0" smtClean="0"/>
              <a:t>I ask students to look at the snow pole every year.  I hypothesize that different classes will come up with different means because seeing the graph in poll everywhere influences the votes. </a:t>
            </a:r>
            <a:br>
              <a:rPr lang="en-US" dirty="0" smtClean="0"/>
            </a:br>
            <a:r>
              <a:rPr lang="en-US" sz="3600" dirty="0" smtClean="0"/>
              <a:t>[Note: I came up with this hypothesis </a:t>
            </a:r>
            <a:r>
              <a:rPr lang="en-US" sz="3600" b="1" u="sng" dirty="0" smtClean="0"/>
              <a:t>before</a:t>
            </a:r>
            <a:r>
              <a:rPr lang="en-US" sz="3600" dirty="0" smtClean="0"/>
              <a:t> looking at the data.]</a:t>
            </a:r>
            <a:br>
              <a:rPr lang="en-US" sz="3600" dirty="0" smtClean="0"/>
            </a:br>
            <a:r>
              <a:rPr lang="en-US" dirty="0"/>
              <a:t/>
            </a:r>
            <a:br>
              <a:rPr lang="en-US" dirty="0"/>
            </a:br>
            <a:r>
              <a:rPr lang="en-US" dirty="0" smtClean="0"/>
              <a:t>Null Hypothesis: ???</a:t>
            </a:r>
            <a:endParaRPr lang="en-US" dirty="0"/>
          </a:p>
        </p:txBody>
      </p:sp>
      <p:sp>
        <p:nvSpPr>
          <p:cNvPr id="2" name="Slide Number Placeholder 1"/>
          <p:cNvSpPr>
            <a:spLocks noGrp="1"/>
          </p:cNvSpPr>
          <p:nvPr>
            <p:ph type="sldNum" sz="quarter" idx="12"/>
          </p:nvPr>
        </p:nvSpPr>
        <p:spPr/>
        <p:txBody>
          <a:bodyPr/>
          <a:lstStyle/>
          <a:p>
            <a:pPr>
              <a:defRPr/>
            </a:pPr>
            <a:fld id="{B4EF40A4-3685-466A-89FD-845C5FAA54BD}" type="slidenum">
              <a:rPr lang="en-US" smtClean="0"/>
              <a:pPr>
                <a:defRPr/>
              </a:pPr>
              <a:t>24</a:t>
            </a:fld>
            <a:endParaRPr lang="en-US"/>
          </a:p>
        </p:txBody>
      </p:sp>
    </p:spTree>
    <p:extLst>
      <p:ext uri="{BB962C8B-B14F-4D97-AF65-F5344CB8AC3E}">
        <p14:creationId xmlns:p14="http://schemas.microsoft.com/office/powerpoint/2010/main" val="181736704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Median increased from 17 to 18 cm.</a:t>
            </a:r>
            <a:br>
              <a:rPr lang="en-US" dirty="0" smtClean="0"/>
            </a:br>
            <a:r>
              <a:rPr lang="en-US" dirty="0" smtClean="0"/>
              <a:t>Is that significant?</a:t>
            </a:r>
            <a:endParaRPr lang="en-US" dirty="0"/>
          </a:p>
        </p:txBody>
      </p:sp>
      <p:sp>
        <p:nvSpPr>
          <p:cNvPr id="4" name="Slide Number Placeholder 3"/>
          <p:cNvSpPr>
            <a:spLocks noGrp="1"/>
          </p:cNvSpPr>
          <p:nvPr>
            <p:ph type="sldNum" sz="quarter" idx="12"/>
          </p:nvPr>
        </p:nvSpPr>
        <p:spPr/>
        <p:txBody>
          <a:bodyPr/>
          <a:lstStyle/>
          <a:p>
            <a:pPr>
              <a:defRPr/>
            </a:pPr>
            <a:fld id="{B4EF40A4-3685-466A-89FD-845C5FAA54BD}" type="slidenum">
              <a:rPr lang="en-US" smtClean="0"/>
              <a:pPr>
                <a:defRPr/>
              </a:pPr>
              <a:t>25</a:t>
            </a:fld>
            <a:endParaRPr lang="en-US"/>
          </a:p>
        </p:txBody>
      </p:sp>
      <p:pic>
        <p:nvPicPr>
          <p:cNvPr id="5" name="Picture 4" descr="snow_depth_2017_2018_CDF_compare.png"/>
          <p:cNvPicPr>
            <a:picLocks noChangeAspect="1"/>
          </p:cNvPicPr>
          <p:nvPr/>
        </p:nvPicPr>
        <p:blipFill rotWithShape="1">
          <a:blip r:embed="rId2">
            <a:extLst>
              <a:ext uri="{28A0092B-C50C-407E-A947-70E740481C1C}">
                <a14:useLocalDpi xmlns:a14="http://schemas.microsoft.com/office/drawing/2010/main" val="0"/>
              </a:ext>
            </a:extLst>
          </a:blip>
          <a:srcRect t="5521"/>
          <a:stretch/>
        </p:blipFill>
        <p:spPr>
          <a:xfrm>
            <a:off x="834750" y="1680184"/>
            <a:ext cx="7114032" cy="5171971"/>
          </a:xfrm>
          <a:prstGeom prst="rect">
            <a:avLst/>
          </a:prstGeom>
        </p:spPr>
      </p:pic>
    </p:spTree>
    <p:extLst>
      <p:ext uri="{BB962C8B-B14F-4D97-AF65-F5344CB8AC3E}">
        <p14:creationId xmlns:p14="http://schemas.microsoft.com/office/powerpoint/2010/main" val="203401909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extBox 1"/>
          <p:cNvSpPr txBox="1">
            <a:spLocks noChangeArrowheads="1"/>
          </p:cNvSpPr>
          <p:nvPr/>
        </p:nvSpPr>
        <p:spPr bwMode="auto">
          <a:xfrm>
            <a:off x="152400" y="152400"/>
            <a:ext cx="8763000" cy="5847755"/>
          </a:xfrm>
          <a:prstGeom prst="rect">
            <a:avLst/>
          </a:prstGeom>
          <a:noFill/>
          <a:ln w="9525">
            <a:noFill/>
            <a:miter lim="800000"/>
            <a:headEnd/>
            <a:tailEnd/>
          </a:ln>
        </p:spPr>
        <p:txBody>
          <a:bodyPr>
            <a:spAutoFit/>
          </a:bodyPr>
          <a:lstStyle/>
          <a:p>
            <a:r>
              <a:rPr lang="en-US" sz="2400" b="1" dirty="0">
                <a:latin typeface="Calibri" pitchFamily="34" charset="0"/>
              </a:rPr>
              <a:t>Type I and Type II Errors</a:t>
            </a:r>
          </a:p>
          <a:p>
            <a:endParaRPr lang="en-US" dirty="0">
              <a:latin typeface="Calibri" pitchFamily="34" charset="0"/>
            </a:endParaRPr>
          </a:p>
          <a:p>
            <a:r>
              <a:rPr lang="en-US" dirty="0">
                <a:latin typeface="Calibri" pitchFamily="34" charset="0"/>
              </a:rPr>
              <a:t>At least two potential kinds of errors exist</a:t>
            </a:r>
            <a:r>
              <a:rPr lang="en-US" dirty="0" smtClean="0">
                <a:latin typeface="Calibri" pitchFamily="34" charset="0"/>
              </a:rPr>
              <a:t>:</a:t>
            </a:r>
            <a:endParaRPr lang="en-US" dirty="0">
              <a:latin typeface="Calibri" pitchFamily="34" charset="0"/>
            </a:endParaRPr>
          </a:p>
          <a:p>
            <a:endParaRPr lang="en-US" dirty="0">
              <a:latin typeface="Calibri" pitchFamily="34" charset="0"/>
            </a:endParaRPr>
          </a:p>
          <a:p>
            <a:r>
              <a:rPr lang="en-US" sz="2800" b="1" dirty="0">
                <a:latin typeface="Calibri" pitchFamily="34" charset="0"/>
              </a:rPr>
              <a:t>Type I Error:   </a:t>
            </a:r>
            <a:r>
              <a:rPr lang="en-US" sz="2800" dirty="0">
                <a:latin typeface="Calibri" pitchFamily="34" charset="0"/>
              </a:rPr>
              <a:t>We reject the null hypothesis when in fact it is true.  </a:t>
            </a:r>
          </a:p>
          <a:p>
            <a:endParaRPr lang="en-US" sz="2800" dirty="0">
              <a:latin typeface="Calibri" pitchFamily="34" charset="0"/>
            </a:endParaRPr>
          </a:p>
          <a:p>
            <a:r>
              <a:rPr lang="en-US" sz="2800" dirty="0">
                <a:latin typeface="Calibri" pitchFamily="34" charset="0"/>
              </a:rPr>
              <a:t>In most hypothesis testing the Type I error is selected prior to conducting the tests.  The probability of a Type I error is usually represented by the symbol </a:t>
            </a:r>
            <a:r>
              <a:rPr lang="el-GR" sz="2800" b="1" dirty="0">
                <a:latin typeface="Calibri" pitchFamily="34" charset="0"/>
              </a:rPr>
              <a:t>α</a:t>
            </a:r>
            <a:r>
              <a:rPr lang="en-US" sz="2800" b="1" dirty="0">
                <a:latin typeface="Calibri" pitchFamily="34" charset="0"/>
              </a:rPr>
              <a:t>.  </a:t>
            </a:r>
            <a:r>
              <a:rPr lang="en-US" sz="2800" dirty="0">
                <a:latin typeface="Calibri" pitchFamily="34" charset="0"/>
              </a:rPr>
              <a:t>The </a:t>
            </a:r>
            <a:r>
              <a:rPr lang="en-US" sz="2800" b="1" dirty="0">
                <a:latin typeface="Calibri" pitchFamily="34" charset="0"/>
              </a:rPr>
              <a:t>Confidence</a:t>
            </a:r>
            <a:r>
              <a:rPr lang="en-US" sz="2800" dirty="0">
                <a:latin typeface="Calibri" pitchFamily="34" charset="0"/>
              </a:rPr>
              <a:t> of the test is</a:t>
            </a:r>
            <a:r>
              <a:rPr lang="en-US" sz="2800" b="1" dirty="0">
                <a:latin typeface="Calibri" pitchFamily="34" charset="0"/>
              </a:rPr>
              <a:t> (1 – </a:t>
            </a:r>
            <a:r>
              <a:rPr lang="el-GR" sz="2800" b="1" dirty="0">
                <a:latin typeface="Calibri" pitchFamily="34" charset="0"/>
              </a:rPr>
              <a:t>α</a:t>
            </a:r>
            <a:r>
              <a:rPr lang="en-US" sz="2800" b="1" dirty="0">
                <a:latin typeface="Calibri" pitchFamily="34" charset="0"/>
              </a:rPr>
              <a:t>).  </a:t>
            </a:r>
            <a:r>
              <a:rPr lang="en-US" sz="2800" dirty="0">
                <a:latin typeface="Calibri" pitchFamily="34" charset="0"/>
              </a:rPr>
              <a:t>E.g. if the Type I error is 0.05 then the confidence is 0.95. </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r>
              <a:rPr lang="en-US" dirty="0">
                <a:latin typeface="Calibri" pitchFamily="34" charset="0"/>
              </a:rPr>
              <a:t> </a:t>
            </a:r>
          </a:p>
        </p:txBody>
      </p:sp>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26</a:t>
            </a:fld>
            <a:endParaRPr lang="en-US"/>
          </a:p>
        </p:txBody>
      </p:sp>
    </p:spTree>
    <p:extLst>
      <p:ext uri="{BB962C8B-B14F-4D97-AF65-F5344CB8AC3E}">
        <p14:creationId xmlns:p14="http://schemas.microsoft.com/office/powerpoint/2010/main" val="134722574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extBox 1"/>
          <p:cNvSpPr txBox="1">
            <a:spLocks noChangeArrowheads="1"/>
          </p:cNvSpPr>
          <p:nvPr/>
        </p:nvSpPr>
        <p:spPr bwMode="auto">
          <a:xfrm>
            <a:off x="152400" y="152400"/>
            <a:ext cx="8763000" cy="6832639"/>
          </a:xfrm>
          <a:prstGeom prst="rect">
            <a:avLst/>
          </a:prstGeom>
          <a:noFill/>
          <a:ln w="9525">
            <a:noFill/>
            <a:miter lim="800000"/>
            <a:headEnd/>
            <a:tailEnd/>
          </a:ln>
        </p:spPr>
        <p:txBody>
          <a:bodyPr>
            <a:spAutoFit/>
          </a:bodyPr>
          <a:lstStyle/>
          <a:p>
            <a:r>
              <a:rPr lang="en-US" sz="2400" b="1" dirty="0">
                <a:latin typeface="Calibri" pitchFamily="34" charset="0"/>
              </a:rPr>
              <a:t>Type I and Type II Errors</a:t>
            </a:r>
          </a:p>
          <a:p>
            <a:endParaRPr lang="en-US" dirty="0">
              <a:latin typeface="Calibri" pitchFamily="34" charset="0"/>
            </a:endParaRPr>
          </a:p>
          <a:p>
            <a:r>
              <a:rPr lang="en-US" sz="2400" b="1" dirty="0">
                <a:latin typeface="Calibri" pitchFamily="34" charset="0"/>
              </a:rPr>
              <a:t>Type II Error:  </a:t>
            </a:r>
            <a:r>
              <a:rPr lang="en-US" sz="2400" dirty="0">
                <a:latin typeface="Calibri" pitchFamily="34" charset="0"/>
              </a:rPr>
              <a:t>We do not reject the null hypothesis when in fact it is false.</a:t>
            </a:r>
          </a:p>
          <a:p>
            <a:endParaRPr lang="en-US" sz="2400" dirty="0">
              <a:latin typeface="Calibri" pitchFamily="34" charset="0"/>
            </a:endParaRPr>
          </a:p>
          <a:p>
            <a:r>
              <a:rPr lang="en-US" sz="2400" dirty="0">
                <a:latin typeface="Calibri" pitchFamily="34" charset="0"/>
              </a:rPr>
              <a:t>Type II error is usually represented by the symbol </a:t>
            </a:r>
            <a:r>
              <a:rPr lang="el-GR" sz="2400" b="1" dirty="0">
                <a:latin typeface="Calibri" pitchFamily="34" charset="0"/>
              </a:rPr>
              <a:t>β</a:t>
            </a:r>
            <a:r>
              <a:rPr lang="en-US" sz="2400" dirty="0">
                <a:latin typeface="Calibri" pitchFamily="34" charset="0"/>
              </a:rPr>
              <a:t>, and the quantity </a:t>
            </a:r>
            <a:r>
              <a:rPr lang="en-US" sz="2400" b="1" dirty="0">
                <a:latin typeface="Calibri" pitchFamily="34" charset="0"/>
              </a:rPr>
              <a:t>(1 – </a:t>
            </a:r>
            <a:r>
              <a:rPr lang="el-GR" sz="2400" b="1" dirty="0">
                <a:latin typeface="Calibri" pitchFamily="34" charset="0"/>
              </a:rPr>
              <a:t>β</a:t>
            </a:r>
            <a:r>
              <a:rPr lang="en-US" sz="2400" b="1" dirty="0">
                <a:latin typeface="Calibri" pitchFamily="34" charset="0"/>
              </a:rPr>
              <a:t>) </a:t>
            </a:r>
            <a:r>
              <a:rPr lang="en-US" sz="2400" dirty="0">
                <a:latin typeface="Calibri" pitchFamily="34" charset="0"/>
              </a:rPr>
              <a:t>is called the </a:t>
            </a:r>
            <a:r>
              <a:rPr lang="en-US" sz="2400" b="1" dirty="0">
                <a:latin typeface="Calibri" pitchFamily="34" charset="0"/>
              </a:rPr>
              <a:t>Power</a:t>
            </a:r>
            <a:r>
              <a:rPr lang="en-US" sz="2400" dirty="0">
                <a:latin typeface="Calibri" pitchFamily="34" charset="0"/>
              </a:rPr>
              <a:t>.   The </a:t>
            </a:r>
            <a:r>
              <a:rPr lang="en-US" sz="2400" b="1" dirty="0">
                <a:latin typeface="Calibri" pitchFamily="34" charset="0"/>
              </a:rPr>
              <a:t>Power</a:t>
            </a:r>
            <a:r>
              <a:rPr lang="en-US" sz="2400" dirty="0">
                <a:latin typeface="Calibri" pitchFamily="34" charset="0"/>
              </a:rPr>
              <a:t> is the likelihood that we would successfully avoid a type II error for a given assumption of the true nature of probability distribution.   I.e. the </a:t>
            </a:r>
            <a:r>
              <a:rPr lang="en-US" sz="2400" b="1" dirty="0">
                <a:latin typeface="Calibri" pitchFamily="34" charset="0"/>
              </a:rPr>
              <a:t>Power</a:t>
            </a:r>
            <a:r>
              <a:rPr lang="en-US" sz="2400" dirty="0">
                <a:latin typeface="Calibri" pitchFamily="34" charset="0"/>
              </a:rPr>
              <a:t> is the likelihood that we would correctly conclude that a change in the probability distribution had taken place, if in fact a change of a certain assumed magnitude had occurred. </a:t>
            </a:r>
          </a:p>
          <a:p>
            <a:endParaRPr lang="en-US" sz="2400" dirty="0">
              <a:latin typeface="Calibri" pitchFamily="34" charset="0"/>
            </a:endParaRPr>
          </a:p>
          <a:p>
            <a:r>
              <a:rPr lang="en-US" sz="2400" dirty="0">
                <a:latin typeface="Calibri" pitchFamily="34" charset="0"/>
              </a:rPr>
              <a:t>The Type II error is a function of </a:t>
            </a:r>
            <a:r>
              <a:rPr lang="el-GR" sz="2400" b="1" dirty="0">
                <a:latin typeface="Calibri" pitchFamily="34" charset="0"/>
              </a:rPr>
              <a:t>α </a:t>
            </a:r>
            <a:r>
              <a:rPr lang="en-US" sz="2400" dirty="0">
                <a:latin typeface="Calibri" pitchFamily="34" charset="0"/>
              </a:rPr>
              <a:t>and the posited true nature of the probability </a:t>
            </a:r>
            <a:r>
              <a:rPr lang="en-US" sz="2400" dirty="0" smtClean="0">
                <a:latin typeface="Calibri" pitchFamily="34" charset="0"/>
              </a:rPr>
              <a:t>distribution </a:t>
            </a:r>
            <a:r>
              <a:rPr lang="en-US" sz="2400" dirty="0">
                <a:latin typeface="Calibri" pitchFamily="34" charset="0"/>
              </a:rPr>
              <a:t>we are hoping to detect (i.e. we decide how different the true probability distribution is from the null hypothesis, and then see how likely we would be to make a mistake ).  </a:t>
            </a:r>
          </a:p>
          <a:p>
            <a:endParaRPr lang="en-US" dirty="0">
              <a:latin typeface="Calibri" pitchFamily="34" charset="0"/>
            </a:endParaRPr>
          </a:p>
          <a:p>
            <a:r>
              <a:rPr lang="en-US" dirty="0">
                <a:latin typeface="Calibri" pitchFamily="34" charset="0"/>
              </a:rPr>
              <a:t> </a:t>
            </a:r>
          </a:p>
        </p:txBody>
      </p:sp>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27</a:t>
            </a:fld>
            <a:endParaRPr lang="en-US"/>
          </a:p>
        </p:txBody>
      </p:sp>
    </p:spTree>
    <p:extLst>
      <p:ext uri="{BB962C8B-B14F-4D97-AF65-F5344CB8AC3E}">
        <p14:creationId xmlns:p14="http://schemas.microsoft.com/office/powerpoint/2010/main" val="161396848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28</a:t>
            </a:fld>
            <a:endParaRPr lang="en-US"/>
          </a:p>
        </p:txBody>
      </p:sp>
      <p:graphicFrame>
        <p:nvGraphicFramePr>
          <p:cNvPr id="3" name="Table 2"/>
          <p:cNvGraphicFramePr>
            <a:graphicFrameLocks noGrp="1"/>
          </p:cNvGraphicFramePr>
          <p:nvPr>
            <p:extLst>
              <p:ext uri="{D42A27DB-BD31-4B8C-83A1-F6EECF244321}">
                <p14:modId xmlns:p14="http://schemas.microsoft.com/office/powerpoint/2010/main" val="1777899148"/>
              </p:ext>
            </p:extLst>
          </p:nvPr>
        </p:nvGraphicFramePr>
        <p:xfrm>
          <a:off x="685800" y="1066800"/>
          <a:ext cx="8001000" cy="4876800"/>
        </p:xfrm>
        <a:graphic>
          <a:graphicData uri="http://schemas.openxmlformats.org/drawingml/2006/table">
            <a:tbl>
              <a:tblPr firstRow="1" bandRow="1">
                <a:tableStyleId>{5C22544A-7EE6-4342-B048-85BDC9FD1C3A}</a:tableStyleId>
              </a:tblPr>
              <a:tblGrid>
                <a:gridCol w="2667000"/>
                <a:gridCol w="2667000"/>
                <a:gridCol w="2667000"/>
              </a:tblGrid>
              <a:tr h="1625600">
                <a:tc>
                  <a:txBody>
                    <a:bodyPr/>
                    <a:lstStyle/>
                    <a:p>
                      <a:endParaRPr lang="en-US" sz="2800" dirty="0"/>
                    </a:p>
                  </a:txBody>
                  <a:tcPr/>
                </a:tc>
                <a:tc>
                  <a:txBody>
                    <a:bodyPr/>
                    <a:lstStyle/>
                    <a:p>
                      <a:r>
                        <a:rPr lang="en-US" sz="2800" dirty="0" smtClean="0"/>
                        <a:t>We reject the Null Hypothesis</a:t>
                      </a:r>
                      <a:endParaRPr lang="en-US" sz="2800" dirty="0"/>
                    </a:p>
                  </a:txBody>
                  <a:tcPr/>
                </a:tc>
                <a:tc>
                  <a:txBody>
                    <a:bodyPr/>
                    <a:lstStyle/>
                    <a:p>
                      <a:r>
                        <a:rPr lang="en-US" sz="2800" dirty="0" smtClean="0"/>
                        <a:t>We do not reject the Null</a:t>
                      </a:r>
                      <a:r>
                        <a:rPr lang="en-US" sz="2800" baseline="0" dirty="0" smtClean="0"/>
                        <a:t> Hypothesis</a:t>
                      </a:r>
                      <a:endParaRPr lang="en-US" sz="2800" dirty="0"/>
                    </a:p>
                  </a:txBody>
                  <a:tcPr/>
                </a:tc>
              </a:tr>
              <a:tr h="1625600">
                <a:tc>
                  <a:txBody>
                    <a:bodyPr/>
                    <a:lstStyle/>
                    <a:p>
                      <a:r>
                        <a:rPr lang="en-US" sz="2800" dirty="0" smtClean="0"/>
                        <a:t>Null Hypothesis is True</a:t>
                      </a:r>
                      <a:endParaRPr lang="en-US" sz="2800" dirty="0"/>
                    </a:p>
                  </a:txBody>
                  <a:tcPr/>
                </a:tc>
                <a:tc>
                  <a:txBody>
                    <a:bodyPr/>
                    <a:lstStyle/>
                    <a:p>
                      <a:r>
                        <a:rPr lang="en-US" sz="2800" dirty="0" smtClean="0"/>
                        <a:t>Type 1 Error</a:t>
                      </a:r>
                      <a:endParaRPr lang="en-US" sz="2800" dirty="0"/>
                    </a:p>
                  </a:txBody>
                  <a:tcPr/>
                </a:tc>
                <a:tc>
                  <a:txBody>
                    <a:bodyPr/>
                    <a:lstStyle/>
                    <a:p>
                      <a:r>
                        <a:rPr lang="en-US" sz="2800" dirty="0" smtClean="0"/>
                        <a:t>Success!</a:t>
                      </a:r>
                      <a:endParaRPr lang="en-US" sz="2800" dirty="0"/>
                    </a:p>
                  </a:txBody>
                  <a:tcPr/>
                </a:tc>
              </a:tr>
              <a:tr h="1625600">
                <a:tc>
                  <a:txBody>
                    <a:bodyPr/>
                    <a:lstStyle/>
                    <a:p>
                      <a:r>
                        <a:rPr lang="en-US" sz="2800" dirty="0" smtClean="0"/>
                        <a:t>Null Hypothesis</a:t>
                      </a:r>
                      <a:r>
                        <a:rPr lang="en-US" sz="2800" baseline="0" dirty="0" smtClean="0"/>
                        <a:t> is False</a:t>
                      </a:r>
                      <a:endParaRPr lang="en-US" sz="2800" dirty="0"/>
                    </a:p>
                  </a:txBody>
                  <a:tcPr/>
                </a:tc>
                <a:tc>
                  <a:txBody>
                    <a:bodyPr/>
                    <a:lstStyle/>
                    <a:p>
                      <a:r>
                        <a:rPr lang="en-US" sz="2800" dirty="0" smtClean="0"/>
                        <a:t>Success!</a:t>
                      </a:r>
                      <a:endParaRPr lang="en-US" sz="2800" dirty="0"/>
                    </a:p>
                  </a:txBody>
                  <a:tcPr/>
                </a:tc>
                <a:tc>
                  <a:txBody>
                    <a:bodyPr/>
                    <a:lstStyle/>
                    <a:p>
                      <a:r>
                        <a:rPr lang="en-US" sz="2800" dirty="0" smtClean="0"/>
                        <a:t>Type</a:t>
                      </a:r>
                      <a:r>
                        <a:rPr lang="en-US" sz="2800" baseline="0" dirty="0" smtClean="0"/>
                        <a:t> 2 Error</a:t>
                      </a:r>
                      <a:endParaRPr lang="en-US" sz="2800" dirty="0"/>
                    </a:p>
                  </a:txBody>
                  <a:tcPr/>
                </a:tc>
              </a:tr>
            </a:tbl>
          </a:graphicData>
        </a:graphic>
      </p:graphicFrame>
      <p:sp>
        <p:nvSpPr>
          <p:cNvPr id="4" name="TextBox 3"/>
          <p:cNvSpPr txBox="1"/>
          <p:nvPr/>
        </p:nvSpPr>
        <p:spPr>
          <a:xfrm rot="16200000">
            <a:off x="-1157747" y="3990258"/>
            <a:ext cx="3154516" cy="523220"/>
          </a:xfrm>
          <a:prstGeom prst="rect">
            <a:avLst/>
          </a:prstGeom>
          <a:noFill/>
        </p:spPr>
        <p:txBody>
          <a:bodyPr wrap="square" rtlCol="0">
            <a:spAutoFit/>
          </a:bodyPr>
          <a:lstStyle/>
          <a:p>
            <a:r>
              <a:rPr lang="en-US" sz="2800" dirty="0" smtClean="0"/>
              <a:t>The true world</a:t>
            </a:r>
            <a:endParaRPr lang="en-US" sz="2800" dirty="0"/>
          </a:p>
        </p:txBody>
      </p:sp>
      <p:sp>
        <p:nvSpPr>
          <p:cNvPr id="5" name="TextBox 4"/>
          <p:cNvSpPr txBox="1"/>
          <p:nvPr/>
        </p:nvSpPr>
        <p:spPr>
          <a:xfrm>
            <a:off x="3810000" y="488335"/>
            <a:ext cx="4572000" cy="523220"/>
          </a:xfrm>
          <a:prstGeom prst="rect">
            <a:avLst/>
          </a:prstGeom>
          <a:noFill/>
        </p:spPr>
        <p:txBody>
          <a:bodyPr wrap="square" rtlCol="0">
            <a:spAutoFit/>
          </a:bodyPr>
          <a:lstStyle/>
          <a:p>
            <a:r>
              <a:rPr lang="en-US" sz="2800" dirty="0" smtClean="0"/>
              <a:t>The outcome of our study</a:t>
            </a:r>
            <a:endParaRPr lang="en-US" sz="2800" dirty="0"/>
          </a:p>
        </p:txBody>
      </p:sp>
    </p:spTree>
    <p:extLst>
      <p:ext uri="{BB962C8B-B14F-4D97-AF65-F5344CB8AC3E}">
        <p14:creationId xmlns:p14="http://schemas.microsoft.com/office/powerpoint/2010/main" val="276396708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85800" y="2133599"/>
            <a:ext cx="4648200" cy="3911543"/>
          </a:xfrm>
          <a:prstGeom prst="rect">
            <a:avLst/>
          </a:prstGeom>
        </p:spPr>
      </p:pic>
      <p:sp>
        <p:nvSpPr>
          <p:cNvPr id="3" name="TextBox 2"/>
          <p:cNvSpPr txBox="1"/>
          <p:nvPr/>
        </p:nvSpPr>
        <p:spPr>
          <a:xfrm>
            <a:off x="381000" y="6172200"/>
            <a:ext cx="8610600" cy="369332"/>
          </a:xfrm>
          <a:prstGeom prst="rect">
            <a:avLst/>
          </a:prstGeom>
          <a:noFill/>
        </p:spPr>
        <p:txBody>
          <a:bodyPr wrap="square" rtlCol="0">
            <a:spAutoFit/>
          </a:bodyPr>
          <a:lstStyle/>
          <a:p>
            <a:r>
              <a:rPr lang="en-US" dirty="0" smtClean="0"/>
              <a:t>From Hypothesis testing </a:t>
            </a:r>
            <a:r>
              <a:rPr lang="en-US" dirty="0" err="1" smtClean="0"/>
              <a:t>Summary.pdf</a:t>
            </a:r>
            <a:r>
              <a:rPr lang="en-US" dirty="0" smtClean="0"/>
              <a:t> (notes from </a:t>
            </a:r>
            <a:r>
              <a:rPr lang="en-US" dirty="0" err="1" smtClean="0"/>
              <a:t>Erkan’s</a:t>
            </a:r>
            <a:r>
              <a:rPr lang="en-US" dirty="0" smtClean="0"/>
              <a:t> Advanced </a:t>
            </a:r>
            <a:r>
              <a:rPr lang="en-US" dirty="0" smtClean="0"/>
              <a:t>Hydrology Class)</a:t>
            </a:r>
            <a:endParaRPr lang="en-US" dirty="0"/>
          </a:p>
        </p:txBody>
      </p:sp>
      <p:sp>
        <p:nvSpPr>
          <p:cNvPr id="4" name="TextBox 3"/>
          <p:cNvSpPr txBox="1"/>
          <p:nvPr/>
        </p:nvSpPr>
        <p:spPr>
          <a:xfrm>
            <a:off x="685800" y="381000"/>
            <a:ext cx="7772400" cy="1200329"/>
          </a:xfrm>
          <a:prstGeom prst="rect">
            <a:avLst/>
          </a:prstGeom>
          <a:noFill/>
        </p:spPr>
        <p:txBody>
          <a:bodyPr wrap="square" rtlCol="0">
            <a:spAutoFit/>
          </a:bodyPr>
          <a:lstStyle/>
          <a:p>
            <a:r>
              <a:rPr lang="en-US" dirty="0" smtClean="0"/>
              <a:t>If H</a:t>
            </a:r>
            <a:r>
              <a:rPr lang="en-US" baseline="-25000" dirty="0" smtClean="0"/>
              <a:t>0</a:t>
            </a:r>
            <a:r>
              <a:rPr lang="en-US" dirty="0" smtClean="0"/>
              <a:t> is the true mean, there’s only a 5% chance that the value legitimately fell in the tails of the distribution.  So, if you reject the null hypothesis, there’s only a 5% chance that you were unfairly doing this, and thus you have 95% confidence that you’re correct to reject it. That’s Type I error.</a:t>
            </a:r>
            <a:endParaRPr lang="en-US" dirty="0"/>
          </a:p>
        </p:txBody>
      </p:sp>
      <p:cxnSp>
        <p:nvCxnSpPr>
          <p:cNvPr id="6" name="Straight Arrow Connector 5"/>
          <p:cNvCxnSpPr/>
          <p:nvPr/>
        </p:nvCxnSpPr>
        <p:spPr>
          <a:xfrm flipH="1">
            <a:off x="4038600" y="2590800"/>
            <a:ext cx="25146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553200" y="1905000"/>
            <a:ext cx="2057400" cy="4247317"/>
          </a:xfrm>
          <a:prstGeom prst="rect">
            <a:avLst/>
          </a:prstGeom>
          <a:noFill/>
        </p:spPr>
        <p:txBody>
          <a:bodyPr wrap="square" rtlCol="0">
            <a:spAutoFit/>
          </a:bodyPr>
          <a:lstStyle/>
          <a:p>
            <a:r>
              <a:rPr lang="en-US" dirty="0" smtClean="0"/>
              <a:t>In case shown here, we don’t reject the null.  What if we should have rejected the null hypothesis?  That’s Type II error (more on that later, but note that ATMS552 </a:t>
            </a:r>
            <a:r>
              <a:rPr lang="en-US" dirty="0" err="1" smtClean="0"/>
              <a:t>pdf</a:t>
            </a:r>
            <a:r>
              <a:rPr lang="en-US" dirty="0" smtClean="0"/>
              <a:t> 1 in 20 chance on type II error is a typo, first mention should be type I error).</a:t>
            </a:r>
            <a:endParaRPr lang="en-US" dirty="0"/>
          </a:p>
        </p:txBody>
      </p:sp>
      <p:sp>
        <p:nvSpPr>
          <p:cNvPr id="5" name="Slide Number Placeholder 4"/>
          <p:cNvSpPr>
            <a:spLocks noGrp="1"/>
          </p:cNvSpPr>
          <p:nvPr>
            <p:ph type="sldNum" sz="quarter" idx="12"/>
          </p:nvPr>
        </p:nvSpPr>
        <p:spPr/>
        <p:txBody>
          <a:bodyPr/>
          <a:lstStyle/>
          <a:p>
            <a:pPr>
              <a:defRPr/>
            </a:pPr>
            <a:fld id="{23D82150-27AD-43A4-B273-613CC650DAC5}" type="slidenum">
              <a:rPr lang="en-US" smtClean="0"/>
              <a:pPr>
                <a:defRPr/>
              </a:pPr>
              <a:t>29</a:t>
            </a:fld>
            <a:endParaRPr lang="en-US"/>
          </a:p>
        </p:txBody>
      </p:sp>
    </p:spTree>
    <p:extLst>
      <p:ext uri="{BB962C8B-B14F-4D97-AF65-F5344CB8AC3E}">
        <p14:creationId xmlns:p14="http://schemas.microsoft.com/office/powerpoint/2010/main" val="359472241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extBox 1"/>
          <p:cNvSpPr txBox="1">
            <a:spLocks noChangeArrowheads="1"/>
          </p:cNvSpPr>
          <p:nvPr/>
        </p:nvSpPr>
        <p:spPr bwMode="auto">
          <a:xfrm>
            <a:off x="1295400" y="2819400"/>
            <a:ext cx="4876800" cy="646113"/>
          </a:xfrm>
          <a:prstGeom prst="rect">
            <a:avLst/>
          </a:prstGeom>
          <a:noFill/>
          <a:ln w="9525">
            <a:noFill/>
            <a:miter lim="800000"/>
            <a:headEnd/>
            <a:tailEnd/>
          </a:ln>
        </p:spPr>
        <p:txBody>
          <a:bodyPr>
            <a:spAutoFit/>
          </a:bodyPr>
          <a:lstStyle/>
          <a:p>
            <a:r>
              <a:rPr lang="en-US" sz="3600" dirty="0" smtClean="0">
                <a:latin typeface="Calibri" pitchFamily="34" charset="0"/>
              </a:rPr>
              <a:t>Confidence Intervals</a:t>
            </a:r>
            <a:endParaRPr lang="en-US" sz="3600" dirty="0">
              <a:latin typeface="Calibri" pitchFamily="34" charset="0"/>
            </a:endParaRPr>
          </a:p>
        </p:txBody>
      </p:sp>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3</a:t>
            </a:fld>
            <a:endParaRPr lang="en-US"/>
          </a:p>
        </p:txBody>
      </p:sp>
    </p:spTree>
    <p:extLst>
      <p:ext uri="{BB962C8B-B14F-4D97-AF65-F5344CB8AC3E}">
        <p14:creationId xmlns:p14="http://schemas.microsoft.com/office/powerpoint/2010/main" val="68415138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extBox 1"/>
          <p:cNvSpPr txBox="1">
            <a:spLocks noChangeArrowheads="1"/>
          </p:cNvSpPr>
          <p:nvPr/>
        </p:nvSpPr>
        <p:spPr bwMode="auto">
          <a:xfrm>
            <a:off x="990600" y="2819400"/>
            <a:ext cx="7162800" cy="1200150"/>
          </a:xfrm>
          <a:prstGeom prst="rect">
            <a:avLst/>
          </a:prstGeom>
          <a:noFill/>
          <a:ln w="9525">
            <a:noFill/>
            <a:miter lim="800000"/>
            <a:headEnd/>
            <a:tailEnd/>
          </a:ln>
        </p:spPr>
        <p:txBody>
          <a:bodyPr>
            <a:spAutoFit/>
          </a:bodyPr>
          <a:lstStyle/>
          <a:p>
            <a:r>
              <a:rPr lang="en-US" sz="3600">
                <a:latin typeface="Calibri" pitchFamily="34" charset="0"/>
              </a:rPr>
              <a:t>Inferences Regarding Changes in the Mean</a:t>
            </a:r>
          </a:p>
        </p:txBody>
      </p:sp>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30</a:t>
            </a:fld>
            <a:endParaRPr lang="en-US"/>
          </a:p>
        </p:txBody>
      </p:sp>
    </p:spTree>
    <p:extLst>
      <p:ext uri="{BB962C8B-B14F-4D97-AF65-F5344CB8AC3E}">
        <p14:creationId xmlns:p14="http://schemas.microsoft.com/office/powerpoint/2010/main" val="27553066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extBox 1"/>
          <p:cNvSpPr txBox="1">
            <a:spLocks noChangeArrowheads="1"/>
          </p:cNvSpPr>
          <p:nvPr/>
        </p:nvSpPr>
        <p:spPr bwMode="auto">
          <a:xfrm>
            <a:off x="228600" y="381000"/>
            <a:ext cx="8686800" cy="6740308"/>
          </a:xfrm>
          <a:prstGeom prst="rect">
            <a:avLst/>
          </a:prstGeom>
          <a:noFill/>
          <a:ln w="9525">
            <a:noFill/>
            <a:miter lim="800000"/>
            <a:headEnd/>
            <a:tailEnd/>
          </a:ln>
        </p:spPr>
        <p:txBody>
          <a:bodyPr>
            <a:spAutoFit/>
          </a:bodyPr>
          <a:lstStyle/>
          <a:p>
            <a:r>
              <a:rPr lang="en-US" b="1" dirty="0">
                <a:latin typeface="Calibri" pitchFamily="34" charset="0"/>
              </a:rPr>
              <a:t>Inferences Regarding Changes in the Mean</a:t>
            </a:r>
          </a:p>
          <a:p>
            <a:endParaRPr lang="en-US" dirty="0">
              <a:latin typeface="Calibri" pitchFamily="34" charset="0"/>
            </a:endParaRPr>
          </a:p>
          <a:p>
            <a:endParaRPr lang="en-US" dirty="0">
              <a:latin typeface="Calibri" pitchFamily="34" charset="0"/>
            </a:endParaRPr>
          </a:p>
          <a:p>
            <a:r>
              <a:rPr lang="en-US" dirty="0">
                <a:latin typeface="Calibri" pitchFamily="34" charset="0"/>
              </a:rPr>
              <a:t>In these problems, we typically have at our disposal a sample data set with</a:t>
            </a:r>
            <a:r>
              <a:rPr lang="en-US" dirty="0" smtClean="0">
                <a:latin typeface="Calibri" pitchFamily="34" charset="0"/>
              </a:rPr>
              <a:t>:</a:t>
            </a:r>
            <a:endParaRPr lang="en-US" dirty="0">
              <a:latin typeface="Calibri" pitchFamily="34" charset="0"/>
            </a:endParaRPr>
          </a:p>
          <a:p>
            <a:endParaRPr lang="en-US" dirty="0">
              <a:latin typeface="Calibri" pitchFamily="34" charset="0"/>
            </a:endParaRPr>
          </a:p>
          <a:p>
            <a:r>
              <a:rPr lang="en-US" dirty="0">
                <a:latin typeface="Calibri" pitchFamily="34" charset="0"/>
              </a:rPr>
              <a:t>a sample size of n </a:t>
            </a:r>
          </a:p>
          <a:p>
            <a:endParaRPr lang="en-US" dirty="0">
              <a:latin typeface="Calibri" pitchFamily="34" charset="0"/>
            </a:endParaRPr>
          </a:p>
          <a:p>
            <a:r>
              <a:rPr lang="en-US" dirty="0">
                <a:latin typeface="Calibri" pitchFamily="34" charset="0"/>
              </a:rPr>
              <a:t>a sample mean</a:t>
            </a:r>
          </a:p>
          <a:p>
            <a:endParaRPr lang="en-US" dirty="0">
              <a:latin typeface="Calibri" pitchFamily="34" charset="0"/>
            </a:endParaRPr>
          </a:p>
          <a:p>
            <a:r>
              <a:rPr lang="en-US" dirty="0">
                <a:latin typeface="Calibri" pitchFamily="34" charset="0"/>
              </a:rPr>
              <a:t>and a sample standard deviation             (i.e. the variance is            )</a:t>
            </a:r>
          </a:p>
          <a:p>
            <a:endParaRPr lang="en-US" dirty="0">
              <a:latin typeface="Calibri" pitchFamily="34" charset="0"/>
            </a:endParaRPr>
          </a:p>
          <a:p>
            <a:r>
              <a:rPr lang="en-US" dirty="0" smtClean="0">
                <a:latin typeface="Calibri" pitchFamily="34" charset="0"/>
              </a:rPr>
              <a:t>Restatement of the </a:t>
            </a:r>
            <a:r>
              <a:rPr lang="en-US" u="sng" dirty="0" smtClean="0">
                <a:latin typeface="Calibri" pitchFamily="34" charset="0"/>
              </a:rPr>
              <a:t>Central </a:t>
            </a:r>
            <a:r>
              <a:rPr lang="en-US" u="sng" dirty="0">
                <a:latin typeface="Calibri" pitchFamily="34" charset="0"/>
              </a:rPr>
              <a:t>Limit Theorem </a:t>
            </a:r>
            <a:r>
              <a:rPr lang="en-US" dirty="0">
                <a:latin typeface="Calibri" pitchFamily="34" charset="0"/>
              </a:rPr>
              <a:t>(see http://</a:t>
            </a:r>
            <a:r>
              <a:rPr lang="en-US" dirty="0" err="1">
                <a:latin typeface="Calibri" pitchFamily="34" charset="0"/>
              </a:rPr>
              <a:t>en.wikipedia.org</a:t>
            </a:r>
            <a:r>
              <a:rPr lang="en-US" dirty="0">
                <a:latin typeface="Calibri" pitchFamily="34" charset="0"/>
              </a:rPr>
              <a:t>/wiki/</a:t>
            </a:r>
            <a:r>
              <a:rPr lang="en-US" dirty="0" err="1" smtClean="0">
                <a:latin typeface="Calibri" pitchFamily="34" charset="0"/>
              </a:rPr>
              <a:t>Central_limit_theorem</a:t>
            </a:r>
            <a:r>
              <a:rPr lang="en-US" dirty="0" smtClean="0">
                <a:latin typeface="Calibri" pitchFamily="34" charset="0"/>
              </a:rPr>
              <a:t>):</a:t>
            </a:r>
            <a:endParaRPr lang="en-US" dirty="0">
              <a:latin typeface="Calibri" pitchFamily="34" charset="0"/>
            </a:endParaRPr>
          </a:p>
          <a:p>
            <a:r>
              <a:rPr lang="en-US" dirty="0">
                <a:latin typeface="Calibri" pitchFamily="34" charset="0"/>
              </a:rPr>
              <a:t>If a sample of n values is extracted at random from a population with mean  </a:t>
            </a:r>
            <a:r>
              <a:rPr lang="el-GR" dirty="0">
                <a:latin typeface="Calibri" pitchFamily="34" charset="0"/>
              </a:rPr>
              <a:t>μ</a:t>
            </a:r>
            <a:r>
              <a:rPr lang="en-US" dirty="0">
                <a:latin typeface="Calibri" pitchFamily="34" charset="0"/>
              </a:rPr>
              <a:t> and standard deviation </a:t>
            </a:r>
            <a:r>
              <a:rPr lang="el-GR" dirty="0">
                <a:latin typeface="Calibri" pitchFamily="34" charset="0"/>
              </a:rPr>
              <a:t>σ</a:t>
            </a:r>
            <a:r>
              <a:rPr lang="en-US" dirty="0">
                <a:latin typeface="Calibri" pitchFamily="34" charset="0"/>
              </a:rPr>
              <a:t>, and n &gt; 30, then the means of these samples are approximately normally distributed and have  a standard deviation  of:</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r>
              <a:rPr lang="en-US" dirty="0">
                <a:latin typeface="Calibri" pitchFamily="34" charset="0"/>
              </a:rPr>
              <a:t>Thus we can test whether our sample with mean        is likely to have come from a hypothesized  population with a “true” mean  </a:t>
            </a:r>
            <a:r>
              <a:rPr lang="el-GR" dirty="0">
                <a:latin typeface="Calibri" pitchFamily="34" charset="0"/>
              </a:rPr>
              <a:t>μ</a:t>
            </a:r>
            <a:r>
              <a:rPr lang="en-US" dirty="0">
                <a:latin typeface="Calibri" pitchFamily="34" charset="0"/>
              </a:rPr>
              <a:t> and standard deviation </a:t>
            </a:r>
            <a:r>
              <a:rPr lang="el-GR" dirty="0">
                <a:latin typeface="Calibri" pitchFamily="34" charset="0"/>
              </a:rPr>
              <a:t>σ</a:t>
            </a:r>
            <a:r>
              <a:rPr lang="en-US" dirty="0" smtClean="0">
                <a:latin typeface="Calibri" pitchFamily="34" charset="0"/>
              </a:rPr>
              <a:t>.  (Value in this is that means are normally distributed even when original distribution is not!)</a:t>
            </a:r>
            <a:endParaRPr lang="en-US" dirty="0">
              <a:latin typeface="Calibri" pitchFamily="34" charset="0"/>
            </a:endParaRPr>
          </a:p>
          <a:p>
            <a:endParaRPr lang="en-US" dirty="0">
              <a:latin typeface="Calibri" pitchFamily="34" charset="0"/>
            </a:endParaRPr>
          </a:p>
        </p:txBody>
      </p:sp>
      <p:sp>
        <p:nvSpPr>
          <p:cNvPr id="40962" name="Rectangle 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0963" name="Rectangle 4"/>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0964" name="Rectangle 8"/>
          <p:cNvSpPr>
            <a:spLocks noChangeArrowheads="1"/>
          </p:cNvSpPr>
          <p:nvPr/>
        </p:nvSpPr>
        <p:spPr bwMode="auto">
          <a:xfrm>
            <a:off x="0" y="0"/>
            <a:ext cx="9144000" cy="457200"/>
          </a:xfrm>
          <a:prstGeom prst="rect">
            <a:avLst/>
          </a:prstGeom>
          <a:noFill/>
          <a:ln w="9525">
            <a:noFill/>
            <a:miter lim="800000"/>
            <a:headEnd/>
            <a:tailEnd/>
          </a:ln>
        </p:spPr>
        <p:txBody>
          <a:bodyPr wrap="none" lIns="914112" tIns="914112" rIns="914112" bIns="914112" anchor="ctr">
            <a:spAutoFit/>
          </a:bodyPr>
          <a:lstStyle/>
          <a:p>
            <a:endParaRPr lang="en-US">
              <a:latin typeface="Calibri" pitchFamily="34" charset="0"/>
            </a:endParaRPr>
          </a:p>
        </p:txBody>
      </p:sp>
      <p:pic>
        <p:nvPicPr>
          <p:cNvPr id="40965"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038350" y="2286000"/>
            <a:ext cx="171450" cy="409575"/>
          </a:xfrm>
          <a:prstGeom prst="rect">
            <a:avLst/>
          </a:prstGeom>
          <a:noFill/>
          <a:ln w="9525">
            <a:noFill/>
            <a:miter lim="800000"/>
            <a:headEnd/>
            <a:tailEnd/>
          </a:ln>
        </p:spPr>
      </p:pic>
      <p:sp>
        <p:nvSpPr>
          <p:cNvPr id="40966" name="Rectangle 9"/>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40967" name="Rectangle 11"/>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40968" name="Picture 10"/>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657600" y="2819400"/>
            <a:ext cx="142875" cy="409575"/>
          </a:xfrm>
          <a:prstGeom prst="rect">
            <a:avLst/>
          </a:prstGeom>
          <a:noFill/>
          <a:ln w="9525">
            <a:noFill/>
            <a:miter lim="800000"/>
            <a:headEnd/>
            <a:tailEnd/>
          </a:ln>
        </p:spPr>
      </p:pic>
      <p:sp>
        <p:nvSpPr>
          <p:cNvPr id="40969" name="Rectangle 1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40970" name="Picture 1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943600" y="2857500"/>
            <a:ext cx="295275" cy="419100"/>
          </a:xfrm>
          <a:prstGeom prst="rect">
            <a:avLst/>
          </a:prstGeom>
          <a:noFill/>
          <a:ln w="9525">
            <a:noFill/>
            <a:miter lim="800000"/>
            <a:headEnd/>
            <a:tailEnd/>
          </a:ln>
        </p:spPr>
      </p:pic>
      <p:sp>
        <p:nvSpPr>
          <p:cNvPr id="40971" name="Rectangle 1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40972" name="Picture 1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886200" y="5181600"/>
            <a:ext cx="714375" cy="447675"/>
          </a:xfrm>
          <a:prstGeom prst="rect">
            <a:avLst/>
          </a:prstGeom>
          <a:noFill/>
          <a:ln w="9525">
            <a:noFill/>
            <a:miter lim="800000"/>
            <a:headEnd/>
            <a:tailEnd/>
          </a:ln>
        </p:spPr>
      </p:pic>
      <p:pic>
        <p:nvPicPr>
          <p:cNvPr id="40973"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953000" y="5867400"/>
            <a:ext cx="171450" cy="409575"/>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31</a:t>
            </a:fld>
            <a:endParaRPr lang="en-US"/>
          </a:p>
        </p:txBody>
      </p:sp>
    </p:spTree>
    <p:extLst>
      <p:ext uri="{BB962C8B-B14F-4D97-AF65-F5344CB8AC3E}">
        <p14:creationId xmlns:p14="http://schemas.microsoft.com/office/powerpoint/2010/main" val="116445913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2644314573"/>
              </p:ext>
            </p:extLst>
          </p:nvPr>
        </p:nvGraphicFramePr>
        <p:xfrm>
          <a:off x="1295400" y="1411184"/>
          <a:ext cx="5410200" cy="4267200"/>
        </p:xfrm>
        <a:graphic>
          <a:graphicData uri="http://schemas.openxmlformats.org/drawingml/2006/chart">
            <c:chart xmlns:c="http://schemas.openxmlformats.org/drawingml/2006/chart" xmlns:r="http://schemas.openxmlformats.org/officeDocument/2006/relationships" r:id="rId2"/>
          </a:graphicData>
        </a:graphic>
      </p:graphicFrame>
      <p:cxnSp>
        <p:nvCxnSpPr>
          <p:cNvPr id="5" name="Straight Arrow Connector 4"/>
          <p:cNvCxnSpPr/>
          <p:nvPr/>
        </p:nvCxnSpPr>
        <p:spPr>
          <a:xfrm rot="16200000" flipH="1">
            <a:off x="4876800" y="1944584"/>
            <a:ext cx="3810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1988" name="TextBox 5"/>
          <p:cNvSpPr txBox="1">
            <a:spLocks noChangeArrowheads="1"/>
          </p:cNvSpPr>
          <p:nvPr/>
        </p:nvSpPr>
        <p:spPr bwMode="auto">
          <a:xfrm rot="-5400000">
            <a:off x="538162" y="3616222"/>
            <a:ext cx="1122363" cy="369888"/>
          </a:xfrm>
          <a:prstGeom prst="rect">
            <a:avLst/>
          </a:prstGeom>
          <a:noFill/>
          <a:ln w="9525">
            <a:noFill/>
            <a:miter lim="800000"/>
            <a:headEnd/>
            <a:tailEnd/>
          </a:ln>
        </p:spPr>
        <p:txBody>
          <a:bodyPr>
            <a:spAutoFit/>
          </a:bodyPr>
          <a:lstStyle/>
          <a:p>
            <a:r>
              <a:rPr lang="en-US">
                <a:latin typeface="Calibri" pitchFamily="34" charset="0"/>
              </a:rPr>
              <a:t>Percentile</a:t>
            </a:r>
          </a:p>
        </p:txBody>
      </p:sp>
      <p:sp>
        <p:nvSpPr>
          <p:cNvPr id="41989" name="Rectangle 6"/>
          <p:cNvSpPr>
            <a:spLocks noChangeArrowheads="1"/>
          </p:cNvSpPr>
          <p:nvPr/>
        </p:nvSpPr>
        <p:spPr bwMode="auto">
          <a:xfrm>
            <a:off x="381000" y="6135584"/>
            <a:ext cx="8458200" cy="646113"/>
          </a:xfrm>
          <a:prstGeom prst="rect">
            <a:avLst/>
          </a:prstGeom>
          <a:noFill/>
          <a:ln w="9525">
            <a:noFill/>
            <a:miter lim="800000"/>
            <a:headEnd/>
            <a:tailEnd/>
          </a:ln>
        </p:spPr>
        <p:txBody>
          <a:bodyPr>
            <a:spAutoFit/>
          </a:bodyPr>
          <a:lstStyle/>
          <a:p>
            <a:r>
              <a:rPr lang="en-US">
                <a:latin typeface="Calibri" pitchFamily="34" charset="0"/>
              </a:rPr>
              <a:t>A normally distributed number can be expressed as   x  =  </a:t>
            </a:r>
            <a:r>
              <a:rPr lang="el-GR">
                <a:latin typeface="Calibri" pitchFamily="34" charset="0"/>
              </a:rPr>
              <a:t>μ</a:t>
            </a:r>
            <a:r>
              <a:rPr lang="en-US">
                <a:latin typeface="Calibri" pitchFamily="34" charset="0"/>
              </a:rPr>
              <a:t>  +  z*</a:t>
            </a:r>
            <a:r>
              <a:rPr lang="el-GR">
                <a:latin typeface="Calibri" pitchFamily="34" charset="0"/>
              </a:rPr>
              <a:t>σ</a:t>
            </a:r>
            <a:r>
              <a:rPr lang="en-US">
                <a:latin typeface="Calibri" pitchFamily="34" charset="0"/>
              </a:rPr>
              <a:t> , where z is called the “standard normal variate”  (i.e. the number of standard deviations from the mean).</a:t>
            </a:r>
          </a:p>
        </p:txBody>
      </p:sp>
      <p:sp>
        <p:nvSpPr>
          <p:cNvPr id="41990" name="TextBox 7"/>
          <p:cNvSpPr txBox="1">
            <a:spLocks noChangeArrowheads="1"/>
          </p:cNvSpPr>
          <p:nvPr/>
        </p:nvSpPr>
        <p:spPr bwMode="auto">
          <a:xfrm>
            <a:off x="4038600" y="5602184"/>
            <a:ext cx="228600" cy="369888"/>
          </a:xfrm>
          <a:prstGeom prst="rect">
            <a:avLst/>
          </a:prstGeom>
          <a:noFill/>
          <a:ln w="9525">
            <a:noFill/>
            <a:miter lim="800000"/>
            <a:headEnd/>
            <a:tailEnd/>
          </a:ln>
        </p:spPr>
        <p:txBody>
          <a:bodyPr>
            <a:spAutoFit/>
          </a:bodyPr>
          <a:lstStyle/>
          <a:p>
            <a:r>
              <a:rPr lang="en-US">
                <a:latin typeface="Calibri" pitchFamily="34" charset="0"/>
              </a:rPr>
              <a:t>z</a:t>
            </a:r>
          </a:p>
        </p:txBody>
      </p:sp>
      <p:sp>
        <p:nvSpPr>
          <p:cNvPr id="41991" name="TextBox 8"/>
          <p:cNvSpPr txBox="1">
            <a:spLocks noChangeArrowheads="1"/>
          </p:cNvSpPr>
          <p:nvPr/>
        </p:nvSpPr>
        <p:spPr bwMode="auto">
          <a:xfrm>
            <a:off x="5562600" y="4382984"/>
            <a:ext cx="1011238" cy="369888"/>
          </a:xfrm>
          <a:prstGeom prst="rect">
            <a:avLst/>
          </a:prstGeom>
          <a:noFill/>
          <a:ln w="9525">
            <a:noFill/>
            <a:miter lim="800000"/>
            <a:headEnd/>
            <a:tailEnd/>
          </a:ln>
        </p:spPr>
        <p:txBody>
          <a:bodyPr wrap="none">
            <a:spAutoFit/>
          </a:bodyPr>
          <a:lstStyle/>
          <a:p>
            <a:r>
              <a:rPr lang="en-US">
                <a:latin typeface="Calibri" pitchFamily="34" charset="0"/>
              </a:rPr>
              <a:t>z  =  1.65</a:t>
            </a:r>
          </a:p>
        </p:txBody>
      </p:sp>
      <p:sp>
        <p:nvSpPr>
          <p:cNvPr id="41992" name="Text Box 9"/>
          <p:cNvSpPr txBox="1">
            <a:spLocks noChangeArrowheads="1"/>
          </p:cNvSpPr>
          <p:nvPr/>
        </p:nvSpPr>
        <p:spPr bwMode="auto">
          <a:xfrm>
            <a:off x="6705600" y="4306784"/>
            <a:ext cx="2286000" cy="641350"/>
          </a:xfrm>
          <a:prstGeom prst="rect">
            <a:avLst/>
          </a:prstGeom>
          <a:noFill/>
          <a:ln w="9525">
            <a:noFill/>
            <a:miter lim="800000"/>
            <a:headEnd/>
            <a:tailEnd/>
          </a:ln>
        </p:spPr>
        <p:txBody>
          <a:bodyPr>
            <a:spAutoFit/>
          </a:bodyPr>
          <a:lstStyle/>
          <a:p>
            <a:pPr>
              <a:spcBef>
                <a:spcPct val="50000"/>
              </a:spcBef>
            </a:pPr>
            <a:r>
              <a:rPr lang="en-US"/>
              <a:t>This is z for an alpha of 0.05.</a:t>
            </a:r>
          </a:p>
        </p:txBody>
      </p:sp>
      <p:sp>
        <p:nvSpPr>
          <p:cNvPr id="4" name="Title 3"/>
          <p:cNvSpPr>
            <a:spLocks noGrp="1"/>
          </p:cNvSpPr>
          <p:nvPr>
            <p:ph type="title"/>
          </p:nvPr>
        </p:nvSpPr>
        <p:spPr>
          <a:xfrm>
            <a:off x="506413" y="162335"/>
            <a:ext cx="8229600" cy="1143000"/>
          </a:xfrm>
        </p:spPr>
        <p:txBody>
          <a:bodyPr>
            <a:noAutofit/>
          </a:bodyPr>
          <a:lstStyle/>
          <a:p>
            <a:r>
              <a:rPr lang="en-US" sz="3200" dirty="0" smtClean="0"/>
              <a:t>The Central Limit theorem tells us we can use the normal distribution for any large sample hypothesis testing about changes in the mean</a:t>
            </a:r>
            <a:endParaRPr lang="en-US" sz="3200" dirty="0"/>
          </a:p>
        </p:txBody>
      </p:sp>
      <p:sp>
        <p:nvSpPr>
          <p:cNvPr id="3" name="Slide Number Placeholder 2"/>
          <p:cNvSpPr>
            <a:spLocks noGrp="1"/>
          </p:cNvSpPr>
          <p:nvPr>
            <p:ph type="sldNum" sz="quarter" idx="12"/>
          </p:nvPr>
        </p:nvSpPr>
        <p:spPr>
          <a:xfrm>
            <a:off x="6553200" y="6548334"/>
            <a:ext cx="2133600" cy="365125"/>
          </a:xfrm>
        </p:spPr>
        <p:txBody>
          <a:bodyPr/>
          <a:lstStyle/>
          <a:p>
            <a:pPr>
              <a:defRPr/>
            </a:pPr>
            <a:fld id="{23D82150-27AD-43A4-B273-613CC650DAC5}" type="slidenum">
              <a:rPr lang="en-US" smtClean="0"/>
              <a:pPr>
                <a:defRPr/>
              </a:pPr>
              <a:t>32</a:t>
            </a:fld>
            <a:endParaRPr lang="en-US"/>
          </a:p>
        </p:txBody>
      </p:sp>
    </p:spTree>
    <p:extLst>
      <p:ext uri="{BB962C8B-B14F-4D97-AF65-F5344CB8AC3E}">
        <p14:creationId xmlns:p14="http://schemas.microsoft.com/office/powerpoint/2010/main" val="217322077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40245"/>
            <a:ext cx="8229600" cy="1143000"/>
          </a:xfrm>
        </p:spPr>
        <p:txBody>
          <a:bodyPr>
            <a:normAutofit fontScale="90000"/>
          </a:bodyPr>
          <a:lstStyle/>
          <a:p>
            <a:r>
              <a:rPr lang="en-US" dirty="0" smtClean="0"/>
              <a:t>So, on homework 1, we plotted CDFs of our peak </a:t>
            </a:r>
            <a:r>
              <a:rPr lang="en-US" dirty="0" err="1" smtClean="0"/>
              <a:t>streamflow</a:t>
            </a:r>
            <a:r>
              <a:rPr lang="en-US" dirty="0" smtClean="0"/>
              <a:t> data vs. the CDF for a normal distribution.</a:t>
            </a:r>
            <a:br>
              <a:rPr lang="en-US" dirty="0" smtClean="0"/>
            </a:br>
            <a:r>
              <a:rPr lang="en-US" dirty="0" smtClean="0"/>
              <a:t/>
            </a:r>
            <a:br>
              <a:rPr lang="en-US" dirty="0" smtClean="0"/>
            </a:br>
            <a:r>
              <a:rPr lang="en-US" dirty="0" smtClean="0"/>
              <a:t>Did our data look normally distributed? </a:t>
            </a:r>
            <a:endParaRPr lang="en-US" dirty="0"/>
          </a:p>
        </p:txBody>
      </p:sp>
    </p:spTree>
    <p:extLst>
      <p:ext uri="{BB962C8B-B14F-4D97-AF65-F5344CB8AC3E}">
        <p14:creationId xmlns:p14="http://schemas.microsoft.com/office/powerpoint/2010/main" val="292178138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913" y="2566596"/>
            <a:ext cx="8229600" cy="1143000"/>
          </a:xfrm>
        </p:spPr>
        <p:txBody>
          <a:bodyPr>
            <a:normAutofit fontScale="90000"/>
          </a:bodyPr>
          <a:lstStyle/>
          <a:p>
            <a:r>
              <a:rPr lang="en-US" sz="4000" dirty="0" smtClean="0"/>
              <a:t>So, on homework 1, we plotted CDFs of our peak </a:t>
            </a:r>
            <a:r>
              <a:rPr lang="en-US" sz="4000" dirty="0" err="1" smtClean="0"/>
              <a:t>streamflow</a:t>
            </a:r>
            <a:r>
              <a:rPr lang="en-US" sz="4000" dirty="0" smtClean="0"/>
              <a:t> data vs. the CDF for a normal distribution.</a:t>
            </a:r>
            <a:br>
              <a:rPr lang="en-US" sz="4000" dirty="0" smtClean="0"/>
            </a:br>
            <a:r>
              <a:rPr lang="en-US" sz="4000" dirty="0" smtClean="0"/>
              <a:t/>
            </a:r>
            <a:br>
              <a:rPr lang="en-US" sz="4000" dirty="0" smtClean="0"/>
            </a:br>
            <a:r>
              <a:rPr lang="en-US" sz="4000" dirty="0" smtClean="0"/>
              <a:t>Did our data look normally distributed?</a:t>
            </a:r>
            <a:br>
              <a:rPr lang="en-US" sz="4000" dirty="0" smtClean="0"/>
            </a:br>
            <a:r>
              <a:rPr lang="en-US" sz="4000" dirty="0"/>
              <a:t/>
            </a:r>
            <a:br>
              <a:rPr lang="en-US" sz="4000" dirty="0"/>
            </a:br>
            <a:r>
              <a:rPr lang="en-US" sz="4000" dirty="0" smtClean="0"/>
              <a:t>So, if we want to test for a change in the mean value of peak </a:t>
            </a:r>
            <a:r>
              <a:rPr lang="en-US" sz="4000" dirty="0" err="1" smtClean="0"/>
              <a:t>streamflow</a:t>
            </a:r>
            <a:r>
              <a:rPr lang="en-US" sz="4000" dirty="0" smtClean="0"/>
              <a:t> (HW 2), can we use statistical</a:t>
            </a:r>
            <a:r>
              <a:rPr lang="en-US" dirty="0" smtClean="0"/>
              <a:t> tests designed for the normal distribution? </a:t>
            </a:r>
            <a:endParaRPr lang="en-US" dirty="0"/>
          </a:p>
        </p:txBody>
      </p:sp>
    </p:spTree>
    <p:extLst>
      <p:ext uri="{BB962C8B-B14F-4D97-AF65-F5344CB8AC3E}">
        <p14:creationId xmlns:p14="http://schemas.microsoft.com/office/powerpoint/2010/main" val="155853619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extBox 1"/>
          <p:cNvSpPr txBox="1">
            <a:spLocks noChangeArrowheads="1"/>
          </p:cNvSpPr>
          <p:nvPr/>
        </p:nvSpPr>
        <p:spPr bwMode="auto">
          <a:xfrm>
            <a:off x="990600" y="2819400"/>
            <a:ext cx="7162800" cy="646113"/>
          </a:xfrm>
          <a:prstGeom prst="rect">
            <a:avLst/>
          </a:prstGeom>
          <a:noFill/>
          <a:ln w="9525">
            <a:noFill/>
            <a:miter lim="800000"/>
            <a:headEnd/>
            <a:tailEnd/>
          </a:ln>
        </p:spPr>
        <p:txBody>
          <a:bodyPr>
            <a:spAutoFit/>
          </a:bodyPr>
          <a:lstStyle/>
          <a:p>
            <a:r>
              <a:rPr lang="en-US" sz="3600">
                <a:latin typeface="Calibri" pitchFamily="34" charset="0"/>
              </a:rPr>
              <a:t>Large Sample Tests</a:t>
            </a:r>
          </a:p>
        </p:txBody>
      </p:sp>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35</a:t>
            </a:fld>
            <a:endParaRPr lang="en-US"/>
          </a:p>
        </p:txBody>
      </p:sp>
    </p:spTree>
    <p:extLst>
      <p:ext uri="{BB962C8B-B14F-4D97-AF65-F5344CB8AC3E}">
        <p14:creationId xmlns:p14="http://schemas.microsoft.com/office/powerpoint/2010/main" val="291916665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extBox 1"/>
          <p:cNvSpPr txBox="1">
            <a:spLocks noChangeArrowheads="1"/>
          </p:cNvSpPr>
          <p:nvPr/>
        </p:nvSpPr>
        <p:spPr bwMode="auto">
          <a:xfrm>
            <a:off x="76200" y="304800"/>
            <a:ext cx="8763000" cy="4800600"/>
          </a:xfrm>
          <a:prstGeom prst="rect">
            <a:avLst/>
          </a:prstGeom>
          <a:noFill/>
          <a:ln w="9525">
            <a:noFill/>
            <a:miter lim="800000"/>
            <a:headEnd/>
            <a:tailEnd/>
          </a:ln>
        </p:spPr>
        <p:txBody>
          <a:bodyPr>
            <a:spAutoFit/>
          </a:bodyPr>
          <a:lstStyle/>
          <a:p>
            <a:r>
              <a:rPr lang="en-US" b="1">
                <a:latin typeface="Calibri" pitchFamily="34" charset="0"/>
              </a:rPr>
              <a:t>Single Sample Test:</a:t>
            </a:r>
          </a:p>
          <a:p>
            <a:endParaRPr lang="en-US">
              <a:latin typeface="Calibri" pitchFamily="34" charset="0"/>
            </a:endParaRPr>
          </a:p>
          <a:p>
            <a:r>
              <a:rPr lang="en-US">
                <a:latin typeface="Calibri" pitchFamily="34" charset="0"/>
              </a:rPr>
              <a:t>Null Hypothesis:</a:t>
            </a:r>
          </a:p>
          <a:p>
            <a:endParaRPr lang="en-US">
              <a:latin typeface="Calibri" pitchFamily="34" charset="0"/>
            </a:endParaRPr>
          </a:p>
          <a:p>
            <a:endParaRPr lang="en-US">
              <a:latin typeface="Calibri" pitchFamily="34" charset="0"/>
            </a:endParaRPr>
          </a:p>
          <a:p>
            <a:r>
              <a:rPr lang="en-US">
                <a:latin typeface="Calibri" pitchFamily="34" charset="0"/>
              </a:rPr>
              <a:t>Let  </a:t>
            </a:r>
            <a:r>
              <a:rPr lang="el-GR">
                <a:latin typeface="Calibri" pitchFamily="34" charset="0"/>
              </a:rPr>
              <a:t>α </a:t>
            </a:r>
            <a:r>
              <a:rPr lang="en-US">
                <a:latin typeface="Calibri" pitchFamily="34" charset="0"/>
              </a:rPr>
              <a:t>=  Probability of a Type I error.  </a:t>
            </a:r>
          </a:p>
          <a:p>
            <a:endParaRPr lang="en-US">
              <a:latin typeface="Calibri" pitchFamily="34" charset="0"/>
            </a:endParaRPr>
          </a:p>
          <a:p>
            <a:endParaRPr lang="en-US">
              <a:latin typeface="Calibri" pitchFamily="34" charset="0"/>
            </a:endParaRPr>
          </a:p>
          <a:p>
            <a:r>
              <a:rPr lang="en-US">
                <a:latin typeface="Calibri" pitchFamily="34" charset="0"/>
              </a:rPr>
              <a:t>Test statistic:                                                (i.e. number of standard deviations from the mean)</a:t>
            </a:r>
          </a:p>
          <a:p>
            <a:endParaRPr lang="en-US">
              <a:latin typeface="Calibri" pitchFamily="34" charset="0"/>
            </a:endParaRPr>
          </a:p>
          <a:p>
            <a:endParaRPr lang="en-US">
              <a:latin typeface="Calibri" pitchFamily="34" charset="0"/>
            </a:endParaRPr>
          </a:p>
          <a:p>
            <a:endParaRPr lang="en-US">
              <a:latin typeface="Calibri" pitchFamily="34" charset="0"/>
            </a:endParaRPr>
          </a:p>
          <a:p>
            <a:r>
              <a:rPr lang="en-US">
                <a:latin typeface="Calibri" pitchFamily="34" charset="0"/>
              </a:rPr>
              <a:t>Alternate Hypothesis:		Rejection Region:</a:t>
            </a:r>
          </a:p>
          <a:p>
            <a:r>
              <a:rPr lang="en-US">
                <a:latin typeface="Calibri" pitchFamily="34" charset="0"/>
              </a:rPr>
              <a:t>  </a:t>
            </a:r>
          </a:p>
          <a:p>
            <a:endParaRPr lang="en-US">
              <a:latin typeface="Calibri" pitchFamily="34" charset="0"/>
            </a:endParaRPr>
          </a:p>
          <a:p>
            <a:r>
              <a:rPr lang="en-US">
                <a:latin typeface="Calibri" pitchFamily="34" charset="0"/>
              </a:rPr>
              <a:t>   </a:t>
            </a:r>
          </a:p>
          <a:p>
            <a:r>
              <a:rPr lang="en-US">
                <a:latin typeface="Calibri" pitchFamily="34" charset="0"/>
              </a:rPr>
              <a:t>     </a:t>
            </a:r>
          </a:p>
        </p:txBody>
      </p:sp>
      <p:sp>
        <p:nvSpPr>
          <p:cNvPr id="44034"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4035"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4036"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4037"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4038" name="Rectangle 10"/>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44039" name="Picture 9"/>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524000" y="2286000"/>
            <a:ext cx="2114550" cy="866775"/>
          </a:xfrm>
          <a:prstGeom prst="rect">
            <a:avLst/>
          </a:prstGeom>
          <a:noFill/>
          <a:ln w="9525">
            <a:noFill/>
            <a:miter lim="800000"/>
            <a:headEnd/>
            <a:tailEnd/>
          </a:ln>
        </p:spPr>
      </p:pic>
      <p:sp>
        <p:nvSpPr>
          <p:cNvPr id="44040" name="Rectangle 11"/>
          <p:cNvSpPr>
            <a:spLocks noChangeArrowheads="1"/>
          </p:cNvSpPr>
          <p:nvPr/>
        </p:nvSpPr>
        <p:spPr bwMode="auto">
          <a:xfrm>
            <a:off x="0" y="1323975"/>
            <a:ext cx="9144000" cy="0"/>
          </a:xfrm>
          <a:prstGeom prst="rect">
            <a:avLst/>
          </a:prstGeom>
          <a:noFill/>
          <a:ln w="9525">
            <a:noFill/>
            <a:miter lim="800000"/>
            <a:headEnd/>
            <a:tailEnd/>
          </a:ln>
        </p:spPr>
        <p:txBody>
          <a:bodyPr wrap="none" anchor="ctr">
            <a:spAutoFit/>
          </a:bodyPr>
          <a:lstStyle/>
          <a:p>
            <a:r>
              <a:rPr lang="en-US" sz="2400">
                <a:latin typeface="Calibri" pitchFamily="34" charset="0"/>
                <a:cs typeface="Times New Roman" pitchFamily="18" charset="0"/>
              </a:rPr>
              <a:t/>
            </a:r>
            <a:br>
              <a:rPr lang="en-US" sz="2400">
                <a:latin typeface="Calibri" pitchFamily="34" charset="0"/>
                <a:cs typeface="Times New Roman" pitchFamily="18" charset="0"/>
              </a:rPr>
            </a:br>
            <a:r>
              <a:rPr lang="en-US" sz="2400">
                <a:latin typeface="Calibri" pitchFamily="34" charset="0"/>
                <a:cs typeface="Times New Roman" pitchFamily="18" charset="0"/>
              </a:rPr>
              <a:t/>
            </a:r>
            <a:br>
              <a:rPr lang="en-US" sz="2400">
                <a:latin typeface="Calibri" pitchFamily="34" charset="0"/>
                <a:cs typeface="Times New Roman" pitchFamily="18" charset="0"/>
              </a:rPr>
            </a:br>
            <a:endParaRPr lang="en-US"/>
          </a:p>
        </p:txBody>
      </p:sp>
      <p:sp>
        <p:nvSpPr>
          <p:cNvPr id="44041" name="Rectangle 1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4042" name="Rectangle 1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4043" name="Rectangle 17"/>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4044" name="Rectangle 18"/>
          <p:cNvSpPr>
            <a:spLocks noChangeArrowheads="1"/>
          </p:cNvSpPr>
          <p:nvPr/>
        </p:nvSpPr>
        <p:spPr bwMode="auto">
          <a:xfrm>
            <a:off x="0" y="636588"/>
            <a:ext cx="254000" cy="460375"/>
          </a:xfrm>
          <a:prstGeom prst="rect">
            <a:avLst/>
          </a:prstGeom>
          <a:noFill/>
          <a:ln w="9525">
            <a:noFill/>
            <a:miter lim="800000"/>
            <a:headEnd/>
            <a:tailEnd/>
          </a:ln>
        </p:spPr>
        <p:txBody>
          <a:bodyPr wrap="none" anchor="ctr">
            <a:spAutoFit/>
          </a:bodyPr>
          <a:lstStyle/>
          <a:p>
            <a:r>
              <a:rPr lang="en-US" sz="2400">
                <a:latin typeface="Calibri" pitchFamily="34" charset="0"/>
                <a:cs typeface="Times New Roman" pitchFamily="18" charset="0"/>
              </a:rPr>
              <a:t> </a:t>
            </a:r>
            <a:endParaRPr lang="en-US"/>
          </a:p>
        </p:txBody>
      </p:sp>
      <p:sp>
        <p:nvSpPr>
          <p:cNvPr id="44045" name="Rectangle 2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4046" name="Rectangle 2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4047" name="Rectangle 23"/>
          <p:cNvSpPr>
            <a:spLocks noChangeArrowheads="1"/>
          </p:cNvSpPr>
          <p:nvPr/>
        </p:nvSpPr>
        <p:spPr bwMode="auto">
          <a:xfrm>
            <a:off x="0" y="876300"/>
            <a:ext cx="9144000" cy="0"/>
          </a:xfrm>
          <a:prstGeom prst="rect">
            <a:avLst/>
          </a:prstGeom>
          <a:noFill/>
          <a:ln w="9525">
            <a:noFill/>
            <a:miter lim="800000"/>
            <a:headEnd/>
            <a:tailEnd/>
          </a:ln>
        </p:spPr>
        <p:txBody>
          <a:bodyPr wrap="none" anchor="ctr">
            <a:spAutoFit/>
          </a:bodyPr>
          <a:lstStyle/>
          <a:p>
            <a:endParaRPr lang="en-US"/>
          </a:p>
        </p:txBody>
      </p:sp>
      <p:sp>
        <p:nvSpPr>
          <p:cNvPr id="44048" name="Rectangle 2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4049" name="Rectangle 26"/>
          <p:cNvSpPr>
            <a:spLocks noChangeArrowheads="1"/>
          </p:cNvSpPr>
          <p:nvPr/>
        </p:nvSpPr>
        <p:spPr bwMode="auto">
          <a:xfrm>
            <a:off x="0" y="876300"/>
            <a:ext cx="9144000" cy="0"/>
          </a:xfrm>
          <a:prstGeom prst="rect">
            <a:avLst/>
          </a:prstGeom>
          <a:noFill/>
          <a:ln w="9525">
            <a:noFill/>
            <a:miter lim="800000"/>
            <a:headEnd/>
            <a:tailEnd/>
          </a:ln>
        </p:spPr>
        <p:txBody>
          <a:bodyPr wrap="none" anchor="ctr">
            <a:spAutoFit/>
          </a:bodyPr>
          <a:lstStyle/>
          <a:p>
            <a:endParaRPr lang="en-US"/>
          </a:p>
        </p:txBody>
      </p:sp>
      <p:sp>
        <p:nvSpPr>
          <p:cNvPr id="44050" name="Rectangle 29"/>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4051" name="Rectangle 30"/>
          <p:cNvSpPr>
            <a:spLocks noChangeArrowheads="1"/>
          </p:cNvSpPr>
          <p:nvPr/>
        </p:nvSpPr>
        <p:spPr bwMode="auto">
          <a:xfrm>
            <a:off x="0" y="876300"/>
            <a:ext cx="9144000" cy="0"/>
          </a:xfrm>
          <a:prstGeom prst="rect">
            <a:avLst/>
          </a:prstGeom>
          <a:noFill/>
          <a:ln w="9525">
            <a:noFill/>
            <a:miter lim="800000"/>
            <a:headEnd/>
            <a:tailEnd/>
          </a:ln>
        </p:spPr>
        <p:txBody>
          <a:bodyPr wrap="none" anchor="ctr">
            <a:spAutoFit/>
          </a:bodyPr>
          <a:lstStyle/>
          <a:p>
            <a:endParaRPr lang="en-US"/>
          </a:p>
        </p:txBody>
      </p:sp>
      <p:sp>
        <p:nvSpPr>
          <p:cNvPr id="44052" name="Rectangle 31"/>
          <p:cNvSpPr>
            <a:spLocks noChangeArrowheads="1"/>
          </p:cNvSpPr>
          <p:nvPr/>
        </p:nvSpPr>
        <p:spPr bwMode="auto">
          <a:xfrm>
            <a:off x="0" y="1295400"/>
            <a:ext cx="9144000" cy="0"/>
          </a:xfrm>
          <a:prstGeom prst="rect">
            <a:avLst/>
          </a:prstGeom>
          <a:noFill/>
          <a:ln w="9525">
            <a:noFill/>
            <a:miter lim="800000"/>
            <a:headEnd/>
            <a:tailEnd/>
          </a:ln>
        </p:spPr>
        <p:txBody>
          <a:bodyPr wrap="none" anchor="ctr">
            <a:spAutoFit/>
          </a:bodyPr>
          <a:lstStyle/>
          <a:p>
            <a:endParaRPr lang="en-US"/>
          </a:p>
        </p:txBody>
      </p:sp>
      <p:sp>
        <p:nvSpPr>
          <p:cNvPr id="44053" name="Rectangle 3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4054" name="Rectangle 36"/>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44055" name="Rectangle 37"/>
          <p:cNvSpPr>
            <a:spLocks noChangeArrowheads="1"/>
          </p:cNvSpPr>
          <p:nvPr/>
        </p:nvSpPr>
        <p:spPr bwMode="auto">
          <a:xfrm>
            <a:off x="0" y="1276350"/>
            <a:ext cx="9144000" cy="0"/>
          </a:xfrm>
          <a:prstGeom prst="rect">
            <a:avLst/>
          </a:prstGeom>
          <a:noFill/>
          <a:ln w="9525">
            <a:noFill/>
            <a:miter lim="800000"/>
            <a:headEnd/>
            <a:tailEnd/>
          </a:ln>
        </p:spPr>
        <p:txBody>
          <a:bodyPr wrap="none" anchor="ctr">
            <a:spAutoFit/>
          </a:bodyPr>
          <a:lstStyle/>
          <a:p>
            <a:endParaRPr lang="en-US"/>
          </a:p>
        </p:txBody>
      </p:sp>
      <p:sp>
        <p:nvSpPr>
          <p:cNvPr id="44056" name="Rectangle 38"/>
          <p:cNvSpPr>
            <a:spLocks noChangeArrowheads="1"/>
          </p:cNvSpPr>
          <p:nvPr/>
        </p:nvSpPr>
        <p:spPr bwMode="auto">
          <a:xfrm>
            <a:off x="0" y="1685925"/>
            <a:ext cx="9144000" cy="0"/>
          </a:xfrm>
          <a:prstGeom prst="rect">
            <a:avLst/>
          </a:prstGeom>
          <a:noFill/>
          <a:ln w="9525">
            <a:noFill/>
            <a:miter lim="800000"/>
            <a:headEnd/>
            <a:tailEnd/>
          </a:ln>
        </p:spPr>
        <p:txBody>
          <a:bodyPr wrap="none" anchor="ctr">
            <a:spAutoFit/>
          </a:bodyPr>
          <a:lstStyle/>
          <a:p>
            <a:endParaRPr lang="en-US"/>
          </a:p>
        </p:txBody>
      </p:sp>
      <p:sp>
        <p:nvSpPr>
          <p:cNvPr id="44057" name="Rectangle 40"/>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4058" name="Rectangle 41"/>
          <p:cNvSpPr>
            <a:spLocks noChangeArrowheads="1"/>
          </p:cNvSpPr>
          <p:nvPr/>
        </p:nvSpPr>
        <p:spPr bwMode="auto">
          <a:xfrm>
            <a:off x="0" y="904875"/>
            <a:ext cx="9144000" cy="0"/>
          </a:xfrm>
          <a:prstGeom prst="rect">
            <a:avLst/>
          </a:prstGeom>
          <a:noFill/>
          <a:ln w="9525">
            <a:noFill/>
            <a:miter lim="800000"/>
            <a:headEnd/>
            <a:tailEnd/>
          </a:ln>
        </p:spPr>
        <p:txBody>
          <a:bodyPr wrap="none" anchor="ctr">
            <a:spAutoFit/>
          </a:bodyPr>
          <a:lstStyle/>
          <a:p>
            <a:endParaRPr lang="en-US"/>
          </a:p>
        </p:txBody>
      </p:sp>
      <p:sp>
        <p:nvSpPr>
          <p:cNvPr id="44059" name="Rectangle 43"/>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4060" name="Rectangle 44"/>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44061" name="Rectangle 46"/>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44062" name="Picture 4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905000" y="838200"/>
            <a:ext cx="742950" cy="409575"/>
          </a:xfrm>
          <a:prstGeom prst="rect">
            <a:avLst/>
          </a:prstGeom>
          <a:noFill/>
          <a:ln w="9525">
            <a:noFill/>
            <a:miter lim="800000"/>
            <a:headEnd/>
            <a:tailEnd/>
          </a:ln>
        </p:spPr>
      </p:pic>
      <p:sp>
        <p:nvSpPr>
          <p:cNvPr id="44063" name="Rectangle 47"/>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pic>
        <p:nvPicPr>
          <p:cNvPr id="44064" name="Picture 50"/>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57200" y="4362450"/>
            <a:ext cx="1323975" cy="409575"/>
          </a:xfrm>
          <a:prstGeom prst="rect">
            <a:avLst/>
          </a:prstGeom>
          <a:noFill/>
          <a:ln w="9525">
            <a:noFill/>
            <a:miter lim="800000"/>
            <a:headEnd/>
            <a:tailEnd/>
          </a:ln>
        </p:spPr>
      </p:pic>
      <p:pic>
        <p:nvPicPr>
          <p:cNvPr id="44065" name="Picture 49"/>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457200" y="4876800"/>
            <a:ext cx="1323975" cy="409575"/>
          </a:xfrm>
          <a:prstGeom prst="rect">
            <a:avLst/>
          </a:prstGeom>
          <a:noFill/>
          <a:ln w="9525">
            <a:noFill/>
            <a:miter lim="800000"/>
            <a:headEnd/>
            <a:tailEnd/>
          </a:ln>
        </p:spPr>
      </p:pic>
      <p:pic>
        <p:nvPicPr>
          <p:cNvPr id="44066" name="Picture 48"/>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457200" y="5410200"/>
            <a:ext cx="1314450" cy="409575"/>
          </a:xfrm>
          <a:prstGeom prst="rect">
            <a:avLst/>
          </a:prstGeom>
          <a:noFill/>
          <a:ln w="9525">
            <a:noFill/>
            <a:miter lim="800000"/>
            <a:headEnd/>
            <a:tailEnd/>
          </a:ln>
        </p:spPr>
      </p:pic>
      <p:sp>
        <p:nvSpPr>
          <p:cNvPr id="44067" name="Rectangle 51"/>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4068" name="Rectangle 52"/>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44069" name="Rectangle 53"/>
          <p:cNvSpPr>
            <a:spLocks noChangeArrowheads="1"/>
          </p:cNvSpPr>
          <p:nvPr/>
        </p:nvSpPr>
        <p:spPr bwMode="auto">
          <a:xfrm>
            <a:off x="0" y="1276350"/>
            <a:ext cx="9144000" cy="0"/>
          </a:xfrm>
          <a:prstGeom prst="rect">
            <a:avLst/>
          </a:prstGeom>
          <a:noFill/>
          <a:ln w="9525">
            <a:noFill/>
            <a:miter lim="800000"/>
            <a:headEnd/>
            <a:tailEnd/>
          </a:ln>
        </p:spPr>
        <p:txBody>
          <a:bodyPr wrap="none" anchor="ctr">
            <a:spAutoFit/>
          </a:bodyPr>
          <a:lstStyle/>
          <a:p>
            <a:endParaRPr lang="en-US"/>
          </a:p>
        </p:txBody>
      </p:sp>
      <p:sp>
        <p:nvSpPr>
          <p:cNvPr id="44070" name="Rectangle 54"/>
          <p:cNvSpPr>
            <a:spLocks noChangeArrowheads="1"/>
          </p:cNvSpPr>
          <p:nvPr/>
        </p:nvSpPr>
        <p:spPr bwMode="auto">
          <a:xfrm>
            <a:off x="0" y="1685925"/>
            <a:ext cx="9144000" cy="0"/>
          </a:xfrm>
          <a:prstGeom prst="rect">
            <a:avLst/>
          </a:prstGeom>
          <a:noFill/>
          <a:ln w="9525">
            <a:noFill/>
            <a:miter lim="800000"/>
            <a:headEnd/>
            <a:tailEnd/>
          </a:ln>
        </p:spPr>
        <p:txBody>
          <a:bodyPr wrap="none" anchor="ctr">
            <a:spAutoFit/>
          </a:bodyPr>
          <a:lstStyle/>
          <a:p>
            <a:endParaRPr lang="en-US"/>
          </a:p>
        </p:txBody>
      </p:sp>
      <p:pic>
        <p:nvPicPr>
          <p:cNvPr id="44071" name="Picture 3"/>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943350" y="4362450"/>
            <a:ext cx="1457325" cy="409575"/>
          </a:xfrm>
          <a:prstGeom prst="rect">
            <a:avLst/>
          </a:prstGeom>
          <a:noFill/>
          <a:ln w="9525">
            <a:noFill/>
            <a:miter lim="800000"/>
            <a:headEnd/>
            <a:tailEnd/>
          </a:ln>
        </p:spPr>
      </p:pic>
      <p:pic>
        <p:nvPicPr>
          <p:cNvPr id="44072" name="Picture 2"/>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3943350" y="4876800"/>
            <a:ext cx="1685925" cy="409575"/>
          </a:xfrm>
          <a:prstGeom prst="rect">
            <a:avLst/>
          </a:prstGeom>
          <a:noFill/>
          <a:ln w="9525">
            <a:noFill/>
            <a:miter lim="800000"/>
            <a:headEnd/>
            <a:tailEnd/>
          </a:ln>
        </p:spPr>
      </p:pic>
      <p:pic>
        <p:nvPicPr>
          <p:cNvPr id="44073" name="Picture 1"/>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3943350" y="5419725"/>
            <a:ext cx="4362450" cy="447675"/>
          </a:xfrm>
          <a:prstGeom prst="rect">
            <a:avLst/>
          </a:prstGeom>
          <a:noFill/>
          <a:ln w="9525">
            <a:noFill/>
            <a:miter lim="800000"/>
            <a:headEnd/>
            <a:tailEnd/>
          </a:ln>
        </p:spPr>
      </p:pic>
      <p:sp>
        <p:nvSpPr>
          <p:cNvPr id="44074" name="Rectangle 4"/>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4075" name="Rectangle 5"/>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44076" name="Rectangle 6"/>
          <p:cNvSpPr>
            <a:spLocks noChangeArrowheads="1"/>
          </p:cNvSpPr>
          <p:nvPr/>
        </p:nvSpPr>
        <p:spPr bwMode="auto">
          <a:xfrm>
            <a:off x="0" y="1276350"/>
            <a:ext cx="9144000" cy="0"/>
          </a:xfrm>
          <a:prstGeom prst="rect">
            <a:avLst/>
          </a:prstGeom>
          <a:noFill/>
          <a:ln w="9525">
            <a:noFill/>
            <a:miter lim="800000"/>
            <a:headEnd/>
            <a:tailEnd/>
          </a:ln>
        </p:spPr>
        <p:txBody>
          <a:bodyPr wrap="none" anchor="ctr">
            <a:spAutoFit/>
          </a:bodyPr>
          <a:lstStyle/>
          <a:p>
            <a:endParaRPr lang="en-US"/>
          </a:p>
        </p:txBody>
      </p:sp>
      <p:sp>
        <p:nvSpPr>
          <p:cNvPr id="44077" name="Rectangle 7"/>
          <p:cNvSpPr>
            <a:spLocks noChangeArrowheads="1"/>
          </p:cNvSpPr>
          <p:nvPr/>
        </p:nvSpPr>
        <p:spPr bwMode="auto">
          <a:xfrm>
            <a:off x="0" y="1724025"/>
            <a:ext cx="9144000" cy="0"/>
          </a:xfrm>
          <a:prstGeom prst="rect">
            <a:avLst/>
          </a:prstGeom>
          <a:noFill/>
          <a:ln w="9525">
            <a:noFill/>
            <a:miter lim="800000"/>
            <a:headEnd/>
            <a:tailEnd/>
          </a:ln>
        </p:spPr>
        <p:txBody>
          <a:bodyPr wrap="none" anchor="ctr">
            <a:spAutoFit/>
          </a:bodyPr>
          <a:lstStyle/>
          <a:p>
            <a:endParaRPr lang="en-US"/>
          </a:p>
        </p:txBody>
      </p:sp>
      <p:sp>
        <p:nvSpPr>
          <p:cNvPr id="2" name="TextBox 1"/>
          <p:cNvSpPr txBox="1"/>
          <p:nvPr/>
        </p:nvSpPr>
        <p:spPr>
          <a:xfrm>
            <a:off x="6477000" y="4343400"/>
            <a:ext cx="2133600" cy="369332"/>
          </a:xfrm>
          <a:prstGeom prst="rect">
            <a:avLst/>
          </a:prstGeom>
          <a:noFill/>
        </p:spPr>
        <p:txBody>
          <a:bodyPr wrap="square" rtlCol="0">
            <a:spAutoFit/>
          </a:bodyPr>
          <a:lstStyle/>
          <a:p>
            <a:r>
              <a:rPr lang="en-US" dirty="0" smtClean="0"/>
              <a:t>one-sided</a:t>
            </a:r>
            <a:endParaRPr lang="en-US" dirty="0"/>
          </a:p>
        </p:txBody>
      </p:sp>
      <p:sp>
        <p:nvSpPr>
          <p:cNvPr id="48" name="TextBox 47"/>
          <p:cNvSpPr txBox="1"/>
          <p:nvPr/>
        </p:nvSpPr>
        <p:spPr>
          <a:xfrm>
            <a:off x="6486525" y="4855607"/>
            <a:ext cx="2133600" cy="369332"/>
          </a:xfrm>
          <a:prstGeom prst="rect">
            <a:avLst/>
          </a:prstGeom>
          <a:noFill/>
        </p:spPr>
        <p:txBody>
          <a:bodyPr wrap="square" rtlCol="0">
            <a:spAutoFit/>
          </a:bodyPr>
          <a:lstStyle/>
          <a:p>
            <a:r>
              <a:rPr lang="en-US" dirty="0" smtClean="0"/>
              <a:t>one-sided</a:t>
            </a:r>
            <a:endParaRPr lang="en-US" dirty="0"/>
          </a:p>
        </p:txBody>
      </p:sp>
      <p:sp>
        <p:nvSpPr>
          <p:cNvPr id="49" name="TextBox 48"/>
          <p:cNvSpPr txBox="1"/>
          <p:nvPr/>
        </p:nvSpPr>
        <p:spPr>
          <a:xfrm>
            <a:off x="6505575" y="5943600"/>
            <a:ext cx="2133600" cy="369332"/>
          </a:xfrm>
          <a:prstGeom prst="rect">
            <a:avLst/>
          </a:prstGeom>
          <a:noFill/>
        </p:spPr>
        <p:txBody>
          <a:bodyPr wrap="square" rtlCol="0">
            <a:spAutoFit/>
          </a:bodyPr>
          <a:lstStyle/>
          <a:p>
            <a:r>
              <a:rPr lang="en-US" dirty="0" smtClean="0"/>
              <a:t>two-sided</a:t>
            </a:r>
            <a:endParaRPr lang="en-US" dirty="0"/>
          </a:p>
        </p:txBody>
      </p:sp>
      <p:sp>
        <p:nvSpPr>
          <p:cNvPr id="3" name="Slide Number Placeholder 2"/>
          <p:cNvSpPr>
            <a:spLocks noGrp="1"/>
          </p:cNvSpPr>
          <p:nvPr>
            <p:ph type="sldNum" sz="quarter" idx="12"/>
          </p:nvPr>
        </p:nvSpPr>
        <p:spPr/>
        <p:txBody>
          <a:bodyPr/>
          <a:lstStyle/>
          <a:p>
            <a:pPr>
              <a:defRPr/>
            </a:pPr>
            <a:fld id="{23D82150-27AD-43A4-B273-613CC650DAC5}" type="slidenum">
              <a:rPr lang="en-US" smtClean="0"/>
              <a:pPr>
                <a:defRPr/>
              </a:pPr>
              <a:t>36</a:t>
            </a:fld>
            <a:endParaRPr lang="en-US"/>
          </a:p>
        </p:txBody>
      </p:sp>
    </p:spTree>
    <p:extLst>
      <p:ext uri="{BB962C8B-B14F-4D97-AF65-F5344CB8AC3E}">
        <p14:creationId xmlns:p14="http://schemas.microsoft.com/office/powerpoint/2010/main" val="76317029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Should it be 1-sided or 2-sided?</a:t>
            </a:r>
            <a:endParaRPr lang="en-US" dirty="0"/>
          </a:p>
        </p:txBody>
      </p:sp>
      <p:sp>
        <p:nvSpPr>
          <p:cNvPr id="3" name="TextBox 2"/>
          <p:cNvSpPr txBox="1"/>
          <p:nvPr/>
        </p:nvSpPr>
        <p:spPr>
          <a:xfrm>
            <a:off x="5181600" y="5638800"/>
            <a:ext cx="3200400" cy="646331"/>
          </a:xfrm>
          <a:prstGeom prst="rect">
            <a:avLst/>
          </a:prstGeom>
          <a:noFill/>
        </p:spPr>
        <p:txBody>
          <a:bodyPr wrap="square" rtlCol="0">
            <a:spAutoFit/>
          </a:bodyPr>
          <a:lstStyle/>
          <a:p>
            <a:r>
              <a:rPr lang="en-US" dirty="0" smtClean="0"/>
              <a:t>See page 104-106 of </a:t>
            </a:r>
            <a:r>
              <a:rPr lang="en-US" dirty="0" err="1" smtClean="0"/>
              <a:t>Helsel</a:t>
            </a:r>
            <a:r>
              <a:rPr lang="en-US" dirty="0" smtClean="0"/>
              <a:t> and </a:t>
            </a:r>
            <a:r>
              <a:rPr lang="en-US" dirty="0" err="1" smtClean="0"/>
              <a:t>Hirsch.pdf</a:t>
            </a:r>
            <a:r>
              <a:rPr lang="en-US" dirty="0" smtClean="0"/>
              <a:t> </a:t>
            </a:r>
            <a:endParaRPr lang="en-US" dirty="0"/>
          </a:p>
        </p:txBody>
      </p:sp>
      <p:sp>
        <p:nvSpPr>
          <p:cNvPr id="4" name="Slide Number Placeholder 3"/>
          <p:cNvSpPr>
            <a:spLocks noGrp="1"/>
          </p:cNvSpPr>
          <p:nvPr>
            <p:ph type="sldNum" sz="quarter" idx="12"/>
          </p:nvPr>
        </p:nvSpPr>
        <p:spPr/>
        <p:txBody>
          <a:bodyPr/>
          <a:lstStyle/>
          <a:p>
            <a:pPr>
              <a:defRPr/>
            </a:pPr>
            <a:fld id="{B4EF40A4-3685-466A-89FD-845C5FAA54BD}" type="slidenum">
              <a:rPr lang="en-US" smtClean="0"/>
              <a:pPr>
                <a:defRPr/>
              </a:pPr>
              <a:t>37</a:t>
            </a:fld>
            <a:endParaRPr lang="en-US"/>
          </a:p>
        </p:txBody>
      </p:sp>
    </p:spTree>
    <p:extLst>
      <p:ext uri="{BB962C8B-B14F-4D97-AF65-F5344CB8AC3E}">
        <p14:creationId xmlns:p14="http://schemas.microsoft.com/office/powerpoint/2010/main" val="378737018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3400" y="2667000"/>
            <a:ext cx="8229600" cy="1143000"/>
          </a:xfrm>
        </p:spPr>
        <p:txBody>
          <a:bodyPr>
            <a:normAutofit fontScale="90000"/>
          </a:bodyPr>
          <a:lstStyle/>
          <a:p>
            <a:r>
              <a:rPr lang="en-US" dirty="0" smtClean="0"/>
              <a:t>I ask students to look at the snow pole every year.  I hypothesize that different classes will come up with different means because seeing the graph in poll everywhere influences the votes. </a:t>
            </a:r>
            <a:br>
              <a:rPr lang="en-US" dirty="0" smtClean="0"/>
            </a:br>
            <a:r>
              <a:rPr lang="en-US" sz="3600" dirty="0" smtClean="0"/>
              <a:t>[Note: I came up with this hypothesis </a:t>
            </a:r>
            <a:r>
              <a:rPr lang="en-US" sz="3600" b="1" u="sng" dirty="0" smtClean="0"/>
              <a:t>before</a:t>
            </a:r>
            <a:r>
              <a:rPr lang="en-US" sz="3600" dirty="0" smtClean="0"/>
              <a:t> looking at the data.]</a:t>
            </a:r>
            <a:br>
              <a:rPr lang="en-US" sz="3600" dirty="0" smtClean="0"/>
            </a:br>
            <a:r>
              <a:rPr lang="en-US" dirty="0"/>
              <a:t/>
            </a:r>
            <a:br>
              <a:rPr lang="en-US" dirty="0"/>
            </a:br>
            <a:r>
              <a:rPr lang="en-US" dirty="0" smtClean="0"/>
              <a:t>Should this test be one or two sided?</a:t>
            </a:r>
            <a:endParaRPr lang="en-US" dirty="0"/>
          </a:p>
        </p:txBody>
      </p:sp>
      <p:sp>
        <p:nvSpPr>
          <p:cNvPr id="2" name="Slide Number Placeholder 1"/>
          <p:cNvSpPr>
            <a:spLocks noGrp="1"/>
          </p:cNvSpPr>
          <p:nvPr>
            <p:ph type="sldNum" sz="quarter" idx="12"/>
          </p:nvPr>
        </p:nvSpPr>
        <p:spPr/>
        <p:txBody>
          <a:bodyPr/>
          <a:lstStyle/>
          <a:p>
            <a:pPr>
              <a:defRPr/>
            </a:pPr>
            <a:fld id="{B4EF40A4-3685-466A-89FD-845C5FAA54BD}" type="slidenum">
              <a:rPr lang="en-US" smtClean="0"/>
              <a:pPr>
                <a:defRPr/>
              </a:pPr>
              <a:t>38</a:t>
            </a:fld>
            <a:endParaRPr lang="en-US"/>
          </a:p>
        </p:txBody>
      </p:sp>
    </p:spTree>
    <p:extLst>
      <p:ext uri="{BB962C8B-B14F-4D97-AF65-F5344CB8AC3E}">
        <p14:creationId xmlns:p14="http://schemas.microsoft.com/office/powerpoint/2010/main" val="139577394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should alpha be?</a:t>
            </a:r>
            <a:endParaRPr lang="en-US" dirty="0"/>
          </a:p>
        </p:txBody>
      </p:sp>
      <p:sp>
        <p:nvSpPr>
          <p:cNvPr id="3" name="Slide Number Placeholder 2"/>
          <p:cNvSpPr>
            <a:spLocks noGrp="1"/>
          </p:cNvSpPr>
          <p:nvPr>
            <p:ph type="sldNum" sz="quarter" idx="12"/>
          </p:nvPr>
        </p:nvSpPr>
        <p:spPr/>
        <p:txBody>
          <a:bodyPr/>
          <a:lstStyle/>
          <a:p>
            <a:pPr>
              <a:defRPr/>
            </a:pPr>
            <a:fld id="{B4EF40A4-3685-466A-89FD-845C5FAA54BD}" type="slidenum">
              <a:rPr lang="en-US" smtClean="0"/>
              <a:pPr>
                <a:defRPr/>
              </a:pPr>
              <a:t>39</a:t>
            </a:fld>
            <a:endParaRPr lang="en-US"/>
          </a:p>
        </p:txBody>
      </p:sp>
    </p:spTree>
    <p:extLst>
      <p:ext uri="{BB962C8B-B14F-4D97-AF65-F5344CB8AC3E}">
        <p14:creationId xmlns:p14="http://schemas.microsoft.com/office/powerpoint/2010/main" val="339262603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lympex_tree_snow_photo.JPG"/>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660769" y="0"/>
            <a:ext cx="1582615" cy="6858000"/>
          </a:xfrm>
          <a:prstGeom prst="rect">
            <a:avLst/>
          </a:prstGeom>
        </p:spPr>
      </p:pic>
      <p:pic>
        <p:nvPicPr>
          <p:cNvPr id="3" name="Picture 2" descr="WSCT0161.JP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660769" cy="6858000"/>
          </a:xfrm>
          <a:prstGeom prst="rect">
            <a:avLst/>
          </a:prstGeom>
        </p:spPr>
      </p:pic>
      <p:cxnSp>
        <p:nvCxnSpPr>
          <p:cNvPr id="5" name="Straight Connector 4"/>
          <p:cNvCxnSpPr/>
          <p:nvPr/>
        </p:nvCxnSpPr>
        <p:spPr>
          <a:xfrm>
            <a:off x="-801077" y="6022476"/>
            <a:ext cx="10120923" cy="19538"/>
          </a:xfrm>
          <a:prstGeom prst="line">
            <a:avLst/>
          </a:prstGeom>
        </p:spPr>
        <p:style>
          <a:lnRef idx="2">
            <a:schemeClr val="accent1"/>
          </a:lnRef>
          <a:fillRef idx="0">
            <a:schemeClr val="accent1"/>
          </a:fillRef>
          <a:effectRef idx="1">
            <a:schemeClr val="accent1"/>
          </a:effectRef>
          <a:fontRef idx="minor">
            <a:schemeClr val="tx1"/>
          </a:fontRef>
        </p:style>
      </p:cxnSp>
      <p:pic>
        <p:nvPicPr>
          <p:cNvPr id="6" name="Picture 5" descr="Olympex_tree_snow_photo.JPG"/>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120167" y="-1"/>
            <a:ext cx="3023833" cy="6842823"/>
          </a:xfrm>
          <a:prstGeom prst="rect">
            <a:avLst/>
          </a:prstGeom>
        </p:spPr>
      </p:pic>
      <p:pic>
        <p:nvPicPr>
          <p:cNvPr id="7" name="Picture 6" descr="WSCT0161.JPG"/>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243384" y="0"/>
            <a:ext cx="3186792" cy="6872224"/>
          </a:xfrm>
          <a:prstGeom prst="rect">
            <a:avLst/>
          </a:prstGeom>
        </p:spPr>
      </p:pic>
      <p:cxnSp>
        <p:nvCxnSpPr>
          <p:cNvPr id="9" name="Straight Arrow Connector 8"/>
          <p:cNvCxnSpPr/>
          <p:nvPr/>
        </p:nvCxnSpPr>
        <p:spPr>
          <a:xfrm>
            <a:off x="4963284" y="5550406"/>
            <a:ext cx="3036935" cy="1846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6430176" y="5365739"/>
            <a:ext cx="1100030" cy="369332"/>
          </a:xfrm>
          <a:prstGeom prst="rect">
            <a:avLst/>
          </a:prstGeom>
          <a:noFill/>
        </p:spPr>
        <p:txBody>
          <a:bodyPr wrap="square" rtlCol="0">
            <a:spAutoFit/>
          </a:bodyPr>
          <a:lstStyle/>
          <a:p>
            <a:r>
              <a:rPr lang="en-US" dirty="0" smtClean="0"/>
              <a:t>50 cm</a:t>
            </a:r>
            <a:endParaRPr lang="en-US" dirty="0"/>
          </a:p>
        </p:txBody>
      </p:sp>
      <p:cxnSp>
        <p:nvCxnSpPr>
          <p:cNvPr id="13" name="Straight Arrow Connector 12"/>
          <p:cNvCxnSpPr/>
          <p:nvPr/>
        </p:nvCxnSpPr>
        <p:spPr>
          <a:xfrm>
            <a:off x="4795675" y="4482717"/>
            <a:ext cx="3036935" cy="1846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262567" y="4298050"/>
            <a:ext cx="1100030" cy="369332"/>
          </a:xfrm>
          <a:prstGeom prst="rect">
            <a:avLst/>
          </a:prstGeom>
          <a:noFill/>
        </p:spPr>
        <p:txBody>
          <a:bodyPr wrap="square" rtlCol="0">
            <a:spAutoFit/>
          </a:bodyPr>
          <a:lstStyle/>
          <a:p>
            <a:r>
              <a:rPr lang="en-US" dirty="0" smtClean="0"/>
              <a:t>100 cm</a:t>
            </a:r>
            <a:endParaRPr lang="en-US" dirty="0"/>
          </a:p>
        </p:txBody>
      </p:sp>
      <p:cxnSp>
        <p:nvCxnSpPr>
          <p:cNvPr id="15" name="Straight Arrow Connector 14"/>
          <p:cNvCxnSpPr/>
          <p:nvPr/>
        </p:nvCxnSpPr>
        <p:spPr>
          <a:xfrm>
            <a:off x="4645671" y="3432641"/>
            <a:ext cx="3036935" cy="1846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6112563" y="3247974"/>
            <a:ext cx="1100030" cy="369332"/>
          </a:xfrm>
          <a:prstGeom prst="rect">
            <a:avLst/>
          </a:prstGeom>
          <a:noFill/>
        </p:spPr>
        <p:txBody>
          <a:bodyPr wrap="square" rtlCol="0">
            <a:spAutoFit/>
          </a:bodyPr>
          <a:lstStyle/>
          <a:p>
            <a:r>
              <a:rPr lang="en-US" dirty="0" smtClean="0"/>
              <a:t>150 cm</a:t>
            </a:r>
            <a:endParaRPr lang="en-US" dirty="0"/>
          </a:p>
        </p:txBody>
      </p:sp>
      <p:cxnSp>
        <p:nvCxnSpPr>
          <p:cNvPr id="17" name="Straight Arrow Connector 16"/>
          <p:cNvCxnSpPr/>
          <p:nvPr/>
        </p:nvCxnSpPr>
        <p:spPr>
          <a:xfrm>
            <a:off x="4493271" y="2372563"/>
            <a:ext cx="3036935" cy="1846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960163" y="2187896"/>
            <a:ext cx="1100030" cy="369332"/>
          </a:xfrm>
          <a:prstGeom prst="rect">
            <a:avLst/>
          </a:prstGeom>
          <a:noFill/>
        </p:spPr>
        <p:txBody>
          <a:bodyPr wrap="square" rtlCol="0">
            <a:spAutoFit/>
          </a:bodyPr>
          <a:lstStyle/>
          <a:p>
            <a:r>
              <a:rPr lang="en-US" dirty="0" smtClean="0"/>
              <a:t>200 cm</a:t>
            </a:r>
            <a:endParaRPr lang="en-US" dirty="0"/>
          </a:p>
        </p:txBody>
      </p:sp>
      <p:cxnSp>
        <p:nvCxnSpPr>
          <p:cNvPr id="19" name="Straight Arrow Connector 18"/>
          <p:cNvCxnSpPr/>
          <p:nvPr/>
        </p:nvCxnSpPr>
        <p:spPr>
          <a:xfrm>
            <a:off x="4441695" y="1312486"/>
            <a:ext cx="3036935" cy="1846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5908587" y="1127819"/>
            <a:ext cx="1100030" cy="369332"/>
          </a:xfrm>
          <a:prstGeom prst="rect">
            <a:avLst/>
          </a:prstGeom>
          <a:noFill/>
        </p:spPr>
        <p:txBody>
          <a:bodyPr wrap="square" rtlCol="0">
            <a:spAutoFit/>
          </a:bodyPr>
          <a:lstStyle/>
          <a:p>
            <a:r>
              <a:rPr lang="en-US" dirty="0" smtClean="0"/>
              <a:t>250 cm</a:t>
            </a:r>
            <a:endParaRPr lang="en-US" dirty="0"/>
          </a:p>
        </p:txBody>
      </p:sp>
      <p:cxnSp>
        <p:nvCxnSpPr>
          <p:cNvPr id="21" name="Straight Arrow Connector 20"/>
          <p:cNvCxnSpPr/>
          <p:nvPr/>
        </p:nvCxnSpPr>
        <p:spPr>
          <a:xfrm>
            <a:off x="4325662" y="272410"/>
            <a:ext cx="3036935" cy="1846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5792554" y="87743"/>
            <a:ext cx="1100030" cy="369332"/>
          </a:xfrm>
          <a:prstGeom prst="rect">
            <a:avLst/>
          </a:prstGeom>
          <a:noFill/>
        </p:spPr>
        <p:txBody>
          <a:bodyPr wrap="square" rtlCol="0">
            <a:spAutoFit/>
          </a:bodyPr>
          <a:lstStyle/>
          <a:p>
            <a:r>
              <a:rPr lang="en-US" dirty="0" smtClean="0"/>
              <a:t>300 cm</a:t>
            </a:r>
            <a:endParaRPr lang="en-US" dirty="0"/>
          </a:p>
        </p:txBody>
      </p:sp>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4</a:t>
            </a:fld>
            <a:endParaRPr lang="en-US"/>
          </a:p>
        </p:txBody>
      </p:sp>
    </p:spTree>
    <p:extLst>
      <p:ext uri="{BB962C8B-B14F-4D97-AF65-F5344CB8AC3E}">
        <p14:creationId xmlns:p14="http://schemas.microsoft.com/office/powerpoint/2010/main" val="282328238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extBox 1"/>
          <p:cNvSpPr txBox="1">
            <a:spLocks noChangeArrowheads="1"/>
          </p:cNvSpPr>
          <p:nvPr/>
        </p:nvSpPr>
        <p:spPr bwMode="auto">
          <a:xfrm>
            <a:off x="533400" y="838200"/>
            <a:ext cx="8305800" cy="5355313"/>
          </a:xfrm>
          <a:prstGeom prst="rect">
            <a:avLst/>
          </a:prstGeom>
          <a:noFill/>
          <a:ln w="9525">
            <a:noFill/>
            <a:miter lim="800000"/>
            <a:headEnd/>
            <a:tailEnd/>
          </a:ln>
        </p:spPr>
        <p:txBody>
          <a:bodyPr>
            <a:spAutoFit/>
          </a:bodyPr>
          <a:lstStyle/>
          <a:p>
            <a:r>
              <a:rPr lang="en-US" b="1" dirty="0">
                <a:latin typeface="Calibri" pitchFamily="34" charset="0"/>
              </a:rPr>
              <a:t>Significance Level</a:t>
            </a:r>
          </a:p>
          <a:p>
            <a:endParaRPr lang="en-US" dirty="0">
              <a:latin typeface="Calibri" pitchFamily="34" charset="0"/>
            </a:endParaRPr>
          </a:p>
          <a:p>
            <a:r>
              <a:rPr lang="en-US" dirty="0">
                <a:latin typeface="Calibri" pitchFamily="34" charset="0"/>
              </a:rPr>
              <a:t>The significance level associated with a given set of sample statistics (often denoted </a:t>
            </a:r>
            <a:r>
              <a:rPr lang="en-US" b="1" dirty="0">
                <a:latin typeface="Calibri" pitchFamily="34" charset="0"/>
              </a:rPr>
              <a:t>P) </a:t>
            </a:r>
            <a:r>
              <a:rPr lang="en-US" dirty="0">
                <a:latin typeface="Calibri" pitchFamily="34" charset="0"/>
              </a:rPr>
              <a:t>can also be calculated.  </a:t>
            </a:r>
          </a:p>
          <a:p>
            <a:endParaRPr lang="en-US" b="1" dirty="0">
              <a:latin typeface="Calibri" pitchFamily="34" charset="0"/>
            </a:endParaRPr>
          </a:p>
          <a:p>
            <a:r>
              <a:rPr lang="en-US" b="1" dirty="0">
                <a:latin typeface="Calibri" pitchFamily="34" charset="0"/>
              </a:rPr>
              <a:t>Definition:</a:t>
            </a:r>
          </a:p>
          <a:p>
            <a:r>
              <a:rPr lang="en-US" dirty="0">
                <a:latin typeface="Calibri" pitchFamily="34" charset="0"/>
              </a:rPr>
              <a:t>For a given set of sample statistics, </a:t>
            </a:r>
            <a:r>
              <a:rPr lang="en-US" b="1" dirty="0">
                <a:latin typeface="Calibri" pitchFamily="34" charset="0"/>
              </a:rPr>
              <a:t>P i</a:t>
            </a:r>
            <a:r>
              <a:rPr lang="en-US" dirty="0">
                <a:latin typeface="Calibri" pitchFamily="34" charset="0"/>
              </a:rPr>
              <a:t>s defined as the </a:t>
            </a:r>
            <a:r>
              <a:rPr lang="en-US" i="1" dirty="0">
                <a:latin typeface="Calibri" pitchFamily="34" charset="0"/>
              </a:rPr>
              <a:t>lowest</a:t>
            </a:r>
            <a:r>
              <a:rPr lang="en-US" dirty="0">
                <a:latin typeface="Calibri" pitchFamily="34" charset="0"/>
              </a:rPr>
              <a:t> value of </a:t>
            </a:r>
            <a:r>
              <a:rPr lang="el-GR" b="1" dirty="0">
                <a:latin typeface="Calibri" pitchFamily="34" charset="0"/>
              </a:rPr>
              <a:t>α</a:t>
            </a:r>
            <a:r>
              <a:rPr lang="en-US" b="1" dirty="0">
                <a:latin typeface="Calibri" pitchFamily="34" charset="0"/>
              </a:rPr>
              <a:t> </a:t>
            </a:r>
            <a:r>
              <a:rPr lang="en-US" dirty="0">
                <a:latin typeface="Calibri" pitchFamily="34" charset="0"/>
              </a:rPr>
              <a:t>for which the null hypothesis would be rejected.</a:t>
            </a:r>
          </a:p>
          <a:p>
            <a:endParaRPr lang="en-US" dirty="0">
              <a:latin typeface="Calibri" pitchFamily="34" charset="0"/>
            </a:endParaRPr>
          </a:p>
          <a:p>
            <a:endParaRPr lang="en-US" dirty="0">
              <a:latin typeface="Calibri" pitchFamily="34" charset="0"/>
            </a:endParaRPr>
          </a:p>
          <a:p>
            <a:r>
              <a:rPr lang="en-US" dirty="0">
                <a:latin typeface="Calibri" pitchFamily="34" charset="0"/>
              </a:rPr>
              <a:t>*Note that if </a:t>
            </a:r>
            <a:r>
              <a:rPr lang="en-US" b="1" dirty="0">
                <a:latin typeface="Calibri" pitchFamily="34" charset="0"/>
              </a:rPr>
              <a:t>P</a:t>
            </a:r>
            <a:r>
              <a:rPr lang="en-US" dirty="0">
                <a:latin typeface="Calibri" pitchFamily="34" charset="0"/>
              </a:rPr>
              <a:t> is smaller than </a:t>
            </a:r>
            <a:r>
              <a:rPr lang="el-GR" b="1" dirty="0">
                <a:latin typeface="Calibri" pitchFamily="34" charset="0"/>
              </a:rPr>
              <a:t>α</a:t>
            </a:r>
            <a:r>
              <a:rPr lang="en-US" b="1" dirty="0">
                <a:latin typeface="Calibri" pitchFamily="34" charset="0"/>
              </a:rPr>
              <a:t>, </a:t>
            </a:r>
            <a:r>
              <a:rPr lang="en-US" dirty="0">
                <a:latin typeface="Calibri" pitchFamily="34" charset="0"/>
              </a:rPr>
              <a:t>then the null hypothesis would be rejected</a:t>
            </a:r>
            <a:r>
              <a:rPr lang="en-US" dirty="0" smtClean="0">
                <a:latin typeface="Calibri" pitchFamily="34" charset="0"/>
              </a:rPr>
              <a:t>.</a:t>
            </a:r>
          </a:p>
          <a:p>
            <a:endParaRPr lang="en-US" dirty="0">
              <a:latin typeface="Calibri" pitchFamily="34" charset="0"/>
            </a:endParaRPr>
          </a:p>
          <a:p>
            <a:endParaRPr lang="en-US" dirty="0" smtClean="0">
              <a:latin typeface="Calibri" pitchFamily="34" charset="0"/>
            </a:endParaRPr>
          </a:p>
          <a:p>
            <a:r>
              <a:rPr lang="en-US" dirty="0" smtClean="0">
                <a:latin typeface="Calibri" pitchFamily="34" charset="0"/>
              </a:rPr>
              <a:t>(Although see notes from Professor Hartmann saying that you must always state the significance value before you calculate P statistic or he will call you a “mush-headed scoundrel.”</a:t>
            </a:r>
          </a:p>
          <a:p>
            <a:endParaRPr lang="en-US" dirty="0">
              <a:latin typeface="Calibri" pitchFamily="34" charset="0"/>
            </a:endParaRPr>
          </a:p>
          <a:p>
            <a:r>
              <a:rPr lang="en-US" dirty="0" smtClean="0">
                <a:latin typeface="Calibri" pitchFamily="34" charset="0"/>
              </a:rPr>
              <a:t>Also, recent set of articles on the p-value from the American Statistical Association – will discuss more next week.)</a:t>
            </a:r>
            <a:endParaRPr lang="en-US" dirty="0">
              <a:latin typeface="Calibri" pitchFamily="34" charset="0"/>
            </a:endParaRPr>
          </a:p>
        </p:txBody>
      </p:sp>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40</a:t>
            </a:fld>
            <a:endParaRPr lang="en-US"/>
          </a:p>
        </p:txBody>
      </p:sp>
    </p:spTree>
    <p:extLst>
      <p:ext uri="{BB962C8B-B14F-4D97-AF65-F5344CB8AC3E}">
        <p14:creationId xmlns:p14="http://schemas.microsoft.com/office/powerpoint/2010/main" val="331824219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extBox 1"/>
          <p:cNvSpPr txBox="1">
            <a:spLocks noChangeArrowheads="1"/>
          </p:cNvSpPr>
          <p:nvPr/>
        </p:nvSpPr>
        <p:spPr bwMode="auto">
          <a:xfrm>
            <a:off x="304800" y="381000"/>
            <a:ext cx="8686800" cy="6462713"/>
          </a:xfrm>
          <a:prstGeom prst="rect">
            <a:avLst/>
          </a:prstGeom>
          <a:noFill/>
          <a:ln w="9525">
            <a:noFill/>
            <a:miter lim="800000"/>
            <a:headEnd/>
            <a:tailEnd/>
          </a:ln>
        </p:spPr>
        <p:txBody>
          <a:bodyPr>
            <a:spAutoFit/>
          </a:bodyPr>
          <a:lstStyle/>
          <a:p>
            <a:r>
              <a:rPr lang="en-US" b="1" dirty="0">
                <a:latin typeface="Calibri" pitchFamily="34" charset="0"/>
              </a:rPr>
              <a:t>Example:</a:t>
            </a:r>
          </a:p>
          <a:p>
            <a:r>
              <a:rPr lang="en-US" dirty="0">
                <a:latin typeface="Calibri" pitchFamily="34" charset="0"/>
              </a:rPr>
              <a:t>Suppose from a sample data set of size n = 30 we calculate:</a:t>
            </a:r>
          </a:p>
          <a:p>
            <a:endParaRPr lang="en-US" dirty="0">
              <a:latin typeface="Calibri" pitchFamily="34" charset="0"/>
            </a:endParaRPr>
          </a:p>
          <a:p>
            <a:endParaRPr lang="en-US" dirty="0">
              <a:latin typeface="Calibri" pitchFamily="34" charset="0"/>
            </a:endParaRPr>
          </a:p>
          <a:p>
            <a:r>
              <a:rPr lang="en-US" dirty="0">
                <a:latin typeface="Calibri" pitchFamily="34" charset="0"/>
              </a:rPr>
              <a:t> </a:t>
            </a:r>
          </a:p>
          <a:p>
            <a:endParaRPr lang="en-US" dirty="0">
              <a:latin typeface="Calibri" pitchFamily="34" charset="0"/>
            </a:endParaRPr>
          </a:p>
          <a:p>
            <a:endParaRPr lang="en-US" dirty="0">
              <a:latin typeface="Calibri" pitchFamily="34" charset="0"/>
            </a:endParaRPr>
          </a:p>
          <a:p>
            <a:r>
              <a:rPr lang="en-US" dirty="0">
                <a:latin typeface="Calibri" pitchFamily="34" charset="0"/>
              </a:rPr>
              <a:t>Is this sample mean statistically different from 4.5 for </a:t>
            </a:r>
            <a:r>
              <a:rPr lang="el-GR" b="1" dirty="0">
                <a:latin typeface="Calibri" pitchFamily="34" charset="0"/>
              </a:rPr>
              <a:t>α</a:t>
            </a:r>
            <a:r>
              <a:rPr lang="en-US" b="1" dirty="0">
                <a:latin typeface="Calibri" pitchFamily="34" charset="0"/>
              </a:rPr>
              <a:t> </a:t>
            </a:r>
            <a:r>
              <a:rPr lang="en-US" dirty="0">
                <a:latin typeface="Calibri" pitchFamily="34" charset="0"/>
              </a:rPr>
              <a:t>= 0.05 if s=2 ? </a:t>
            </a:r>
          </a:p>
          <a:p>
            <a:endParaRPr lang="en-US" dirty="0">
              <a:latin typeface="Calibri" pitchFamily="34" charset="0"/>
            </a:endParaRPr>
          </a:p>
          <a:p>
            <a:r>
              <a:rPr lang="en-US" dirty="0">
                <a:latin typeface="Calibri" pitchFamily="34" charset="0"/>
              </a:rPr>
              <a:t>  </a:t>
            </a:r>
          </a:p>
          <a:p>
            <a:endParaRPr lang="en-US" dirty="0">
              <a:latin typeface="Calibri" pitchFamily="34" charset="0"/>
            </a:endParaRPr>
          </a:p>
          <a:p>
            <a:endParaRPr lang="en-US" dirty="0">
              <a:latin typeface="Calibri" pitchFamily="34" charset="0"/>
            </a:endParaRPr>
          </a:p>
          <a:p>
            <a:r>
              <a:rPr lang="en-US" dirty="0">
                <a:latin typeface="Calibri" pitchFamily="34" charset="0"/>
              </a:rPr>
              <a:t> 					</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r>
              <a:rPr lang="en-US" dirty="0">
                <a:latin typeface="Calibri" pitchFamily="34" charset="0"/>
              </a:rPr>
              <a:t>					So we cannot reject the null hypothesis.</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r>
              <a:rPr lang="en-US" dirty="0">
                <a:latin typeface="Calibri" pitchFamily="34" charset="0"/>
              </a:rPr>
              <a:t>By looking up 1.37 in the standard normal distribution CDF we find </a:t>
            </a:r>
            <a:r>
              <a:rPr lang="en-US" b="1" dirty="0">
                <a:latin typeface="Calibri" pitchFamily="34" charset="0"/>
              </a:rPr>
              <a:t>P</a:t>
            </a:r>
            <a:r>
              <a:rPr lang="en-US" dirty="0">
                <a:latin typeface="Calibri" pitchFamily="34" charset="0"/>
              </a:rPr>
              <a:t>, the value  of </a:t>
            </a:r>
            <a:r>
              <a:rPr lang="el-GR" dirty="0">
                <a:latin typeface="Calibri" pitchFamily="34" charset="0"/>
              </a:rPr>
              <a:t>α</a:t>
            </a:r>
            <a:r>
              <a:rPr lang="en-US" dirty="0">
                <a:latin typeface="Calibri" pitchFamily="34" charset="0"/>
              </a:rPr>
              <a:t> for which the null hypothesis would be rejected.   In this case P = 1 - 0.915 = .085</a:t>
            </a:r>
          </a:p>
          <a:p>
            <a:endParaRPr lang="en-US" dirty="0">
              <a:latin typeface="Calibri" pitchFamily="34" charset="0"/>
            </a:endParaRPr>
          </a:p>
        </p:txBody>
      </p:sp>
      <p:pic>
        <p:nvPicPr>
          <p:cNvPr id="46082"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143000" y="1219200"/>
            <a:ext cx="1628775" cy="409575"/>
          </a:xfrm>
          <a:prstGeom prst="rect">
            <a:avLst/>
          </a:prstGeom>
          <a:noFill/>
          <a:ln w="9525">
            <a:noFill/>
            <a:miter lim="800000"/>
            <a:headEnd/>
            <a:tailEnd/>
          </a:ln>
        </p:spPr>
      </p:pic>
      <p:pic>
        <p:nvPicPr>
          <p:cNvPr id="46083" name="Picture 1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62000" y="3833812"/>
            <a:ext cx="3505200" cy="866775"/>
          </a:xfrm>
          <a:prstGeom prst="rect">
            <a:avLst/>
          </a:prstGeom>
          <a:noFill/>
          <a:ln w="9525">
            <a:noFill/>
            <a:miter lim="800000"/>
            <a:headEnd/>
            <a:tailEnd/>
          </a:ln>
        </p:spPr>
      </p:pic>
      <p:pic>
        <p:nvPicPr>
          <p:cNvPr id="46084" name="Picture 19"/>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429000" y="2743200"/>
            <a:ext cx="1276350" cy="409575"/>
          </a:xfrm>
          <a:prstGeom prst="rect">
            <a:avLst/>
          </a:prstGeom>
          <a:noFill/>
          <a:ln w="9525">
            <a:noFill/>
            <a:miter lim="800000"/>
            <a:headEnd/>
            <a:tailEnd/>
          </a:ln>
        </p:spPr>
      </p:pic>
      <p:pic>
        <p:nvPicPr>
          <p:cNvPr id="46085" name="Picture 50"/>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762000" y="2743200"/>
            <a:ext cx="1323975" cy="409575"/>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41</a:t>
            </a:fld>
            <a:endParaRPr lang="en-US"/>
          </a:p>
        </p:txBody>
      </p:sp>
    </p:spTree>
    <p:extLst>
      <p:ext uri="{BB962C8B-B14F-4D97-AF65-F5344CB8AC3E}">
        <p14:creationId xmlns:p14="http://schemas.microsoft.com/office/powerpoint/2010/main" val="119450915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2551210807"/>
              </p:ext>
            </p:extLst>
          </p:nvPr>
        </p:nvGraphicFramePr>
        <p:xfrm>
          <a:off x="1295400" y="1411184"/>
          <a:ext cx="5410200" cy="4267200"/>
        </p:xfrm>
        <a:graphic>
          <a:graphicData uri="http://schemas.openxmlformats.org/drawingml/2006/chart">
            <c:chart xmlns:c="http://schemas.openxmlformats.org/drawingml/2006/chart" xmlns:r="http://schemas.openxmlformats.org/officeDocument/2006/relationships" r:id="rId2"/>
          </a:graphicData>
        </a:graphic>
      </p:graphicFrame>
      <p:cxnSp>
        <p:nvCxnSpPr>
          <p:cNvPr id="5" name="Straight Arrow Connector 4"/>
          <p:cNvCxnSpPr/>
          <p:nvPr/>
        </p:nvCxnSpPr>
        <p:spPr>
          <a:xfrm rot="16200000" flipH="1">
            <a:off x="4876800" y="1944584"/>
            <a:ext cx="3810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1988" name="TextBox 5"/>
          <p:cNvSpPr txBox="1">
            <a:spLocks noChangeArrowheads="1"/>
          </p:cNvSpPr>
          <p:nvPr/>
        </p:nvSpPr>
        <p:spPr bwMode="auto">
          <a:xfrm rot="-5400000">
            <a:off x="538162" y="3616222"/>
            <a:ext cx="1122363" cy="369888"/>
          </a:xfrm>
          <a:prstGeom prst="rect">
            <a:avLst/>
          </a:prstGeom>
          <a:noFill/>
          <a:ln w="9525">
            <a:noFill/>
            <a:miter lim="800000"/>
            <a:headEnd/>
            <a:tailEnd/>
          </a:ln>
        </p:spPr>
        <p:txBody>
          <a:bodyPr>
            <a:spAutoFit/>
          </a:bodyPr>
          <a:lstStyle/>
          <a:p>
            <a:r>
              <a:rPr lang="en-US">
                <a:latin typeface="Calibri" pitchFamily="34" charset="0"/>
              </a:rPr>
              <a:t>Percentile</a:t>
            </a:r>
          </a:p>
        </p:txBody>
      </p:sp>
      <p:sp>
        <p:nvSpPr>
          <p:cNvPr id="41989" name="Rectangle 6"/>
          <p:cNvSpPr>
            <a:spLocks noChangeArrowheads="1"/>
          </p:cNvSpPr>
          <p:nvPr/>
        </p:nvSpPr>
        <p:spPr bwMode="auto">
          <a:xfrm>
            <a:off x="381000" y="6135584"/>
            <a:ext cx="8458200" cy="646113"/>
          </a:xfrm>
          <a:prstGeom prst="rect">
            <a:avLst/>
          </a:prstGeom>
          <a:noFill/>
          <a:ln w="9525">
            <a:noFill/>
            <a:miter lim="800000"/>
            <a:headEnd/>
            <a:tailEnd/>
          </a:ln>
        </p:spPr>
        <p:txBody>
          <a:bodyPr>
            <a:spAutoFit/>
          </a:bodyPr>
          <a:lstStyle/>
          <a:p>
            <a:r>
              <a:rPr lang="en-US">
                <a:latin typeface="Calibri" pitchFamily="34" charset="0"/>
              </a:rPr>
              <a:t>A normally distributed number can be expressed as   x  =  </a:t>
            </a:r>
            <a:r>
              <a:rPr lang="el-GR">
                <a:latin typeface="Calibri" pitchFamily="34" charset="0"/>
              </a:rPr>
              <a:t>μ</a:t>
            </a:r>
            <a:r>
              <a:rPr lang="en-US">
                <a:latin typeface="Calibri" pitchFamily="34" charset="0"/>
              </a:rPr>
              <a:t>  +  z*</a:t>
            </a:r>
            <a:r>
              <a:rPr lang="el-GR">
                <a:latin typeface="Calibri" pitchFamily="34" charset="0"/>
              </a:rPr>
              <a:t>σ</a:t>
            </a:r>
            <a:r>
              <a:rPr lang="en-US">
                <a:latin typeface="Calibri" pitchFamily="34" charset="0"/>
              </a:rPr>
              <a:t> , where z is called the “standard normal variate”  (i.e. the number of standard deviations from the mean).</a:t>
            </a:r>
          </a:p>
        </p:txBody>
      </p:sp>
      <p:sp>
        <p:nvSpPr>
          <p:cNvPr id="41990" name="TextBox 7"/>
          <p:cNvSpPr txBox="1">
            <a:spLocks noChangeArrowheads="1"/>
          </p:cNvSpPr>
          <p:nvPr/>
        </p:nvSpPr>
        <p:spPr bwMode="auto">
          <a:xfrm>
            <a:off x="4038600" y="5602184"/>
            <a:ext cx="228600" cy="369888"/>
          </a:xfrm>
          <a:prstGeom prst="rect">
            <a:avLst/>
          </a:prstGeom>
          <a:noFill/>
          <a:ln w="9525">
            <a:noFill/>
            <a:miter lim="800000"/>
            <a:headEnd/>
            <a:tailEnd/>
          </a:ln>
        </p:spPr>
        <p:txBody>
          <a:bodyPr>
            <a:spAutoFit/>
          </a:bodyPr>
          <a:lstStyle/>
          <a:p>
            <a:r>
              <a:rPr lang="en-US">
                <a:latin typeface="Calibri" pitchFamily="34" charset="0"/>
              </a:rPr>
              <a:t>z</a:t>
            </a:r>
          </a:p>
        </p:txBody>
      </p:sp>
      <p:sp>
        <p:nvSpPr>
          <p:cNvPr id="41991" name="TextBox 8"/>
          <p:cNvSpPr txBox="1">
            <a:spLocks noChangeArrowheads="1"/>
          </p:cNvSpPr>
          <p:nvPr/>
        </p:nvSpPr>
        <p:spPr bwMode="auto">
          <a:xfrm>
            <a:off x="5562600" y="4382984"/>
            <a:ext cx="1011238" cy="369888"/>
          </a:xfrm>
          <a:prstGeom prst="rect">
            <a:avLst/>
          </a:prstGeom>
          <a:noFill/>
          <a:ln w="9525">
            <a:noFill/>
            <a:miter lim="800000"/>
            <a:headEnd/>
            <a:tailEnd/>
          </a:ln>
        </p:spPr>
        <p:txBody>
          <a:bodyPr wrap="none">
            <a:spAutoFit/>
          </a:bodyPr>
          <a:lstStyle/>
          <a:p>
            <a:r>
              <a:rPr lang="en-US" dirty="0">
                <a:latin typeface="Calibri" pitchFamily="34" charset="0"/>
              </a:rPr>
              <a:t>z  =  1.65</a:t>
            </a:r>
          </a:p>
        </p:txBody>
      </p:sp>
      <p:sp>
        <p:nvSpPr>
          <p:cNvPr id="41992" name="Text Box 9"/>
          <p:cNvSpPr txBox="1">
            <a:spLocks noChangeArrowheads="1"/>
          </p:cNvSpPr>
          <p:nvPr/>
        </p:nvSpPr>
        <p:spPr bwMode="auto">
          <a:xfrm>
            <a:off x="6705600" y="4306784"/>
            <a:ext cx="2286000" cy="641350"/>
          </a:xfrm>
          <a:prstGeom prst="rect">
            <a:avLst/>
          </a:prstGeom>
          <a:noFill/>
          <a:ln w="9525">
            <a:noFill/>
            <a:miter lim="800000"/>
            <a:headEnd/>
            <a:tailEnd/>
          </a:ln>
        </p:spPr>
        <p:txBody>
          <a:bodyPr>
            <a:spAutoFit/>
          </a:bodyPr>
          <a:lstStyle/>
          <a:p>
            <a:pPr>
              <a:spcBef>
                <a:spcPct val="50000"/>
              </a:spcBef>
            </a:pPr>
            <a:r>
              <a:rPr lang="en-US"/>
              <a:t>This is z for an alpha of 0.05.</a:t>
            </a:r>
          </a:p>
        </p:txBody>
      </p:sp>
      <p:sp>
        <p:nvSpPr>
          <p:cNvPr id="4" name="Title 3"/>
          <p:cNvSpPr>
            <a:spLocks noGrp="1"/>
          </p:cNvSpPr>
          <p:nvPr>
            <p:ph type="title"/>
          </p:nvPr>
        </p:nvSpPr>
        <p:spPr>
          <a:xfrm>
            <a:off x="506413" y="162335"/>
            <a:ext cx="8229600" cy="1143000"/>
          </a:xfrm>
        </p:spPr>
        <p:txBody>
          <a:bodyPr>
            <a:noAutofit/>
          </a:bodyPr>
          <a:lstStyle/>
          <a:p>
            <a:r>
              <a:rPr lang="en-US" sz="3200" dirty="0" smtClean="0"/>
              <a:t>Test statistic falls to the left of the cut-off.  </a:t>
            </a:r>
            <a:r>
              <a:rPr lang="en-US" sz="3200" dirty="0" smtClean="0"/>
              <a:t>This mean </a:t>
            </a:r>
            <a:r>
              <a:rPr lang="en-US" sz="3200" dirty="0" smtClean="0"/>
              <a:t>could </a:t>
            </a:r>
            <a:r>
              <a:rPr lang="en-US" sz="3200" dirty="0" smtClean="0"/>
              <a:t>occur by chance from the same true distribution.</a:t>
            </a:r>
            <a:endParaRPr lang="en-US" sz="3200" dirty="0"/>
          </a:p>
        </p:txBody>
      </p:sp>
      <p:sp>
        <p:nvSpPr>
          <p:cNvPr id="3" name="Slide Number Placeholder 2"/>
          <p:cNvSpPr>
            <a:spLocks noGrp="1"/>
          </p:cNvSpPr>
          <p:nvPr>
            <p:ph type="sldNum" sz="quarter" idx="12"/>
          </p:nvPr>
        </p:nvSpPr>
        <p:spPr>
          <a:xfrm>
            <a:off x="6553200" y="6548334"/>
            <a:ext cx="2133600" cy="365125"/>
          </a:xfrm>
        </p:spPr>
        <p:txBody>
          <a:bodyPr/>
          <a:lstStyle/>
          <a:p>
            <a:pPr>
              <a:defRPr/>
            </a:pPr>
            <a:fld id="{23D82150-27AD-43A4-B273-613CC650DAC5}" type="slidenum">
              <a:rPr lang="en-US" smtClean="0"/>
              <a:pPr>
                <a:defRPr/>
              </a:pPr>
              <a:t>42</a:t>
            </a:fld>
            <a:endParaRPr lang="en-US"/>
          </a:p>
        </p:txBody>
      </p:sp>
      <p:sp>
        <p:nvSpPr>
          <p:cNvPr id="11" name="TextBox 8"/>
          <p:cNvSpPr txBox="1">
            <a:spLocks noChangeArrowheads="1"/>
          </p:cNvSpPr>
          <p:nvPr/>
        </p:nvSpPr>
        <p:spPr bwMode="auto">
          <a:xfrm>
            <a:off x="4086062" y="4846200"/>
            <a:ext cx="1008810" cy="369332"/>
          </a:xfrm>
          <a:prstGeom prst="rect">
            <a:avLst/>
          </a:prstGeom>
          <a:noFill/>
          <a:ln w="9525">
            <a:noFill/>
            <a:miter lim="800000"/>
            <a:headEnd/>
            <a:tailEnd/>
          </a:ln>
        </p:spPr>
        <p:txBody>
          <a:bodyPr wrap="none">
            <a:spAutoFit/>
          </a:bodyPr>
          <a:lstStyle/>
          <a:p>
            <a:r>
              <a:rPr lang="en-US" dirty="0">
                <a:latin typeface="Calibri" pitchFamily="34" charset="0"/>
              </a:rPr>
              <a:t>z  =  </a:t>
            </a:r>
            <a:r>
              <a:rPr lang="en-US" dirty="0" smtClean="0">
                <a:latin typeface="Calibri" pitchFamily="34" charset="0"/>
              </a:rPr>
              <a:t>1.37</a:t>
            </a:r>
            <a:endParaRPr lang="en-US" dirty="0">
              <a:latin typeface="Calibri" pitchFamily="34" charset="0"/>
            </a:endParaRPr>
          </a:p>
        </p:txBody>
      </p:sp>
    </p:spTree>
    <p:extLst>
      <p:ext uri="{BB962C8B-B14F-4D97-AF65-F5344CB8AC3E}">
        <p14:creationId xmlns:p14="http://schemas.microsoft.com/office/powerpoint/2010/main" val="380441488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extBox 1"/>
          <p:cNvSpPr txBox="1">
            <a:spLocks noChangeArrowheads="1"/>
          </p:cNvSpPr>
          <p:nvPr/>
        </p:nvSpPr>
        <p:spPr bwMode="auto">
          <a:xfrm>
            <a:off x="304800" y="152400"/>
            <a:ext cx="8534400" cy="9232900"/>
          </a:xfrm>
          <a:prstGeom prst="rect">
            <a:avLst/>
          </a:prstGeom>
          <a:noFill/>
          <a:ln w="9525">
            <a:noFill/>
            <a:miter lim="800000"/>
            <a:headEnd/>
            <a:tailEnd/>
          </a:ln>
        </p:spPr>
        <p:txBody>
          <a:bodyPr>
            <a:spAutoFit/>
          </a:bodyPr>
          <a:lstStyle/>
          <a:p>
            <a:r>
              <a:rPr lang="en-US" b="1" dirty="0">
                <a:latin typeface="Calibri" pitchFamily="34" charset="0"/>
              </a:rPr>
              <a:t>Two Sample Test:</a:t>
            </a:r>
          </a:p>
          <a:p>
            <a:endParaRPr lang="en-US" dirty="0">
              <a:latin typeface="Calibri" pitchFamily="34" charset="0"/>
            </a:endParaRPr>
          </a:p>
          <a:p>
            <a:r>
              <a:rPr lang="en-US" b="1" dirty="0">
                <a:latin typeface="Calibri" pitchFamily="34" charset="0"/>
              </a:rPr>
              <a:t>Sample 1: </a:t>
            </a:r>
            <a:r>
              <a:rPr lang="en-US" dirty="0">
                <a:latin typeface="Calibri" pitchFamily="34" charset="0"/>
              </a:rPr>
              <a:t>				</a:t>
            </a:r>
            <a:r>
              <a:rPr lang="en-US" b="1" dirty="0">
                <a:latin typeface="Calibri" pitchFamily="34" charset="0"/>
              </a:rPr>
              <a:t>Sample 2:</a:t>
            </a:r>
          </a:p>
          <a:p>
            <a:endParaRPr lang="en-US" b="1" dirty="0">
              <a:latin typeface="Calibri" pitchFamily="34" charset="0"/>
            </a:endParaRPr>
          </a:p>
          <a:p>
            <a:endParaRPr lang="en-US" b="1" dirty="0">
              <a:latin typeface="Calibri" pitchFamily="34" charset="0"/>
            </a:endParaRPr>
          </a:p>
          <a:p>
            <a:endParaRPr lang="en-US" b="1" dirty="0">
              <a:latin typeface="Calibri" pitchFamily="34" charset="0"/>
            </a:endParaRPr>
          </a:p>
          <a:p>
            <a:endParaRPr lang="en-US" b="1" dirty="0">
              <a:latin typeface="Calibri" pitchFamily="34" charset="0"/>
            </a:endParaRPr>
          </a:p>
          <a:p>
            <a:endParaRPr lang="en-US" b="1" dirty="0">
              <a:latin typeface="Calibri" pitchFamily="34" charset="0"/>
            </a:endParaRPr>
          </a:p>
          <a:p>
            <a:endParaRPr lang="en-US" b="1" dirty="0">
              <a:latin typeface="Calibri" pitchFamily="34" charset="0"/>
            </a:endParaRPr>
          </a:p>
          <a:p>
            <a:endParaRPr lang="en-US" b="1" dirty="0">
              <a:latin typeface="Calibri" pitchFamily="34" charset="0"/>
            </a:endParaRPr>
          </a:p>
          <a:p>
            <a:endParaRPr lang="en-US" b="1" dirty="0">
              <a:latin typeface="Calibri" pitchFamily="34" charset="0"/>
            </a:endParaRPr>
          </a:p>
          <a:p>
            <a:endParaRPr lang="en-US" b="1" dirty="0">
              <a:latin typeface="Calibri" pitchFamily="34" charset="0"/>
            </a:endParaRPr>
          </a:p>
          <a:p>
            <a:endParaRPr lang="en-US" b="1" dirty="0">
              <a:latin typeface="Calibri" pitchFamily="34" charset="0"/>
            </a:endParaRPr>
          </a:p>
          <a:p>
            <a:r>
              <a:rPr lang="en-US" dirty="0">
                <a:latin typeface="Calibri" pitchFamily="34" charset="0"/>
              </a:rPr>
              <a:t>Then provided n and m are both larger than about 30,  </a:t>
            </a:r>
          </a:p>
          <a:p>
            <a:endParaRPr lang="en-US" b="1" dirty="0">
              <a:latin typeface="Calibri" pitchFamily="34" charset="0"/>
            </a:endParaRPr>
          </a:p>
          <a:p>
            <a:endParaRPr lang="en-US" b="1" dirty="0">
              <a:latin typeface="Calibri" pitchFamily="34" charset="0"/>
            </a:endParaRPr>
          </a:p>
          <a:p>
            <a:r>
              <a:rPr lang="en-US" b="1" dirty="0">
                <a:latin typeface="Calibri" pitchFamily="34" charset="0"/>
              </a:rPr>
              <a:t>			             </a:t>
            </a:r>
            <a:r>
              <a:rPr lang="en-US" b="1" dirty="0" smtClean="0">
                <a:latin typeface="Calibri" pitchFamily="34" charset="0"/>
              </a:rPr>
              <a:t>				</a:t>
            </a:r>
            <a:r>
              <a:rPr lang="en-US" dirty="0" smtClean="0">
                <a:latin typeface="Calibri" pitchFamily="34" charset="0"/>
              </a:rPr>
              <a:t>is </a:t>
            </a:r>
            <a:r>
              <a:rPr lang="en-US" dirty="0">
                <a:latin typeface="Calibri" pitchFamily="34" charset="0"/>
              </a:rPr>
              <a:t>normally distributed.</a:t>
            </a:r>
          </a:p>
          <a:p>
            <a:endParaRPr lang="en-US" b="1" dirty="0">
              <a:latin typeface="Calibri" pitchFamily="34" charset="0"/>
            </a:endParaRPr>
          </a:p>
          <a:p>
            <a:endParaRPr lang="en-US" b="1" dirty="0">
              <a:latin typeface="Calibri" pitchFamily="34" charset="0"/>
            </a:endParaRPr>
          </a:p>
          <a:p>
            <a:endParaRPr lang="en-US" b="1" dirty="0">
              <a:latin typeface="Calibri" pitchFamily="34" charset="0"/>
            </a:endParaRPr>
          </a:p>
          <a:p>
            <a:endParaRPr lang="en-US" b="1" dirty="0">
              <a:latin typeface="Calibri" pitchFamily="34" charset="0"/>
            </a:endParaRPr>
          </a:p>
          <a:p>
            <a:r>
              <a:rPr lang="en-US" dirty="0">
                <a:latin typeface="Calibri" pitchFamily="34" charset="0"/>
              </a:rPr>
              <a:t>The null hypothesis:</a:t>
            </a:r>
          </a:p>
          <a:p>
            <a:endParaRPr lang="en-US" b="1" dirty="0">
              <a:latin typeface="Calibri" pitchFamily="34" charset="0"/>
            </a:endParaRPr>
          </a:p>
          <a:p>
            <a:r>
              <a:rPr lang="en-US" dirty="0">
                <a:latin typeface="Calibri" pitchFamily="34" charset="0"/>
              </a:rPr>
              <a:t>Alternate hypotheses: </a:t>
            </a:r>
            <a:r>
              <a:rPr lang="en-US" b="1" dirty="0">
                <a:latin typeface="Calibri" pitchFamily="34" charset="0"/>
              </a:rPr>
              <a:t>						       </a:t>
            </a:r>
            <a:r>
              <a:rPr lang="en-US" dirty="0" smtClean="0">
                <a:latin typeface="Calibri" pitchFamily="34" charset="0"/>
              </a:rPr>
              <a:t>      </a:t>
            </a:r>
            <a:endParaRPr lang="en-US" dirty="0">
              <a:latin typeface="Calibri" pitchFamily="34" charset="0"/>
            </a:endParaRPr>
          </a:p>
          <a:p>
            <a:endParaRPr lang="en-US" b="1" dirty="0">
              <a:latin typeface="Calibri" pitchFamily="34" charset="0"/>
            </a:endParaRPr>
          </a:p>
          <a:p>
            <a:endParaRPr lang="en-US" dirty="0">
              <a:latin typeface="Calibri" pitchFamily="34" charset="0"/>
            </a:endParaRPr>
          </a:p>
          <a:p>
            <a:r>
              <a:rPr lang="en-US" dirty="0">
                <a:latin typeface="Calibri" pitchFamily="34" charset="0"/>
              </a:rPr>
              <a:t>				</a:t>
            </a:r>
          </a:p>
          <a:p>
            <a:r>
              <a:rPr lang="en-US" dirty="0">
                <a:latin typeface="Calibri" pitchFamily="34" charset="0"/>
              </a:rPr>
              <a:t>					</a:t>
            </a:r>
          </a:p>
          <a:p>
            <a:r>
              <a:rPr lang="en-US" dirty="0">
                <a:latin typeface="Calibri" pitchFamily="34" charset="0"/>
              </a:rPr>
              <a:t>					</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p:txBody>
      </p:sp>
      <p:sp>
        <p:nvSpPr>
          <p:cNvPr id="47106"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7107"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7108"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47109" name="Picture 5"/>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81000" y="1295400"/>
            <a:ext cx="1323975" cy="409575"/>
          </a:xfrm>
          <a:prstGeom prst="rect">
            <a:avLst/>
          </a:prstGeom>
          <a:noFill/>
          <a:ln w="9525">
            <a:noFill/>
            <a:miter lim="800000"/>
            <a:headEnd/>
            <a:tailEnd/>
          </a:ln>
        </p:spPr>
      </p:pic>
      <p:sp>
        <p:nvSpPr>
          <p:cNvPr id="47110"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47111" name="Picture 7"/>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81000" y="990600"/>
            <a:ext cx="2181225" cy="409575"/>
          </a:xfrm>
          <a:prstGeom prst="rect">
            <a:avLst/>
          </a:prstGeom>
          <a:noFill/>
          <a:ln w="9525">
            <a:noFill/>
            <a:miter lim="800000"/>
            <a:headEnd/>
            <a:tailEnd/>
          </a:ln>
        </p:spPr>
      </p:pic>
      <p:sp>
        <p:nvSpPr>
          <p:cNvPr id="47112" name="Rectangle 1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47113" name="Picture 9"/>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953000" y="990600"/>
            <a:ext cx="2257425" cy="409575"/>
          </a:xfrm>
          <a:prstGeom prst="rect">
            <a:avLst/>
          </a:prstGeom>
          <a:noFill/>
          <a:ln w="9525">
            <a:noFill/>
            <a:miter lim="800000"/>
            <a:headEnd/>
            <a:tailEnd/>
          </a:ln>
        </p:spPr>
      </p:pic>
      <p:sp>
        <p:nvSpPr>
          <p:cNvPr id="47114" name="Rectangle 1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47115" name="Picture 11"/>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4953000" y="1295400"/>
            <a:ext cx="1333500" cy="409575"/>
          </a:xfrm>
          <a:prstGeom prst="rect">
            <a:avLst/>
          </a:prstGeom>
          <a:noFill/>
          <a:ln w="9525">
            <a:noFill/>
            <a:miter lim="800000"/>
            <a:headEnd/>
            <a:tailEnd/>
          </a:ln>
        </p:spPr>
      </p:pic>
      <p:sp>
        <p:nvSpPr>
          <p:cNvPr id="47116" name="Rectangle 1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47117" name="Picture 13"/>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381000" y="1600200"/>
            <a:ext cx="3429000" cy="409575"/>
          </a:xfrm>
          <a:prstGeom prst="rect">
            <a:avLst/>
          </a:prstGeom>
          <a:noFill/>
          <a:ln w="9525">
            <a:noFill/>
            <a:miter lim="800000"/>
            <a:headEnd/>
            <a:tailEnd/>
          </a:ln>
        </p:spPr>
      </p:pic>
      <p:sp>
        <p:nvSpPr>
          <p:cNvPr id="47118" name="Rectangle 1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47119" name="Picture 1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4953000" y="1600200"/>
            <a:ext cx="3438525" cy="409575"/>
          </a:xfrm>
          <a:prstGeom prst="rect">
            <a:avLst/>
          </a:prstGeom>
          <a:noFill/>
          <a:ln w="9525">
            <a:noFill/>
            <a:miter lim="800000"/>
            <a:headEnd/>
            <a:tailEnd/>
          </a:ln>
        </p:spPr>
      </p:pic>
      <p:sp>
        <p:nvSpPr>
          <p:cNvPr id="47120" name="Rectangle 1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47121" name="Picture 17"/>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3048000" y="2514600"/>
            <a:ext cx="2886075" cy="790575"/>
          </a:xfrm>
          <a:prstGeom prst="rect">
            <a:avLst/>
          </a:prstGeom>
          <a:noFill/>
          <a:ln w="9525">
            <a:noFill/>
            <a:miter lim="800000"/>
            <a:headEnd/>
            <a:tailEnd/>
          </a:ln>
        </p:spPr>
      </p:pic>
      <p:sp>
        <p:nvSpPr>
          <p:cNvPr id="47122" name="Rectangle 2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7123" name="Rectangle 2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7124" name="Rectangle 2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47125" name="Picture 23"/>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609600" y="4267200"/>
            <a:ext cx="2800350" cy="762000"/>
          </a:xfrm>
          <a:prstGeom prst="rect">
            <a:avLst/>
          </a:prstGeom>
          <a:noFill/>
          <a:ln w="9525">
            <a:noFill/>
            <a:miter lim="800000"/>
            <a:headEnd/>
            <a:tailEnd/>
          </a:ln>
        </p:spPr>
      </p:pic>
      <p:sp>
        <p:nvSpPr>
          <p:cNvPr id="47126" name="Rectangle 26"/>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47127" name="Picture 25"/>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609600" y="5181600"/>
            <a:ext cx="6534150" cy="409575"/>
          </a:xfrm>
          <a:prstGeom prst="rect">
            <a:avLst/>
          </a:prstGeom>
          <a:noFill/>
          <a:ln w="9525">
            <a:noFill/>
            <a:miter lim="800000"/>
            <a:headEnd/>
            <a:tailEnd/>
          </a:ln>
        </p:spPr>
      </p:pic>
      <p:sp>
        <p:nvSpPr>
          <p:cNvPr id="47128" name="Rectangle 27"/>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47129" name="Rectangle 29"/>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7130" name="Rectangle 30"/>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47131" name="Rectangle 3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7132" name="Rectangle 33"/>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47133" name="Rectangle 3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7134" name="Rectangle 36"/>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47135" name="Rectangle 3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47136" name="Picture 37"/>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2657475" y="5915025"/>
            <a:ext cx="1685925" cy="409575"/>
          </a:xfrm>
          <a:prstGeom prst="rect">
            <a:avLst/>
          </a:prstGeom>
          <a:noFill/>
          <a:ln w="9525">
            <a:noFill/>
            <a:miter lim="800000"/>
            <a:headEnd/>
            <a:tailEnd/>
          </a:ln>
        </p:spPr>
      </p:pic>
      <p:sp>
        <p:nvSpPr>
          <p:cNvPr id="47137" name="Rectangle 40"/>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47138" name="Picture 39"/>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2667000" y="6448425"/>
            <a:ext cx="1685925" cy="409575"/>
          </a:xfrm>
          <a:prstGeom prst="rect">
            <a:avLst/>
          </a:prstGeom>
          <a:noFill/>
          <a:ln w="9525">
            <a:noFill/>
            <a:miter lim="800000"/>
            <a:headEnd/>
            <a:tailEnd/>
          </a:ln>
        </p:spPr>
      </p:pic>
      <p:sp>
        <p:nvSpPr>
          <p:cNvPr id="47139" name="Rectangle 41"/>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47140" name="Rectangle 43"/>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47141" name="Picture 42"/>
          <p:cNvPicPr>
            <a:picLocks noChangeAspect="1"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4572000" y="6448425"/>
            <a:ext cx="1685925" cy="409575"/>
          </a:xfrm>
          <a:prstGeom prst="rect">
            <a:avLst/>
          </a:prstGeom>
          <a:noFill/>
          <a:ln w="9525">
            <a:noFill/>
            <a:miter lim="800000"/>
            <a:headEnd/>
            <a:tailEnd/>
          </a:ln>
        </p:spPr>
      </p:pic>
      <p:sp>
        <p:nvSpPr>
          <p:cNvPr id="47142" name="Rectangle 44"/>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47143" name="Rectangle 46"/>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47144" name="Picture 45"/>
          <p:cNvPicPr>
            <a:picLocks noChangeAspect="1" noChangeArrowheads="1"/>
          </p:cNvPicPr>
          <p:nvPr/>
        </p:nvPicPr>
        <p:blipFill>
          <a:blip r:embed="rId14" cstate="print">
            <a:clrChange>
              <a:clrFrom>
                <a:srgbClr val="FFFFFF"/>
              </a:clrFrom>
              <a:clrTo>
                <a:srgbClr val="FFFFFF">
                  <a:alpha val="0"/>
                </a:srgbClr>
              </a:clrTo>
            </a:clrChange>
          </a:blip>
          <a:srcRect/>
          <a:stretch>
            <a:fillRect/>
          </a:stretch>
        </p:blipFill>
        <p:spPr bwMode="auto">
          <a:xfrm>
            <a:off x="6477000" y="6448425"/>
            <a:ext cx="1685925" cy="409575"/>
          </a:xfrm>
          <a:prstGeom prst="rect">
            <a:avLst/>
          </a:prstGeom>
          <a:noFill/>
          <a:ln w="9525">
            <a:noFill/>
            <a:miter lim="800000"/>
            <a:headEnd/>
            <a:tailEnd/>
          </a:ln>
        </p:spPr>
      </p:pic>
      <p:sp>
        <p:nvSpPr>
          <p:cNvPr id="47145" name="Rectangle 47"/>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43</a:t>
            </a:fld>
            <a:endParaRPr lang="en-US"/>
          </a:p>
        </p:txBody>
      </p:sp>
    </p:spTree>
    <p:extLst>
      <p:ext uri="{BB962C8B-B14F-4D97-AF65-F5344CB8AC3E}">
        <p14:creationId xmlns:p14="http://schemas.microsoft.com/office/powerpoint/2010/main" val="169867962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extBox 1"/>
          <p:cNvSpPr txBox="1">
            <a:spLocks noChangeArrowheads="1"/>
          </p:cNvSpPr>
          <p:nvPr/>
        </p:nvSpPr>
        <p:spPr bwMode="auto">
          <a:xfrm>
            <a:off x="899890" y="1297360"/>
            <a:ext cx="7162800" cy="2308324"/>
          </a:xfrm>
          <a:prstGeom prst="rect">
            <a:avLst/>
          </a:prstGeom>
          <a:noFill/>
          <a:ln w="9525">
            <a:noFill/>
            <a:miter lim="800000"/>
            <a:headEnd/>
            <a:tailEnd/>
          </a:ln>
        </p:spPr>
        <p:txBody>
          <a:bodyPr>
            <a:spAutoFit/>
          </a:bodyPr>
          <a:lstStyle/>
          <a:p>
            <a:r>
              <a:rPr lang="en-US" sz="3600" dirty="0">
                <a:latin typeface="Calibri" pitchFamily="34" charset="0"/>
              </a:rPr>
              <a:t>Estimating </a:t>
            </a:r>
            <a:r>
              <a:rPr lang="en-US" sz="3600" u="sng" dirty="0">
                <a:latin typeface="Calibri" pitchFamily="34" charset="0"/>
              </a:rPr>
              <a:t>Type II </a:t>
            </a:r>
            <a:r>
              <a:rPr lang="en-US" sz="3600" u="sng" dirty="0" smtClean="0">
                <a:latin typeface="Calibri" pitchFamily="34" charset="0"/>
              </a:rPr>
              <a:t>Error</a:t>
            </a:r>
            <a:r>
              <a:rPr lang="en-US" sz="3600" dirty="0" smtClean="0">
                <a:latin typeface="Calibri" pitchFamily="34" charset="0"/>
              </a:rPr>
              <a:t>:</a:t>
            </a:r>
          </a:p>
          <a:p>
            <a:r>
              <a:rPr lang="en-US" sz="3600" dirty="0" smtClean="0">
                <a:latin typeface="Calibri" pitchFamily="34" charset="0"/>
              </a:rPr>
              <a:t>How likely are we to </a:t>
            </a:r>
            <a:r>
              <a:rPr lang="en-US" sz="3600" u="sng" dirty="0" smtClean="0">
                <a:latin typeface="Calibri" pitchFamily="34" charset="0"/>
              </a:rPr>
              <a:t>fail to reject</a:t>
            </a:r>
            <a:r>
              <a:rPr lang="en-US" sz="3600" dirty="0" smtClean="0">
                <a:latin typeface="Calibri" pitchFamily="34" charset="0"/>
              </a:rPr>
              <a:t> the null hypothesis when in fact it is false?</a:t>
            </a:r>
            <a:endParaRPr lang="en-US" sz="3600" dirty="0">
              <a:latin typeface="Calibri" pitchFamily="34" charset="0"/>
            </a:endParaRPr>
          </a:p>
        </p:txBody>
      </p:sp>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44</a:t>
            </a:fld>
            <a:endParaRPr lang="en-US"/>
          </a:p>
        </p:txBody>
      </p:sp>
    </p:spTree>
    <p:extLst>
      <p:ext uri="{BB962C8B-B14F-4D97-AF65-F5344CB8AC3E}">
        <p14:creationId xmlns:p14="http://schemas.microsoft.com/office/powerpoint/2010/main" val="554246720"/>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85800" y="2133599"/>
            <a:ext cx="4648200" cy="3911543"/>
          </a:xfrm>
          <a:prstGeom prst="rect">
            <a:avLst/>
          </a:prstGeom>
        </p:spPr>
      </p:pic>
      <p:sp>
        <p:nvSpPr>
          <p:cNvPr id="3" name="TextBox 2"/>
          <p:cNvSpPr txBox="1"/>
          <p:nvPr/>
        </p:nvSpPr>
        <p:spPr>
          <a:xfrm>
            <a:off x="381000" y="6172200"/>
            <a:ext cx="8610600" cy="369332"/>
          </a:xfrm>
          <a:prstGeom prst="rect">
            <a:avLst/>
          </a:prstGeom>
          <a:noFill/>
        </p:spPr>
        <p:txBody>
          <a:bodyPr wrap="square" rtlCol="0">
            <a:spAutoFit/>
          </a:bodyPr>
          <a:lstStyle/>
          <a:p>
            <a:r>
              <a:rPr lang="en-US" dirty="0" smtClean="0"/>
              <a:t>From Hypothesis testing </a:t>
            </a:r>
            <a:r>
              <a:rPr lang="en-US" dirty="0" err="1" smtClean="0"/>
              <a:t>Summary.pdf</a:t>
            </a:r>
            <a:r>
              <a:rPr lang="en-US" dirty="0" smtClean="0"/>
              <a:t> (notes from Advanced Hydrology Class)</a:t>
            </a:r>
            <a:endParaRPr lang="en-US" dirty="0"/>
          </a:p>
        </p:txBody>
      </p:sp>
      <p:sp>
        <p:nvSpPr>
          <p:cNvPr id="4" name="TextBox 3"/>
          <p:cNvSpPr txBox="1"/>
          <p:nvPr/>
        </p:nvSpPr>
        <p:spPr>
          <a:xfrm>
            <a:off x="685800" y="716189"/>
            <a:ext cx="7772400" cy="1200329"/>
          </a:xfrm>
          <a:prstGeom prst="rect">
            <a:avLst/>
          </a:prstGeom>
          <a:noFill/>
        </p:spPr>
        <p:txBody>
          <a:bodyPr wrap="square" rtlCol="0">
            <a:spAutoFit/>
          </a:bodyPr>
          <a:lstStyle/>
          <a:p>
            <a:r>
              <a:rPr lang="en-US" dirty="0" smtClean="0"/>
              <a:t>If H</a:t>
            </a:r>
            <a:r>
              <a:rPr lang="en-US" baseline="-25000" dirty="0" smtClean="0"/>
              <a:t>0</a:t>
            </a:r>
            <a:r>
              <a:rPr lang="en-US" dirty="0" smtClean="0"/>
              <a:t> is the true mean, there’s only a 5% chance that the value legitimately fell in the tails of the distribution.  So, if you reject the null hypothesis, there’s only a 5% chance that you were unfairly doing this, and thus you have 95% confidence that you’re correct to reject it. That’s Type I error.</a:t>
            </a:r>
            <a:endParaRPr lang="en-US" dirty="0"/>
          </a:p>
        </p:txBody>
      </p:sp>
      <p:cxnSp>
        <p:nvCxnSpPr>
          <p:cNvPr id="6" name="Straight Arrow Connector 5"/>
          <p:cNvCxnSpPr/>
          <p:nvPr/>
        </p:nvCxnSpPr>
        <p:spPr>
          <a:xfrm flipH="1">
            <a:off x="4038600" y="2590800"/>
            <a:ext cx="25146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553200" y="2133599"/>
            <a:ext cx="2057400" cy="2031325"/>
          </a:xfrm>
          <a:prstGeom prst="rect">
            <a:avLst/>
          </a:prstGeom>
          <a:noFill/>
        </p:spPr>
        <p:txBody>
          <a:bodyPr wrap="square" rtlCol="0">
            <a:spAutoFit/>
          </a:bodyPr>
          <a:lstStyle/>
          <a:p>
            <a:r>
              <a:rPr lang="en-US" dirty="0" smtClean="0"/>
              <a:t>In case shown here, we don’t reject the null.  What if we should have rejected the null hypothesis?  That’s Type II error.</a:t>
            </a:r>
            <a:endParaRPr lang="en-US" dirty="0"/>
          </a:p>
        </p:txBody>
      </p:sp>
      <p:sp>
        <p:nvSpPr>
          <p:cNvPr id="5" name="Slide Number Placeholder 4"/>
          <p:cNvSpPr>
            <a:spLocks noGrp="1"/>
          </p:cNvSpPr>
          <p:nvPr>
            <p:ph type="sldNum" sz="quarter" idx="12"/>
          </p:nvPr>
        </p:nvSpPr>
        <p:spPr/>
        <p:txBody>
          <a:bodyPr/>
          <a:lstStyle/>
          <a:p>
            <a:pPr>
              <a:defRPr/>
            </a:pPr>
            <a:fld id="{23D82150-27AD-43A4-B273-613CC650DAC5}" type="slidenum">
              <a:rPr lang="en-US" smtClean="0"/>
              <a:pPr>
                <a:defRPr/>
              </a:pPr>
              <a:t>45</a:t>
            </a:fld>
            <a:endParaRPr lang="en-US"/>
          </a:p>
        </p:txBody>
      </p:sp>
      <p:sp>
        <p:nvSpPr>
          <p:cNvPr id="7" name="TextBox 6"/>
          <p:cNvSpPr txBox="1"/>
          <p:nvPr/>
        </p:nvSpPr>
        <p:spPr>
          <a:xfrm>
            <a:off x="685800" y="343947"/>
            <a:ext cx="3071465" cy="372242"/>
          </a:xfrm>
          <a:prstGeom prst="rect">
            <a:avLst/>
          </a:prstGeom>
          <a:noFill/>
        </p:spPr>
        <p:txBody>
          <a:bodyPr wrap="square" rtlCol="0">
            <a:spAutoFit/>
          </a:bodyPr>
          <a:lstStyle/>
          <a:p>
            <a:r>
              <a:rPr lang="en-US" b="1" dirty="0" smtClean="0"/>
              <a:t>REVIEW:</a:t>
            </a:r>
            <a:endParaRPr lang="en-US" b="1" dirty="0"/>
          </a:p>
        </p:txBody>
      </p:sp>
    </p:spTree>
    <p:extLst>
      <p:ext uri="{BB962C8B-B14F-4D97-AF65-F5344CB8AC3E}">
        <p14:creationId xmlns:p14="http://schemas.microsoft.com/office/powerpoint/2010/main" val="129273348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extBox 1"/>
          <p:cNvSpPr txBox="1">
            <a:spLocks noChangeArrowheads="1"/>
          </p:cNvSpPr>
          <p:nvPr/>
        </p:nvSpPr>
        <p:spPr bwMode="auto">
          <a:xfrm>
            <a:off x="304800" y="0"/>
            <a:ext cx="8610600" cy="6186310"/>
          </a:xfrm>
          <a:prstGeom prst="rect">
            <a:avLst/>
          </a:prstGeom>
          <a:noFill/>
          <a:ln w="9525">
            <a:noFill/>
            <a:miter lim="800000"/>
            <a:headEnd/>
            <a:tailEnd/>
          </a:ln>
        </p:spPr>
        <p:txBody>
          <a:bodyPr>
            <a:spAutoFit/>
          </a:bodyPr>
          <a:lstStyle/>
          <a:p>
            <a:pPr marL="342900" indent="-342900">
              <a:buAutoNum type="arabicParenR"/>
            </a:pPr>
            <a:r>
              <a:rPr lang="en-US" b="1" dirty="0" smtClean="0">
                <a:latin typeface="Calibri" pitchFamily="34" charset="0"/>
              </a:rPr>
              <a:t>Any time our calculated value falls to the left of z0.05, we accept the null hypothesis. </a:t>
            </a:r>
            <a:endParaRPr lang="en-US" b="1"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p:txBody>
      </p:sp>
      <p:graphicFrame>
        <p:nvGraphicFramePr>
          <p:cNvPr id="3" name="Chart 2"/>
          <p:cNvGraphicFramePr/>
          <p:nvPr>
            <p:extLst>
              <p:ext uri="{D42A27DB-BD31-4B8C-83A1-F6EECF244321}">
                <p14:modId xmlns:p14="http://schemas.microsoft.com/office/powerpoint/2010/main" val="1639473542"/>
              </p:ext>
            </p:extLst>
          </p:nvPr>
        </p:nvGraphicFramePr>
        <p:xfrm>
          <a:off x="914400" y="1143000"/>
          <a:ext cx="7162800" cy="5029200"/>
        </p:xfrm>
        <a:graphic>
          <a:graphicData uri="http://schemas.openxmlformats.org/drawingml/2006/chart">
            <c:chart xmlns:c="http://schemas.openxmlformats.org/drawingml/2006/chart" xmlns:r="http://schemas.openxmlformats.org/officeDocument/2006/relationships" r:id="rId2"/>
          </a:graphicData>
        </a:graphic>
      </p:graphicFrame>
      <p:sp>
        <p:nvSpPr>
          <p:cNvPr id="49155" name="TextBox 3"/>
          <p:cNvSpPr txBox="1">
            <a:spLocks noChangeArrowheads="1"/>
          </p:cNvSpPr>
          <p:nvPr/>
        </p:nvSpPr>
        <p:spPr bwMode="auto">
          <a:xfrm>
            <a:off x="914400" y="553243"/>
            <a:ext cx="2046288" cy="369888"/>
          </a:xfrm>
          <a:prstGeom prst="rect">
            <a:avLst/>
          </a:prstGeom>
          <a:noFill/>
          <a:ln w="9525">
            <a:noFill/>
            <a:miter lim="800000"/>
            <a:headEnd/>
            <a:tailEnd/>
          </a:ln>
        </p:spPr>
        <p:txBody>
          <a:bodyPr wrap="none">
            <a:spAutoFit/>
          </a:bodyPr>
          <a:lstStyle/>
          <a:p>
            <a:r>
              <a:rPr lang="en-US" dirty="0">
                <a:latin typeface="Calibri" pitchFamily="34" charset="0"/>
              </a:rPr>
              <a:t>Null hypothesis PDF</a:t>
            </a:r>
          </a:p>
        </p:txBody>
      </p:sp>
      <p:cxnSp>
        <p:nvCxnSpPr>
          <p:cNvPr id="6" name="Straight Arrow Connector 5"/>
          <p:cNvCxnSpPr/>
          <p:nvPr/>
        </p:nvCxnSpPr>
        <p:spPr>
          <a:xfrm rot="16200000" flipH="1">
            <a:off x="1931583" y="1147438"/>
            <a:ext cx="1676400" cy="1371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9159" name="Rectangle 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9160" name="Rectangle 3"/>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cxnSp>
        <p:nvCxnSpPr>
          <p:cNvPr id="16" name="Straight Arrow Connector 15"/>
          <p:cNvCxnSpPr/>
          <p:nvPr/>
        </p:nvCxnSpPr>
        <p:spPr>
          <a:xfrm rot="5400000">
            <a:off x="4813876" y="1280007"/>
            <a:ext cx="914400"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9162" name="Rectangle 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9163" name="Rectangle 6"/>
          <p:cNvSpPr>
            <a:spLocks noChangeArrowheads="1"/>
          </p:cNvSpPr>
          <p:nvPr/>
        </p:nvSpPr>
        <p:spPr bwMode="auto">
          <a:xfrm>
            <a:off x="0" y="904875"/>
            <a:ext cx="9144000" cy="0"/>
          </a:xfrm>
          <a:prstGeom prst="rect">
            <a:avLst/>
          </a:prstGeom>
          <a:noFill/>
          <a:ln w="9525">
            <a:noFill/>
            <a:miter lim="800000"/>
            <a:headEnd/>
            <a:tailEnd/>
          </a:ln>
        </p:spPr>
        <p:txBody>
          <a:bodyPr wrap="none" anchor="ctr">
            <a:spAutoFit/>
          </a:bodyPr>
          <a:lstStyle/>
          <a:p>
            <a:endParaRPr lang="en-US"/>
          </a:p>
        </p:txBody>
      </p:sp>
      <p:sp>
        <p:nvSpPr>
          <p:cNvPr id="49164" name="Rectangle 8"/>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9166" name="Rectangle 9"/>
          <p:cNvSpPr>
            <a:spLocks noChangeArrowheads="1"/>
          </p:cNvSpPr>
          <p:nvPr/>
        </p:nvSpPr>
        <p:spPr bwMode="auto">
          <a:xfrm>
            <a:off x="0" y="904875"/>
            <a:ext cx="9144000" cy="0"/>
          </a:xfrm>
          <a:prstGeom prst="rect">
            <a:avLst/>
          </a:prstGeom>
          <a:noFill/>
          <a:ln w="9525">
            <a:noFill/>
            <a:miter lim="800000"/>
            <a:headEnd/>
            <a:tailEnd/>
          </a:ln>
        </p:spPr>
        <p:txBody>
          <a:bodyPr wrap="none" anchor="ctr">
            <a:spAutoFit/>
          </a:bodyPr>
          <a:lstStyle/>
          <a:p>
            <a:endParaRPr lang="en-US"/>
          </a:p>
        </p:txBody>
      </p:sp>
      <p:sp>
        <p:nvSpPr>
          <p:cNvPr id="49167" name="Rectangle 11"/>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49168" name="Picture 10"/>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981357" y="406312"/>
            <a:ext cx="581025" cy="409575"/>
          </a:xfrm>
          <a:prstGeom prst="rect">
            <a:avLst/>
          </a:prstGeom>
          <a:noFill/>
          <a:ln w="9525">
            <a:noFill/>
            <a:miter lim="800000"/>
            <a:headEnd/>
            <a:tailEnd/>
          </a:ln>
        </p:spPr>
      </p:pic>
      <p:sp>
        <p:nvSpPr>
          <p:cNvPr id="49169" name="Rectangle 12"/>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46</a:t>
            </a:fld>
            <a:endParaRPr lang="en-US"/>
          </a:p>
        </p:txBody>
      </p:sp>
    </p:spTree>
    <p:extLst>
      <p:ext uri="{BB962C8B-B14F-4D97-AF65-F5344CB8AC3E}">
        <p14:creationId xmlns:p14="http://schemas.microsoft.com/office/powerpoint/2010/main" val="1242835326"/>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extBox 1"/>
          <p:cNvSpPr txBox="1">
            <a:spLocks noChangeArrowheads="1"/>
          </p:cNvSpPr>
          <p:nvPr/>
        </p:nvSpPr>
        <p:spPr bwMode="auto">
          <a:xfrm>
            <a:off x="304800" y="0"/>
            <a:ext cx="8610600" cy="5909311"/>
          </a:xfrm>
          <a:prstGeom prst="rect">
            <a:avLst/>
          </a:prstGeom>
          <a:noFill/>
          <a:ln w="9525">
            <a:noFill/>
            <a:miter lim="800000"/>
            <a:headEnd/>
            <a:tailEnd/>
          </a:ln>
        </p:spPr>
        <p:txBody>
          <a:bodyPr>
            <a:spAutoFit/>
          </a:bodyPr>
          <a:lstStyle/>
          <a:p>
            <a:r>
              <a:rPr lang="en-US" b="1" dirty="0" smtClean="0">
                <a:latin typeface="Calibri" pitchFamily="34" charset="0"/>
              </a:rPr>
              <a:t>Pretend we know the true distribution and can plot the true, “actual” PDF.</a:t>
            </a:r>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p:txBody>
      </p:sp>
      <p:graphicFrame>
        <p:nvGraphicFramePr>
          <p:cNvPr id="3" name="Chart 2"/>
          <p:cNvGraphicFramePr/>
          <p:nvPr/>
        </p:nvGraphicFramePr>
        <p:xfrm>
          <a:off x="914400" y="1143000"/>
          <a:ext cx="7162800" cy="5029200"/>
        </p:xfrm>
        <a:graphic>
          <a:graphicData uri="http://schemas.openxmlformats.org/drawingml/2006/chart">
            <c:chart xmlns:c="http://schemas.openxmlformats.org/drawingml/2006/chart" xmlns:r="http://schemas.openxmlformats.org/officeDocument/2006/relationships" r:id="rId2"/>
          </a:graphicData>
        </a:graphic>
      </p:graphicFrame>
      <p:sp>
        <p:nvSpPr>
          <p:cNvPr id="49155" name="TextBox 3"/>
          <p:cNvSpPr txBox="1">
            <a:spLocks noChangeArrowheads="1"/>
          </p:cNvSpPr>
          <p:nvPr/>
        </p:nvSpPr>
        <p:spPr bwMode="auto">
          <a:xfrm>
            <a:off x="381000" y="533400"/>
            <a:ext cx="2046288" cy="369888"/>
          </a:xfrm>
          <a:prstGeom prst="rect">
            <a:avLst/>
          </a:prstGeom>
          <a:noFill/>
          <a:ln w="9525">
            <a:noFill/>
            <a:miter lim="800000"/>
            <a:headEnd/>
            <a:tailEnd/>
          </a:ln>
        </p:spPr>
        <p:txBody>
          <a:bodyPr wrap="none">
            <a:spAutoFit/>
          </a:bodyPr>
          <a:lstStyle/>
          <a:p>
            <a:r>
              <a:rPr lang="en-US">
                <a:latin typeface="Calibri" pitchFamily="34" charset="0"/>
              </a:rPr>
              <a:t>Null hypothesis PDF</a:t>
            </a:r>
          </a:p>
        </p:txBody>
      </p:sp>
      <p:cxnSp>
        <p:nvCxnSpPr>
          <p:cNvPr id="6" name="Straight Arrow Connector 5"/>
          <p:cNvCxnSpPr/>
          <p:nvPr/>
        </p:nvCxnSpPr>
        <p:spPr>
          <a:xfrm rot="16200000" flipH="1">
            <a:off x="1447800" y="1066800"/>
            <a:ext cx="1676400" cy="1371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9157" name="TextBox 6"/>
          <p:cNvSpPr txBox="1">
            <a:spLocks noChangeArrowheads="1"/>
          </p:cNvSpPr>
          <p:nvPr/>
        </p:nvSpPr>
        <p:spPr bwMode="auto">
          <a:xfrm>
            <a:off x="5943600" y="381000"/>
            <a:ext cx="2219325" cy="369888"/>
          </a:xfrm>
          <a:prstGeom prst="rect">
            <a:avLst/>
          </a:prstGeom>
          <a:noFill/>
          <a:ln w="9525">
            <a:noFill/>
            <a:miter lim="800000"/>
            <a:headEnd/>
            <a:tailEnd/>
          </a:ln>
        </p:spPr>
        <p:txBody>
          <a:bodyPr wrap="none">
            <a:spAutoFit/>
          </a:bodyPr>
          <a:lstStyle/>
          <a:p>
            <a:r>
              <a:rPr lang="en-US" dirty="0">
                <a:latin typeface="Calibri" pitchFamily="34" charset="0"/>
              </a:rPr>
              <a:t>Posited  “Actual”  PDF</a:t>
            </a:r>
          </a:p>
        </p:txBody>
      </p:sp>
      <p:cxnSp>
        <p:nvCxnSpPr>
          <p:cNvPr id="9" name="Straight Arrow Connector 8"/>
          <p:cNvCxnSpPr/>
          <p:nvPr/>
        </p:nvCxnSpPr>
        <p:spPr>
          <a:xfrm rot="5400000">
            <a:off x="5105400" y="762000"/>
            <a:ext cx="1828800" cy="1828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9159" name="Rectangle 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9160" name="Rectangle 3"/>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cxnSp>
        <p:nvCxnSpPr>
          <p:cNvPr id="16" name="Straight Arrow Connector 15"/>
          <p:cNvCxnSpPr/>
          <p:nvPr/>
        </p:nvCxnSpPr>
        <p:spPr>
          <a:xfrm rot="5400000">
            <a:off x="3976067" y="1219994"/>
            <a:ext cx="914400"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9162" name="Rectangle 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9163" name="Rectangle 6"/>
          <p:cNvSpPr>
            <a:spLocks noChangeArrowheads="1"/>
          </p:cNvSpPr>
          <p:nvPr/>
        </p:nvSpPr>
        <p:spPr bwMode="auto">
          <a:xfrm>
            <a:off x="0" y="904875"/>
            <a:ext cx="9144000" cy="0"/>
          </a:xfrm>
          <a:prstGeom prst="rect">
            <a:avLst/>
          </a:prstGeom>
          <a:noFill/>
          <a:ln w="9525">
            <a:noFill/>
            <a:miter lim="800000"/>
            <a:headEnd/>
            <a:tailEnd/>
          </a:ln>
        </p:spPr>
        <p:txBody>
          <a:bodyPr wrap="none" anchor="ctr">
            <a:spAutoFit/>
          </a:bodyPr>
          <a:lstStyle/>
          <a:p>
            <a:endParaRPr lang="en-US"/>
          </a:p>
        </p:txBody>
      </p:sp>
      <p:sp>
        <p:nvSpPr>
          <p:cNvPr id="49164" name="Rectangle 8"/>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9166" name="Rectangle 9"/>
          <p:cNvSpPr>
            <a:spLocks noChangeArrowheads="1"/>
          </p:cNvSpPr>
          <p:nvPr/>
        </p:nvSpPr>
        <p:spPr bwMode="auto">
          <a:xfrm>
            <a:off x="0" y="904875"/>
            <a:ext cx="9144000" cy="0"/>
          </a:xfrm>
          <a:prstGeom prst="rect">
            <a:avLst/>
          </a:prstGeom>
          <a:noFill/>
          <a:ln w="9525">
            <a:noFill/>
            <a:miter lim="800000"/>
            <a:headEnd/>
            <a:tailEnd/>
          </a:ln>
        </p:spPr>
        <p:txBody>
          <a:bodyPr wrap="none" anchor="ctr">
            <a:spAutoFit/>
          </a:bodyPr>
          <a:lstStyle/>
          <a:p>
            <a:endParaRPr lang="en-US"/>
          </a:p>
        </p:txBody>
      </p:sp>
      <p:sp>
        <p:nvSpPr>
          <p:cNvPr id="49167" name="Rectangle 11"/>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49168" name="Picture 10"/>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191000" y="316790"/>
            <a:ext cx="581025" cy="409575"/>
          </a:xfrm>
          <a:prstGeom prst="rect">
            <a:avLst/>
          </a:prstGeom>
          <a:noFill/>
          <a:ln w="9525">
            <a:noFill/>
            <a:miter lim="800000"/>
            <a:headEnd/>
            <a:tailEnd/>
          </a:ln>
        </p:spPr>
      </p:pic>
      <p:sp>
        <p:nvSpPr>
          <p:cNvPr id="49169" name="Rectangle 12"/>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2" name="Slide Number Placeholder 1"/>
          <p:cNvSpPr>
            <a:spLocks noGrp="1"/>
          </p:cNvSpPr>
          <p:nvPr>
            <p:ph type="sldNum" sz="quarter" idx="12"/>
          </p:nvPr>
        </p:nvSpPr>
        <p:spPr>
          <a:xfrm>
            <a:off x="8274703" y="6347545"/>
            <a:ext cx="724540" cy="365125"/>
          </a:xfrm>
        </p:spPr>
        <p:txBody>
          <a:bodyPr/>
          <a:lstStyle/>
          <a:p>
            <a:pPr>
              <a:defRPr/>
            </a:pPr>
            <a:fld id="{23D82150-27AD-43A4-B273-613CC650DAC5}" type="slidenum">
              <a:rPr lang="en-US" smtClean="0"/>
              <a:pPr>
                <a:defRPr/>
              </a:pPr>
              <a:t>47</a:t>
            </a:fld>
            <a:endParaRPr lang="en-US"/>
          </a:p>
        </p:txBody>
      </p:sp>
      <p:sp>
        <p:nvSpPr>
          <p:cNvPr id="5" name="TextBox 4"/>
          <p:cNvSpPr txBox="1"/>
          <p:nvPr/>
        </p:nvSpPr>
        <p:spPr>
          <a:xfrm>
            <a:off x="830536" y="6182822"/>
            <a:ext cx="7246664" cy="369332"/>
          </a:xfrm>
          <a:prstGeom prst="rect">
            <a:avLst/>
          </a:prstGeom>
          <a:noFill/>
        </p:spPr>
        <p:txBody>
          <a:bodyPr wrap="square" rtlCol="0">
            <a:spAutoFit/>
          </a:bodyPr>
          <a:lstStyle/>
          <a:p>
            <a:r>
              <a:rPr lang="en-US" dirty="0" smtClean="0"/>
              <a:t>In which region of the “actual” </a:t>
            </a:r>
            <a:r>
              <a:rPr lang="en-US" dirty="0" err="1" smtClean="0"/>
              <a:t>pdf</a:t>
            </a:r>
            <a:r>
              <a:rPr lang="en-US" dirty="0" smtClean="0"/>
              <a:t> would we accept the null?  Color it.</a:t>
            </a:r>
            <a:endParaRPr lang="en-US" dirty="0"/>
          </a:p>
        </p:txBody>
      </p:sp>
    </p:spTree>
    <p:extLst>
      <p:ext uri="{BB962C8B-B14F-4D97-AF65-F5344CB8AC3E}">
        <p14:creationId xmlns:p14="http://schemas.microsoft.com/office/powerpoint/2010/main" val="689579290"/>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extBox 1"/>
          <p:cNvSpPr txBox="1">
            <a:spLocks noChangeArrowheads="1"/>
          </p:cNvSpPr>
          <p:nvPr/>
        </p:nvSpPr>
        <p:spPr bwMode="auto">
          <a:xfrm>
            <a:off x="304800" y="0"/>
            <a:ext cx="8610600" cy="5909311"/>
          </a:xfrm>
          <a:prstGeom prst="rect">
            <a:avLst/>
          </a:prstGeom>
          <a:noFill/>
          <a:ln w="9525">
            <a:noFill/>
            <a:miter lim="800000"/>
            <a:headEnd/>
            <a:tailEnd/>
          </a:ln>
        </p:spPr>
        <p:txBody>
          <a:bodyPr>
            <a:spAutoFit/>
          </a:bodyPr>
          <a:lstStyle/>
          <a:p>
            <a:r>
              <a:rPr lang="en-US" b="1" dirty="0" smtClean="0">
                <a:latin typeface="Calibri" pitchFamily="34" charset="0"/>
              </a:rPr>
              <a:t>Pretend we know the true distribution and can plot the true, “actual” PDF.</a:t>
            </a:r>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p:txBody>
      </p:sp>
      <p:graphicFrame>
        <p:nvGraphicFramePr>
          <p:cNvPr id="3" name="Chart 2"/>
          <p:cNvGraphicFramePr/>
          <p:nvPr/>
        </p:nvGraphicFramePr>
        <p:xfrm>
          <a:off x="914400" y="1143000"/>
          <a:ext cx="7162800" cy="5029200"/>
        </p:xfrm>
        <a:graphic>
          <a:graphicData uri="http://schemas.openxmlformats.org/drawingml/2006/chart">
            <c:chart xmlns:c="http://schemas.openxmlformats.org/drawingml/2006/chart" xmlns:r="http://schemas.openxmlformats.org/officeDocument/2006/relationships" r:id="rId2"/>
          </a:graphicData>
        </a:graphic>
      </p:graphicFrame>
      <p:sp>
        <p:nvSpPr>
          <p:cNvPr id="49155" name="TextBox 3"/>
          <p:cNvSpPr txBox="1">
            <a:spLocks noChangeArrowheads="1"/>
          </p:cNvSpPr>
          <p:nvPr/>
        </p:nvSpPr>
        <p:spPr bwMode="auto">
          <a:xfrm>
            <a:off x="381000" y="533400"/>
            <a:ext cx="2046288" cy="369888"/>
          </a:xfrm>
          <a:prstGeom prst="rect">
            <a:avLst/>
          </a:prstGeom>
          <a:noFill/>
          <a:ln w="9525">
            <a:noFill/>
            <a:miter lim="800000"/>
            <a:headEnd/>
            <a:tailEnd/>
          </a:ln>
        </p:spPr>
        <p:txBody>
          <a:bodyPr wrap="none">
            <a:spAutoFit/>
          </a:bodyPr>
          <a:lstStyle/>
          <a:p>
            <a:r>
              <a:rPr lang="en-US">
                <a:latin typeface="Calibri" pitchFamily="34" charset="0"/>
              </a:rPr>
              <a:t>Null hypothesis PDF</a:t>
            </a:r>
          </a:p>
        </p:txBody>
      </p:sp>
      <p:cxnSp>
        <p:nvCxnSpPr>
          <p:cNvPr id="6" name="Straight Arrow Connector 5"/>
          <p:cNvCxnSpPr/>
          <p:nvPr/>
        </p:nvCxnSpPr>
        <p:spPr>
          <a:xfrm rot="16200000" flipH="1">
            <a:off x="1447800" y="1066800"/>
            <a:ext cx="1676400" cy="1371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9157" name="TextBox 6"/>
          <p:cNvSpPr txBox="1">
            <a:spLocks noChangeArrowheads="1"/>
          </p:cNvSpPr>
          <p:nvPr/>
        </p:nvSpPr>
        <p:spPr bwMode="auto">
          <a:xfrm>
            <a:off x="5943600" y="381000"/>
            <a:ext cx="2219325" cy="369888"/>
          </a:xfrm>
          <a:prstGeom prst="rect">
            <a:avLst/>
          </a:prstGeom>
          <a:noFill/>
          <a:ln w="9525">
            <a:noFill/>
            <a:miter lim="800000"/>
            <a:headEnd/>
            <a:tailEnd/>
          </a:ln>
        </p:spPr>
        <p:txBody>
          <a:bodyPr wrap="none">
            <a:spAutoFit/>
          </a:bodyPr>
          <a:lstStyle/>
          <a:p>
            <a:r>
              <a:rPr lang="en-US" dirty="0">
                <a:latin typeface="Calibri" pitchFamily="34" charset="0"/>
              </a:rPr>
              <a:t>Posited  “Actual”  PDF</a:t>
            </a:r>
          </a:p>
        </p:txBody>
      </p:sp>
      <p:cxnSp>
        <p:nvCxnSpPr>
          <p:cNvPr id="9" name="Straight Arrow Connector 8"/>
          <p:cNvCxnSpPr/>
          <p:nvPr/>
        </p:nvCxnSpPr>
        <p:spPr>
          <a:xfrm rot="5400000">
            <a:off x="5105400" y="762000"/>
            <a:ext cx="1828800" cy="1828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9159" name="Rectangle 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9160" name="Rectangle 3"/>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cxnSp>
        <p:nvCxnSpPr>
          <p:cNvPr id="16" name="Straight Arrow Connector 15"/>
          <p:cNvCxnSpPr/>
          <p:nvPr/>
        </p:nvCxnSpPr>
        <p:spPr>
          <a:xfrm rot="5400000">
            <a:off x="3976067" y="1219994"/>
            <a:ext cx="914400"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9162" name="Rectangle 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9163" name="Rectangle 6"/>
          <p:cNvSpPr>
            <a:spLocks noChangeArrowheads="1"/>
          </p:cNvSpPr>
          <p:nvPr/>
        </p:nvSpPr>
        <p:spPr bwMode="auto">
          <a:xfrm>
            <a:off x="0" y="904875"/>
            <a:ext cx="9144000" cy="0"/>
          </a:xfrm>
          <a:prstGeom prst="rect">
            <a:avLst/>
          </a:prstGeom>
          <a:noFill/>
          <a:ln w="9525">
            <a:noFill/>
            <a:miter lim="800000"/>
            <a:headEnd/>
            <a:tailEnd/>
          </a:ln>
        </p:spPr>
        <p:txBody>
          <a:bodyPr wrap="none" anchor="ctr">
            <a:spAutoFit/>
          </a:bodyPr>
          <a:lstStyle/>
          <a:p>
            <a:endParaRPr lang="en-US"/>
          </a:p>
        </p:txBody>
      </p:sp>
      <p:sp>
        <p:nvSpPr>
          <p:cNvPr id="49164" name="Rectangle 8"/>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9166" name="Rectangle 9"/>
          <p:cNvSpPr>
            <a:spLocks noChangeArrowheads="1"/>
          </p:cNvSpPr>
          <p:nvPr/>
        </p:nvSpPr>
        <p:spPr bwMode="auto">
          <a:xfrm>
            <a:off x="0" y="904875"/>
            <a:ext cx="9144000" cy="0"/>
          </a:xfrm>
          <a:prstGeom prst="rect">
            <a:avLst/>
          </a:prstGeom>
          <a:noFill/>
          <a:ln w="9525">
            <a:noFill/>
            <a:miter lim="800000"/>
            <a:headEnd/>
            <a:tailEnd/>
          </a:ln>
        </p:spPr>
        <p:txBody>
          <a:bodyPr wrap="none" anchor="ctr">
            <a:spAutoFit/>
          </a:bodyPr>
          <a:lstStyle/>
          <a:p>
            <a:endParaRPr lang="en-US"/>
          </a:p>
        </p:txBody>
      </p:sp>
      <p:sp>
        <p:nvSpPr>
          <p:cNvPr id="49167" name="Rectangle 11"/>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49168" name="Picture 10"/>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191000" y="316790"/>
            <a:ext cx="581025" cy="409575"/>
          </a:xfrm>
          <a:prstGeom prst="rect">
            <a:avLst/>
          </a:prstGeom>
          <a:noFill/>
          <a:ln w="9525">
            <a:noFill/>
            <a:miter lim="800000"/>
            <a:headEnd/>
            <a:tailEnd/>
          </a:ln>
        </p:spPr>
      </p:pic>
      <p:sp>
        <p:nvSpPr>
          <p:cNvPr id="49169" name="Rectangle 12"/>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2" name="Slide Number Placeholder 1"/>
          <p:cNvSpPr>
            <a:spLocks noGrp="1"/>
          </p:cNvSpPr>
          <p:nvPr>
            <p:ph type="sldNum" sz="quarter" idx="12"/>
          </p:nvPr>
        </p:nvSpPr>
        <p:spPr>
          <a:xfrm>
            <a:off x="8274703" y="6347545"/>
            <a:ext cx="724540" cy="365125"/>
          </a:xfrm>
        </p:spPr>
        <p:txBody>
          <a:bodyPr/>
          <a:lstStyle/>
          <a:p>
            <a:pPr>
              <a:defRPr/>
            </a:pPr>
            <a:fld id="{23D82150-27AD-43A4-B273-613CC650DAC5}" type="slidenum">
              <a:rPr lang="en-US" smtClean="0"/>
              <a:pPr>
                <a:defRPr/>
              </a:pPr>
              <a:t>48</a:t>
            </a:fld>
            <a:endParaRPr lang="en-US"/>
          </a:p>
        </p:txBody>
      </p:sp>
      <p:sp>
        <p:nvSpPr>
          <p:cNvPr id="5" name="TextBox 4"/>
          <p:cNvSpPr txBox="1"/>
          <p:nvPr/>
        </p:nvSpPr>
        <p:spPr>
          <a:xfrm>
            <a:off x="830536" y="6182822"/>
            <a:ext cx="7246664" cy="369332"/>
          </a:xfrm>
          <a:prstGeom prst="rect">
            <a:avLst/>
          </a:prstGeom>
          <a:noFill/>
        </p:spPr>
        <p:txBody>
          <a:bodyPr wrap="square" rtlCol="0">
            <a:spAutoFit/>
          </a:bodyPr>
          <a:lstStyle/>
          <a:p>
            <a:r>
              <a:rPr lang="en-US" dirty="0" smtClean="0"/>
              <a:t>In which region of the “actual” </a:t>
            </a:r>
            <a:r>
              <a:rPr lang="en-US" dirty="0" err="1" smtClean="0"/>
              <a:t>pdf</a:t>
            </a:r>
            <a:r>
              <a:rPr lang="en-US" dirty="0" smtClean="0"/>
              <a:t> would we accept the null?  It’s colored!</a:t>
            </a:r>
            <a:endParaRPr lang="en-US" dirty="0"/>
          </a:p>
        </p:txBody>
      </p:sp>
      <p:sp>
        <p:nvSpPr>
          <p:cNvPr id="4" name="Freeform 3"/>
          <p:cNvSpPr/>
          <p:nvPr/>
        </p:nvSpPr>
        <p:spPr>
          <a:xfrm>
            <a:off x="3082910" y="2215236"/>
            <a:ext cx="1410501" cy="3603677"/>
          </a:xfrm>
          <a:custGeom>
            <a:avLst/>
            <a:gdLst>
              <a:gd name="connsiteX0" fmla="*/ 1332199 w 1410501"/>
              <a:gd name="connsiteY0" fmla="*/ 0 h 3603677"/>
              <a:gd name="connsiteX1" fmla="*/ 1287900 w 1410501"/>
              <a:gd name="connsiteY1" fmla="*/ 206755 h 3603677"/>
              <a:gd name="connsiteX2" fmla="*/ 1243601 w 1410501"/>
              <a:gd name="connsiteY2" fmla="*/ 236291 h 3603677"/>
              <a:gd name="connsiteX3" fmla="*/ 1184536 w 1410501"/>
              <a:gd name="connsiteY3" fmla="*/ 295364 h 3603677"/>
              <a:gd name="connsiteX4" fmla="*/ 1155004 w 1410501"/>
              <a:gd name="connsiteY4" fmla="*/ 324901 h 3603677"/>
              <a:gd name="connsiteX5" fmla="*/ 1346965 w 1410501"/>
              <a:gd name="connsiteY5" fmla="*/ 354437 h 3603677"/>
              <a:gd name="connsiteX6" fmla="*/ 1406030 w 1410501"/>
              <a:gd name="connsiteY6" fmla="*/ 369205 h 3603677"/>
              <a:gd name="connsiteX7" fmla="*/ 1391264 w 1410501"/>
              <a:gd name="connsiteY7" fmla="*/ 428278 h 3603677"/>
              <a:gd name="connsiteX8" fmla="*/ 1317432 w 1410501"/>
              <a:gd name="connsiteY8" fmla="*/ 531656 h 3603677"/>
              <a:gd name="connsiteX9" fmla="*/ 1243601 w 1410501"/>
              <a:gd name="connsiteY9" fmla="*/ 635034 h 3603677"/>
              <a:gd name="connsiteX10" fmla="*/ 1228835 w 1410501"/>
              <a:gd name="connsiteY10" fmla="*/ 679338 h 3603677"/>
              <a:gd name="connsiteX11" fmla="*/ 1155004 w 1410501"/>
              <a:gd name="connsiteY11" fmla="*/ 738411 h 3603677"/>
              <a:gd name="connsiteX12" fmla="*/ 1140237 w 1410501"/>
              <a:gd name="connsiteY12" fmla="*/ 782716 h 3603677"/>
              <a:gd name="connsiteX13" fmla="*/ 1110705 w 1410501"/>
              <a:gd name="connsiteY13" fmla="*/ 812253 h 3603677"/>
              <a:gd name="connsiteX14" fmla="*/ 1155004 w 1410501"/>
              <a:gd name="connsiteY14" fmla="*/ 797484 h 3603677"/>
              <a:gd name="connsiteX15" fmla="*/ 1228835 w 1410501"/>
              <a:gd name="connsiteY15" fmla="*/ 782716 h 3603677"/>
              <a:gd name="connsiteX16" fmla="*/ 1317432 w 1410501"/>
              <a:gd name="connsiteY16" fmla="*/ 797484 h 3603677"/>
              <a:gd name="connsiteX17" fmla="*/ 1273134 w 1410501"/>
              <a:gd name="connsiteY17" fmla="*/ 930398 h 3603677"/>
              <a:gd name="connsiteX18" fmla="*/ 1214069 w 1410501"/>
              <a:gd name="connsiteY18" fmla="*/ 945167 h 3603677"/>
              <a:gd name="connsiteX19" fmla="*/ 1155004 w 1410501"/>
              <a:gd name="connsiteY19" fmla="*/ 1019008 h 3603677"/>
              <a:gd name="connsiteX20" fmla="*/ 1066406 w 1410501"/>
              <a:gd name="connsiteY20" fmla="*/ 1107617 h 3603677"/>
              <a:gd name="connsiteX21" fmla="*/ 992575 w 1410501"/>
              <a:gd name="connsiteY21" fmla="*/ 1210995 h 3603677"/>
              <a:gd name="connsiteX22" fmla="*/ 1036874 w 1410501"/>
              <a:gd name="connsiteY22" fmla="*/ 1240531 h 3603677"/>
              <a:gd name="connsiteX23" fmla="*/ 1169770 w 1410501"/>
              <a:gd name="connsiteY23" fmla="*/ 1196227 h 3603677"/>
              <a:gd name="connsiteX24" fmla="*/ 1199302 w 1410501"/>
              <a:gd name="connsiteY24" fmla="*/ 1166690 h 3603677"/>
              <a:gd name="connsiteX25" fmla="*/ 1302666 w 1410501"/>
              <a:gd name="connsiteY25" fmla="*/ 1122386 h 3603677"/>
              <a:gd name="connsiteX26" fmla="*/ 1406030 w 1410501"/>
              <a:gd name="connsiteY26" fmla="*/ 1137154 h 3603677"/>
              <a:gd name="connsiteX27" fmla="*/ 1391264 w 1410501"/>
              <a:gd name="connsiteY27" fmla="*/ 1181458 h 3603677"/>
              <a:gd name="connsiteX28" fmla="*/ 1258367 w 1410501"/>
              <a:gd name="connsiteY28" fmla="*/ 1284836 h 3603677"/>
              <a:gd name="connsiteX29" fmla="*/ 1214069 w 1410501"/>
              <a:gd name="connsiteY29" fmla="*/ 1329141 h 3603677"/>
              <a:gd name="connsiteX30" fmla="*/ 1169770 w 1410501"/>
              <a:gd name="connsiteY30" fmla="*/ 1358677 h 3603677"/>
              <a:gd name="connsiteX31" fmla="*/ 1095939 w 1410501"/>
              <a:gd name="connsiteY31" fmla="*/ 1417750 h 3603677"/>
              <a:gd name="connsiteX32" fmla="*/ 1066406 w 1410501"/>
              <a:gd name="connsiteY32" fmla="*/ 1447287 h 3603677"/>
              <a:gd name="connsiteX33" fmla="*/ 1007341 w 1410501"/>
              <a:gd name="connsiteY33" fmla="*/ 1491591 h 3603677"/>
              <a:gd name="connsiteX34" fmla="*/ 903977 w 1410501"/>
              <a:gd name="connsiteY34" fmla="*/ 1609737 h 3603677"/>
              <a:gd name="connsiteX35" fmla="*/ 889211 w 1410501"/>
              <a:gd name="connsiteY35" fmla="*/ 1654042 h 3603677"/>
              <a:gd name="connsiteX36" fmla="*/ 844912 w 1410501"/>
              <a:gd name="connsiteY36" fmla="*/ 1727883 h 3603677"/>
              <a:gd name="connsiteX37" fmla="*/ 859679 w 1410501"/>
              <a:gd name="connsiteY37" fmla="*/ 1772188 h 3603677"/>
              <a:gd name="connsiteX38" fmla="*/ 992575 w 1410501"/>
              <a:gd name="connsiteY38" fmla="*/ 1757420 h 3603677"/>
              <a:gd name="connsiteX39" fmla="*/ 1022107 w 1410501"/>
              <a:gd name="connsiteY39" fmla="*/ 1727883 h 3603677"/>
              <a:gd name="connsiteX40" fmla="*/ 1110705 w 1410501"/>
              <a:gd name="connsiteY40" fmla="*/ 1624506 h 3603677"/>
              <a:gd name="connsiteX41" fmla="*/ 1155004 w 1410501"/>
              <a:gd name="connsiteY41" fmla="*/ 1594969 h 3603677"/>
              <a:gd name="connsiteX42" fmla="*/ 1243601 w 1410501"/>
              <a:gd name="connsiteY42" fmla="*/ 1565433 h 3603677"/>
              <a:gd name="connsiteX43" fmla="*/ 1332199 w 1410501"/>
              <a:gd name="connsiteY43" fmla="*/ 1580201 h 3603677"/>
              <a:gd name="connsiteX44" fmla="*/ 1273134 w 1410501"/>
              <a:gd name="connsiteY44" fmla="*/ 1683579 h 3603677"/>
              <a:gd name="connsiteX45" fmla="*/ 1228835 w 1410501"/>
              <a:gd name="connsiteY45" fmla="*/ 1713115 h 3603677"/>
              <a:gd name="connsiteX46" fmla="*/ 1199302 w 1410501"/>
              <a:gd name="connsiteY46" fmla="*/ 1742651 h 3603677"/>
              <a:gd name="connsiteX47" fmla="*/ 1155004 w 1410501"/>
              <a:gd name="connsiteY47" fmla="*/ 1772188 h 3603677"/>
              <a:gd name="connsiteX48" fmla="*/ 1066406 w 1410501"/>
              <a:gd name="connsiteY48" fmla="*/ 1860797 h 3603677"/>
              <a:gd name="connsiteX49" fmla="*/ 1022107 w 1410501"/>
              <a:gd name="connsiteY49" fmla="*/ 1905102 h 3603677"/>
              <a:gd name="connsiteX50" fmla="*/ 977809 w 1410501"/>
              <a:gd name="connsiteY50" fmla="*/ 1934639 h 3603677"/>
              <a:gd name="connsiteX51" fmla="*/ 889211 w 1410501"/>
              <a:gd name="connsiteY51" fmla="*/ 2023248 h 3603677"/>
              <a:gd name="connsiteX52" fmla="*/ 844912 w 1410501"/>
              <a:gd name="connsiteY52" fmla="*/ 2082321 h 3603677"/>
              <a:gd name="connsiteX53" fmla="*/ 771081 w 1410501"/>
              <a:gd name="connsiteY53" fmla="*/ 2156162 h 3603677"/>
              <a:gd name="connsiteX54" fmla="*/ 800614 w 1410501"/>
              <a:gd name="connsiteY54" fmla="*/ 2215235 h 3603677"/>
              <a:gd name="connsiteX55" fmla="*/ 977809 w 1410501"/>
              <a:gd name="connsiteY55" fmla="*/ 2156162 h 3603677"/>
              <a:gd name="connsiteX56" fmla="*/ 1095939 w 1410501"/>
              <a:gd name="connsiteY56" fmla="*/ 2111857 h 3603677"/>
              <a:gd name="connsiteX57" fmla="*/ 1155004 w 1410501"/>
              <a:gd name="connsiteY57" fmla="*/ 2082321 h 3603677"/>
              <a:gd name="connsiteX58" fmla="*/ 1199302 w 1410501"/>
              <a:gd name="connsiteY58" fmla="*/ 2038016 h 3603677"/>
              <a:gd name="connsiteX59" fmla="*/ 1273134 w 1410501"/>
              <a:gd name="connsiteY59" fmla="*/ 1978943 h 3603677"/>
              <a:gd name="connsiteX60" fmla="*/ 1302666 w 1410501"/>
              <a:gd name="connsiteY60" fmla="*/ 2170930 h 3603677"/>
              <a:gd name="connsiteX61" fmla="*/ 1243601 w 1410501"/>
              <a:gd name="connsiteY61" fmla="*/ 2244772 h 3603677"/>
              <a:gd name="connsiteX62" fmla="*/ 1199302 w 1410501"/>
              <a:gd name="connsiteY62" fmla="*/ 2259540 h 3603677"/>
              <a:gd name="connsiteX63" fmla="*/ 1140237 w 1410501"/>
              <a:gd name="connsiteY63" fmla="*/ 2289076 h 3603677"/>
              <a:gd name="connsiteX64" fmla="*/ 1036874 w 1410501"/>
              <a:gd name="connsiteY64" fmla="*/ 2318613 h 3603677"/>
              <a:gd name="connsiteX65" fmla="*/ 992575 w 1410501"/>
              <a:gd name="connsiteY65" fmla="*/ 2348149 h 3603677"/>
              <a:gd name="connsiteX66" fmla="*/ 933510 w 1410501"/>
              <a:gd name="connsiteY66" fmla="*/ 2362917 h 3603677"/>
              <a:gd name="connsiteX67" fmla="*/ 889211 w 1410501"/>
              <a:gd name="connsiteY67" fmla="*/ 2377686 h 3603677"/>
              <a:gd name="connsiteX68" fmla="*/ 844912 w 1410501"/>
              <a:gd name="connsiteY68" fmla="*/ 2466295 h 3603677"/>
              <a:gd name="connsiteX69" fmla="*/ 785847 w 1410501"/>
              <a:gd name="connsiteY69" fmla="*/ 2525368 h 3603677"/>
              <a:gd name="connsiteX70" fmla="*/ 741549 w 1410501"/>
              <a:gd name="connsiteY70" fmla="*/ 2540136 h 3603677"/>
              <a:gd name="connsiteX71" fmla="*/ 712016 w 1410501"/>
              <a:gd name="connsiteY71" fmla="*/ 2584441 h 3603677"/>
              <a:gd name="connsiteX72" fmla="*/ 667717 w 1410501"/>
              <a:gd name="connsiteY72" fmla="*/ 2613977 h 3603677"/>
              <a:gd name="connsiteX73" fmla="*/ 638185 w 1410501"/>
              <a:gd name="connsiteY73" fmla="*/ 2643514 h 3603677"/>
              <a:gd name="connsiteX74" fmla="*/ 638185 w 1410501"/>
              <a:gd name="connsiteY74" fmla="*/ 2761660 h 3603677"/>
              <a:gd name="connsiteX75" fmla="*/ 800614 w 1410501"/>
              <a:gd name="connsiteY75" fmla="*/ 2732123 h 3603677"/>
              <a:gd name="connsiteX76" fmla="*/ 859679 w 1410501"/>
              <a:gd name="connsiteY76" fmla="*/ 2687819 h 3603677"/>
              <a:gd name="connsiteX77" fmla="*/ 903977 w 1410501"/>
              <a:gd name="connsiteY77" fmla="*/ 2658282 h 3603677"/>
              <a:gd name="connsiteX78" fmla="*/ 977809 w 1410501"/>
              <a:gd name="connsiteY78" fmla="*/ 2599209 h 3603677"/>
              <a:gd name="connsiteX79" fmla="*/ 1022107 w 1410501"/>
              <a:gd name="connsiteY79" fmla="*/ 2584441 h 3603677"/>
              <a:gd name="connsiteX80" fmla="*/ 1125471 w 1410501"/>
              <a:gd name="connsiteY80" fmla="*/ 2510600 h 3603677"/>
              <a:gd name="connsiteX81" fmla="*/ 1287900 w 1410501"/>
              <a:gd name="connsiteY81" fmla="*/ 2466295 h 3603677"/>
              <a:gd name="connsiteX82" fmla="*/ 1391264 w 1410501"/>
              <a:gd name="connsiteY82" fmla="*/ 2481063 h 3603677"/>
              <a:gd name="connsiteX83" fmla="*/ 1376497 w 1410501"/>
              <a:gd name="connsiteY83" fmla="*/ 2525368 h 3603677"/>
              <a:gd name="connsiteX84" fmla="*/ 1332199 w 1410501"/>
              <a:gd name="connsiteY84" fmla="*/ 2554905 h 3603677"/>
              <a:gd name="connsiteX85" fmla="*/ 1214069 w 1410501"/>
              <a:gd name="connsiteY85" fmla="*/ 2658282 h 3603677"/>
              <a:gd name="connsiteX86" fmla="*/ 1125471 w 1410501"/>
              <a:gd name="connsiteY86" fmla="*/ 2687819 h 3603677"/>
              <a:gd name="connsiteX87" fmla="*/ 918744 w 1410501"/>
              <a:gd name="connsiteY87" fmla="*/ 2805965 h 3603677"/>
              <a:gd name="connsiteX88" fmla="*/ 874445 w 1410501"/>
              <a:gd name="connsiteY88" fmla="*/ 2820733 h 3603677"/>
              <a:gd name="connsiteX89" fmla="*/ 756315 w 1410501"/>
              <a:gd name="connsiteY89" fmla="*/ 2879806 h 3603677"/>
              <a:gd name="connsiteX90" fmla="*/ 638185 w 1410501"/>
              <a:gd name="connsiteY90" fmla="*/ 2983183 h 3603677"/>
              <a:gd name="connsiteX91" fmla="*/ 608652 w 1410501"/>
              <a:gd name="connsiteY91" fmla="*/ 3012720 h 3603677"/>
              <a:gd name="connsiteX92" fmla="*/ 520055 w 1410501"/>
              <a:gd name="connsiteY92" fmla="*/ 3042256 h 3603677"/>
              <a:gd name="connsiteX93" fmla="*/ 490522 w 1410501"/>
              <a:gd name="connsiteY93" fmla="*/ 3086561 h 3603677"/>
              <a:gd name="connsiteX94" fmla="*/ 460990 w 1410501"/>
              <a:gd name="connsiteY94" fmla="*/ 3116098 h 3603677"/>
              <a:gd name="connsiteX95" fmla="*/ 446224 w 1410501"/>
              <a:gd name="connsiteY95" fmla="*/ 3160402 h 3603677"/>
              <a:gd name="connsiteX96" fmla="*/ 520055 w 1410501"/>
              <a:gd name="connsiteY96" fmla="*/ 3086561 h 3603677"/>
              <a:gd name="connsiteX97" fmla="*/ 564354 w 1410501"/>
              <a:gd name="connsiteY97" fmla="*/ 3071793 h 3603677"/>
              <a:gd name="connsiteX98" fmla="*/ 667717 w 1410501"/>
              <a:gd name="connsiteY98" fmla="*/ 3012720 h 3603677"/>
              <a:gd name="connsiteX99" fmla="*/ 712016 w 1410501"/>
              <a:gd name="connsiteY99" fmla="*/ 2983183 h 3603677"/>
              <a:gd name="connsiteX100" fmla="*/ 785847 w 1410501"/>
              <a:gd name="connsiteY100" fmla="*/ 2953647 h 3603677"/>
              <a:gd name="connsiteX101" fmla="*/ 948276 w 1410501"/>
              <a:gd name="connsiteY101" fmla="*/ 2909342 h 3603677"/>
              <a:gd name="connsiteX102" fmla="*/ 1184536 w 1410501"/>
              <a:gd name="connsiteY102" fmla="*/ 2924110 h 3603677"/>
              <a:gd name="connsiteX103" fmla="*/ 1228835 w 1410501"/>
              <a:gd name="connsiteY103" fmla="*/ 2938879 h 3603677"/>
              <a:gd name="connsiteX104" fmla="*/ 1258367 w 1410501"/>
              <a:gd name="connsiteY104" fmla="*/ 2983183 h 3603677"/>
              <a:gd name="connsiteX105" fmla="*/ 1287900 w 1410501"/>
              <a:gd name="connsiteY105" fmla="*/ 3012720 h 3603677"/>
              <a:gd name="connsiteX106" fmla="*/ 1332199 w 1410501"/>
              <a:gd name="connsiteY106" fmla="*/ 3101329 h 3603677"/>
              <a:gd name="connsiteX107" fmla="*/ 1287900 w 1410501"/>
              <a:gd name="connsiteY107" fmla="*/ 3116098 h 3603677"/>
              <a:gd name="connsiteX108" fmla="*/ 1214069 w 1410501"/>
              <a:gd name="connsiteY108" fmla="*/ 3160402 h 3603677"/>
              <a:gd name="connsiteX109" fmla="*/ 903977 w 1410501"/>
              <a:gd name="connsiteY109" fmla="*/ 3175170 h 3603677"/>
              <a:gd name="connsiteX110" fmla="*/ 844912 w 1410501"/>
              <a:gd name="connsiteY110" fmla="*/ 3189939 h 3603677"/>
              <a:gd name="connsiteX111" fmla="*/ 682484 w 1410501"/>
              <a:gd name="connsiteY111" fmla="*/ 3219475 h 3603677"/>
              <a:gd name="connsiteX112" fmla="*/ 638185 w 1410501"/>
              <a:gd name="connsiteY112" fmla="*/ 3234243 h 3603677"/>
              <a:gd name="connsiteX113" fmla="*/ 534821 w 1410501"/>
              <a:gd name="connsiteY113" fmla="*/ 3263780 h 3603677"/>
              <a:gd name="connsiteX114" fmla="*/ 431457 w 1410501"/>
              <a:gd name="connsiteY114" fmla="*/ 3322853 h 3603677"/>
              <a:gd name="connsiteX115" fmla="*/ 342860 w 1410501"/>
              <a:gd name="connsiteY115" fmla="*/ 3396694 h 3603677"/>
              <a:gd name="connsiteX116" fmla="*/ 298561 w 1410501"/>
              <a:gd name="connsiteY116" fmla="*/ 3411462 h 3603677"/>
              <a:gd name="connsiteX117" fmla="*/ 195197 w 1410501"/>
              <a:gd name="connsiteY117" fmla="*/ 3455767 h 3603677"/>
              <a:gd name="connsiteX118" fmla="*/ 239496 w 1410501"/>
              <a:gd name="connsiteY118" fmla="*/ 3485303 h 3603677"/>
              <a:gd name="connsiteX119" fmla="*/ 859679 w 1410501"/>
              <a:gd name="connsiteY119" fmla="*/ 3485303 h 3603677"/>
              <a:gd name="connsiteX120" fmla="*/ 1095939 w 1410501"/>
              <a:gd name="connsiteY120" fmla="*/ 3440999 h 3603677"/>
              <a:gd name="connsiteX121" fmla="*/ 1155004 w 1410501"/>
              <a:gd name="connsiteY121" fmla="*/ 3426230 h 3603677"/>
              <a:gd name="connsiteX122" fmla="*/ 1287900 w 1410501"/>
              <a:gd name="connsiteY122" fmla="*/ 3396694 h 3603677"/>
              <a:gd name="connsiteX123" fmla="*/ 1346965 w 1410501"/>
              <a:gd name="connsiteY123" fmla="*/ 3411462 h 3603677"/>
              <a:gd name="connsiteX124" fmla="*/ 1317432 w 1410501"/>
              <a:gd name="connsiteY124" fmla="*/ 3440999 h 3603677"/>
              <a:gd name="connsiteX125" fmla="*/ 1273134 w 1410501"/>
              <a:gd name="connsiteY125" fmla="*/ 3470535 h 3603677"/>
              <a:gd name="connsiteX126" fmla="*/ 1199302 w 1410501"/>
              <a:gd name="connsiteY126" fmla="*/ 3514840 h 3603677"/>
              <a:gd name="connsiteX127" fmla="*/ 1036874 w 1410501"/>
              <a:gd name="connsiteY127" fmla="*/ 3529608 h 3603677"/>
              <a:gd name="connsiteX128" fmla="*/ 992575 w 1410501"/>
              <a:gd name="connsiteY128" fmla="*/ 3544376 h 3603677"/>
              <a:gd name="connsiteX129" fmla="*/ 948276 w 1410501"/>
              <a:gd name="connsiteY129" fmla="*/ 3573913 h 3603677"/>
              <a:gd name="connsiteX130" fmla="*/ 859679 w 1410501"/>
              <a:gd name="connsiteY130" fmla="*/ 3603449 h 3603677"/>
              <a:gd name="connsiteX131" fmla="*/ 564354 w 1410501"/>
              <a:gd name="connsiteY131" fmla="*/ 3588681 h 3603677"/>
              <a:gd name="connsiteX132" fmla="*/ 490522 w 1410501"/>
              <a:gd name="connsiteY132" fmla="*/ 3573913 h 3603677"/>
              <a:gd name="connsiteX133" fmla="*/ 401925 w 1410501"/>
              <a:gd name="connsiteY133" fmla="*/ 3559145 h 3603677"/>
              <a:gd name="connsiteX134" fmla="*/ 77067 w 1410501"/>
              <a:gd name="connsiteY134" fmla="*/ 3573913 h 3603677"/>
              <a:gd name="connsiteX135" fmla="*/ 106600 w 1410501"/>
              <a:gd name="connsiteY135" fmla="*/ 3529608 h 3603677"/>
              <a:gd name="connsiteX136" fmla="*/ 150899 w 1410501"/>
              <a:gd name="connsiteY136" fmla="*/ 3514840 h 3603677"/>
              <a:gd name="connsiteX137" fmla="*/ 180431 w 1410501"/>
              <a:gd name="connsiteY137" fmla="*/ 3485303 h 3603677"/>
              <a:gd name="connsiteX138" fmla="*/ 224730 w 1410501"/>
              <a:gd name="connsiteY138" fmla="*/ 3470535 h 3603677"/>
              <a:gd name="connsiteX139" fmla="*/ 269029 w 1410501"/>
              <a:gd name="connsiteY139" fmla="*/ 3440999 h 3603677"/>
              <a:gd name="connsiteX140" fmla="*/ 283795 w 1410501"/>
              <a:gd name="connsiteY140" fmla="*/ 3396694 h 3603677"/>
              <a:gd name="connsiteX141" fmla="*/ 298561 w 1410501"/>
              <a:gd name="connsiteY141" fmla="*/ 3263780 h 3603677"/>
              <a:gd name="connsiteX142" fmla="*/ 372392 w 1410501"/>
              <a:gd name="connsiteY142" fmla="*/ 3219475 h 3603677"/>
              <a:gd name="connsiteX143" fmla="*/ 416691 w 1410501"/>
              <a:gd name="connsiteY143" fmla="*/ 3189939 h 3603677"/>
              <a:gd name="connsiteX144" fmla="*/ 815380 w 1410501"/>
              <a:gd name="connsiteY144" fmla="*/ 3204707 h 3603677"/>
              <a:gd name="connsiteX145" fmla="*/ 889211 w 1410501"/>
              <a:gd name="connsiteY145" fmla="*/ 3249012 h 3603677"/>
              <a:gd name="connsiteX146" fmla="*/ 933510 w 1410501"/>
              <a:gd name="connsiteY146" fmla="*/ 3263780 h 3603677"/>
              <a:gd name="connsiteX147" fmla="*/ 977809 w 1410501"/>
              <a:gd name="connsiteY147" fmla="*/ 3293316 h 3603677"/>
              <a:gd name="connsiteX148" fmla="*/ 1140237 w 1410501"/>
              <a:gd name="connsiteY148" fmla="*/ 3278548 h 3603677"/>
              <a:gd name="connsiteX149" fmla="*/ 1184536 w 1410501"/>
              <a:gd name="connsiteY149" fmla="*/ 3204707 h 3603677"/>
              <a:gd name="connsiteX150" fmla="*/ 1214069 w 1410501"/>
              <a:gd name="connsiteY150" fmla="*/ 3175170 h 3603677"/>
              <a:gd name="connsiteX151" fmla="*/ 1243601 w 1410501"/>
              <a:gd name="connsiteY151" fmla="*/ 3086561 h 3603677"/>
              <a:gd name="connsiteX152" fmla="*/ 1273134 w 1410501"/>
              <a:gd name="connsiteY152" fmla="*/ 2968415 h 3603677"/>
              <a:gd name="connsiteX153" fmla="*/ 1258367 w 1410501"/>
              <a:gd name="connsiteY153" fmla="*/ 2865037 h 3603677"/>
              <a:gd name="connsiteX154" fmla="*/ 1140237 w 1410501"/>
              <a:gd name="connsiteY154" fmla="*/ 2820733 h 3603677"/>
              <a:gd name="connsiteX155" fmla="*/ 844912 w 1410501"/>
              <a:gd name="connsiteY155" fmla="*/ 2835501 h 3603677"/>
              <a:gd name="connsiteX156" fmla="*/ 785847 w 1410501"/>
              <a:gd name="connsiteY156" fmla="*/ 2850269 h 3603677"/>
              <a:gd name="connsiteX157" fmla="*/ 712016 w 1410501"/>
              <a:gd name="connsiteY157" fmla="*/ 2865037 h 3603677"/>
              <a:gd name="connsiteX158" fmla="*/ 623419 w 1410501"/>
              <a:gd name="connsiteY158" fmla="*/ 2850269 h 3603677"/>
              <a:gd name="connsiteX159" fmla="*/ 608652 w 1410501"/>
              <a:gd name="connsiteY159" fmla="*/ 2805965 h 3603677"/>
              <a:gd name="connsiteX160" fmla="*/ 623419 w 1410501"/>
              <a:gd name="connsiteY160" fmla="*/ 2643514 h 3603677"/>
              <a:gd name="connsiteX161" fmla="*/ 638185 w 1410501"/>
              <a:gd name="connsiteY161" fmla="*/ 2599209 h 3603677"/>
              <a:gd name="connsiteX162" fmla="*/ 712016 w 1410501"/>
              <a:gd name="connsiteY162" fmla="*/ 2525368 h 3603677"/>
              <a:gd name="connsiteX163" fmla="*/ 756315 w 1410501"/>
              <a:gd name="connsiteY163" fmla="*/ 2510600 h 3603677"/>
              <a:gd name="connsiteX164" fmla="*/ 918744 w 1410501"/>
              <a:gd name="connsiteY164" fmla="*/ 2466295 h 3603677"/>
              <a:gd name="connsiteX165" fmla="*/ 948276 w 1410501"/>
              <a:gd name="connsiteY165" fmla="*/ 2421990 h 3603677"/>
              <a:gd name="connsiteX166" fmla="*/ 977809 w 1410501"/>
              <a:gd name="connsiteY166" fmla="*/ 2333381 h 3603677"/>
              <a:gd name="connsiteX167" fmla="*/ 963042 w 1410501"/>
              <a:gd name="connsiteY167" fmla="*/ 2008480 h 3603677"/>
              <a:gd name="connsiteX168" fmla="*/ 933510 w 1410501"/>
              <a:gd name="connsiteY168" fmla="*/ 1978943 h 3603677"/>
              <a:gd name="connsiteX169" fmla="*/ 963042 w 1410501"/>
              <a:gd name="connsiteY169" fmla="*/ 1742651 h 3603677"/>
              <a:gd name="connsiteX170" fmla="*/ 977809 w 1410501"/>
              <a:gd name="connsiteY170" fmla="*/ 1565433 h 3603677"/>
              <a:gd name="connsiteX171" fmla="*/ 992575 w 1410501"/>
              <a:gd name="connsiteY171" fmla="*/ 1491591 h 3603677"/>
              <a:gd name="connsiteX172" fmla="*/ 1007341 w 1410501"/>
              <a:gd name="connsiteY172" fmla="*/ 1373446 h 3603677"/>
              <a:gd name="connsiteX173" fmla="*/ 1022107 w 1410501"/>
              <a:gd name="connsiteY173" fmla="*/ 1181458 h 3603677"/>
              <a:gd name="connsiteX174" fmla="*/ 1081172 w 1410501"/>
              <a:gd name="connsiteY174" fmla="*/ 1004240 h 3603677"/>
              <a:gd name="connsiteX175" fmla="*/ 1140237 w 1410501"/>
              <a:gd name="connsiteY175" fmla="*/ 871326 h 3603677"/>
              <a:gd name="connsiteX176" fmla="*/ 1155004 w 1410501"/>
              <a:gd name="connsiteY176" fmla="*/ 738411 h 3603677"/>
              <a:gd name="connsiteX177" fmla="*/ 1169770 w 1410501"/>
              <a:gd name="connsiteY177" fmla="*/ 635034 h 3603677"/>
              <a:gd name="connsiteX178" fmla="*/ 1184536 w 1410501"/>
              <a:gd name="connsiteY178" fmla="*/ 472583 h 3603677"/>
              <a:gd name="connsiteX179" fmla="*/ 1199302 w 1410501"/>
              <a:gd name="connsiteY179" fmla="*/ 428278 h 3603677"/>
              <a:gd name="connsiteX180" fmla="*/ 1214069 w 1410501"/>
              <a:gd name="connsiteY180" fmla="*/ 354437 h 3603677"/>
              <a:gd name="connsiteX181" fmla="*/ 1243601 w 1410501"/>
              <a:gd name="connsiteY181" fmla="*/ 265828 h 3603677"/>
              <a:gd name="connsiteX182" fmla="*/ 1258367 w 1410501"/>
              <a:gd name="connsiteY182" fmla="*/ 221523 h 3603677"/>
              <a:gd name="connsiteX183" fmla="*/ 1273134 w 1410501"/>
              <a:gd name="connsiteY183" fmla="*/ 177218 h 3603677"/>
              <a:gd name="connsiteX184" fmla="*/ 1302666 w 1410501"/>
              <a:gd name="connsiteY184" fmla="*/ 59072 h 3603677"/>
              <a:gd name="connsiteX185" fmla="*/ 1361731 w 1410501"/>
              <a:gd name="connsiteY185" fmla="*/ 73841 h 3603677"/>
              <a:gd name="connsiteX186" fmla="*/ 1317432 w 1410501"/>
              <a:gd name="connsiteY186" fmla="*/ 413510 h 3603677"/>
              <a:gd name="connsiteX187" fmla="*/ 1287900 w 1410501"/>
              <a:gd name="connsiteY187" fmla="*/ 575961 h 3603677"/>
              <a:gd name="connsiteX188" fmla="*/ 1258367 w 1410501"/>
              <a:gd name="connsiteY188" fmla="*/ 708875 h 3603677"/>
              <a:gd name="connsiteX189" fmla="*/ 1228835 w 1410501"/>
              <a:gd name="connsiteY189" fmla="*/ 2008480 h 3603677"/>
              <a:gd name="connsiteX190" fmla="*/ 1199302 w 1410501"/>
              <a:gd name="connsiteY190" fmla="*/ 2289076 h 3603677"/>
              <a:gd name="connsiteX191" fmla="*/ 1184536 w 1410501"/>
              <a:gd name="connsiteY191" fmla="*/ 2481063 h 3603677"/>
              <a:gd name="connsiteX192" fmla="*/ 1169770 w 1410501"/>
              <a:gd name="connsiteY192" fmla="*/ 3396694 h 3603677"/>
              <a:gd name="connsiteX193" fmla="*/ 1081172 w 1410501"/>
              <a:gd name="connsiteY193" fmla="*/ 3544376 h 3603677"/>
              <a:gd name="connsiteX194" fmla="*/ 1036874 w 1410501"/>
              <a:gd name="connsiteY194" fmla="*/ 3559145 h 3603677"/>
              <a:gd name="connsiteX195" fmla="*/ 903977 w 1410501"/>
              <a:gd name="connsiteY195" fmla="*/ 3544376 h 3603677"/>
              <a:gd name="connsiteX196" fmla="*/ 889211 w 1410501"/>
              <a:gd name="connsiteY196" fmla="*/ 3500072 h 3603677"/>
              <a:gd name="connsiteX197" fmla="*/ 918744 w 1410501"/>
              <a:gd name="connsiteY197" fmla="*/ 3175170 h 3603677"/>
              <a:gd name="connsiteX198" fmla="*/ 933510 w 1410501"/>
              <a:gd name="connsiteY198" fmla="*/ 3101329 h 3603677"/>
              <a:gd name="connsiteX199" fmla="*/ 948276 w 1410501"/>
              <a:gd name="connsiteY199" fmla="*/ 2481063 h 3603677"/>
              <a:gd name="connsiteX200" fmla="*/ 963042 w 1410501"/>
              <a:gd name="connsiteY200" fmla="*/ 2436759 h 3603677"/>
              <a:gd name="connsiteX201" fmla="*/ 977809 w 1410501"/>
              <a:gd name="connsiteY201" fmla="*/ 2377686 h 3603677"/>
              <a:gd name="connsiteX202" fmla="*/ 1022107 w 1410501"/>
              <a:gd name="connsiteY202" fmla="*/ 2259540 h 3603677"/>
              <a:gd name="connsiteX203" fmla="*/ 1051640 w 1410501"/>
              <a:gd name="connsiteY203" fmla="*/ 1639274 h 3603677"/>
              <a:gd name="connsiteX204" fmla="*/ 1066406 w 1410501"/>
              <a:gd name="connsiteY204" fmla="*/ 1535896 h 3603677"/>
              <a:gd name="connsiteX205" fmla="*/ 1081172 w 1410501"/>
              <a:gd name="connsiteY205" fmla="*/ 1491591 h 3603677"/>
              <a:gd name="connsiteX206" fmla="*/ 1110705 w 1410501"/>
              <a:gd name="connsiteY206" fmla="*/ 1388214 h 3603677"/>
              <a:gd name="connsiteX207" fmla="*/ 1155004 w 1410501"/>
              <a:gd name="connsiteY207" fmla="*/ 1284836 h 3603677"/>
              <a:gd name="connsiteX208" fmla="*/ 1184536 w 1410501"/>
              <a:gd name="connsiteY208" fmla="*/ 1122386 h 3603677"/>
              <a:gd name="connsiteX209" fmla="*/ 1199302 w 1410501"/>
              <a:gd name="connsiteY209" fmla="*/ 1063313 h 3603677"/>
              <a:gd name="connsiteX210" fmla="*/ 1228835 w 1410501"/>
              <a:gd name="connsiteY210" fmla="*/ 369205 h 3603677"/>
              <a:gd name="connsiteX211" fmla="*/ 1273134 w 1410501"/>
              <a:gd name="connsiteY211" fmla="*/ 280596 h 3603677"/>
              <a:gd name="connsiteX212" fmla="*/ 1273134 w 1410501"/>
              <a:gd name="connsiteY212" fmla="*/ 531656 h 3603677"/>
              <a:gd name="connsiteX213" fmla="*/ 1258367 w 1410501"/>
              <a:gd name="connsiteY213" fmla="*/ 694107 h 3603677"/>
              <a:gd name="connsiteX214" fmla="*/ 1228835 w 1410501"/>
              <a:gd name="connsiteY214" fmla="*/ 1004240 h 3603677"/>
              <a:gd name="connsiteX215" fmla="*/ 1199302 w 1410501"/>
              <a:gd name="connsiteY215" fmla="*/ 1092849 h 3603677"/>
              <a:gd name="connsiteX216" fmla="*/ 1184536 w 1410501"/>
              <a:gd name="connsiteY216" fmla="*/ 1196227 h 3603677"/>
              <a:gd name="connsiteX217" fmla="*/ 1169770 w 1410501"/>
              <a:gd name="connsiteY217" fmla="*/ 1270068 h 3603677"/>
              <a:gd name="connsiteX218" fmla="*/ 1155004 w 1410501"/>
              <a:gd name="connsiteY218" fmla="*/ 1417750 h 3603677"/>
              <a:gd name="connsiteX219" fmla="*/ 1155004 w 1410501"/>
              <a:gd name="connsiteY219" fmla="*/ 2377686 h 3603677"/>
              <a:gd name="connsiteX220" fmla="*/ 1184536 w 1410501"/>
              <a:gd name="connsiteY220" fmla="*/ 2525368 h 3603677"/>
              <a:gd name="connsiteX221" fmla="*/ 1169770 w 1410501"/>
              <a:gd name="connsiteY221" fmla="*/ 3071793 h 3603677"/>
              <a:gd name="connsiteX222" fmla="*/ 1155004 w 1410501"/>
              <a:gd name="connsiteY222" fmla="*/ 3130866 h 3603677"/>
              <a:gd name="connsiteX223" fmla="*/ 1125471 w 1410501"/>
              <a:gd name="connsiteY223" fmla="*/ 3175170 h 3603677"/>
              <a:gd name="connsiteX224" fmla="*/ 1110705 w 1410501"/>
              <a:gd name="connsiteY224" fmla="*/ 3219475 h 3603677"/>
              <a:gd name="connsiteX225" fmla="*/ 1036874 w 1410501"/>
              <a:gd name="connsiteY225" fmla="*/ 3278548 h 3603677"/>
              <a:gd name="connsiteX226" fmla="*/ 1007341 w 1410501"/>
              <a:gd name="connsiteY226" fmla="*/ 3308085 h 3603677"/>
              <a:gd name="connsiteX227" fmla="*/ 889211 w 1410501"/>
              <a:gd name="connsiteY227" fmla="*/ 3396694 h 3603677"/>
              <a:gd name="connsiteX228" fmla="*/ 830146 w 1410501"/>
              <a:gd name="connsiteY228" fmla="*/ 3500072 h 3603677"/>
              <a:gd name="connsiteX229" fmla="*/ 771081 w 1410501"/>
              <a:gd name="connsiteY229" fmla="*/ 3514840 h 3603677"/>
              <a:gd name="connsiteX230" fmla="*/ 682484 w 1410501"/>
              <a:gd name="connsiteY230" fmla="*/ 3500072 h 3603677"/>
              <a:gd name="connsiteX231" fmla="*/ 667717 w 1410501"/>
              <a:gd name="connsiteY231" fmla="*/ 3455767 h 3603677"/>
              <a:gd name="connsiteX232" fmla="*/ 712016 w 1410501"/>
              <a:gd name="connsiteY232" fmla="*/ 3189939 h 3603677"/>
              <a:gd name="connsiteX233" fmla="*/ 726782 w 1410501"/>
              <a:gd name="connsiteY233" fmla="*/ 3101329 h 3603677"/>
              <a:gd name="connsiteX234" fmla="*/ 741549 w 1410501"/>
              <a:gd name="connsiteY234" fmla="*/ 3027488 h 3603677"/>
              <a:gd name="connsiteX235" fmla="*/ 756315 w 1410501"/>
              <a:gd name="connsiteY235" fmla="*/ 2894574 h 3603677"/>
              <a:gd name="connsiteX236" fmla="*/ 785847 w 1410501"/>
              <a:gd name="connsiteY236" fmla="*/ 2554905 h 3603677"/>
              <a:gd name="connsiteX237" fmla="*/ 800614 w 1410501"/>
              <a:gd name="connsiteY237" fmla="*/ 2481063 h 3603677"/>
              <a:gd name="connsiteX238" fmla="*/ 815380 w 1410501"/>
              <a:gd name="connsiteY238" fmla="*/ 2392454 h 3603677"/>
              <a:gd name="connsiteX239" fmla="*/ 830146 w 1410501"/>
              <a:gd name="connsiteY239" fmla="*/ 2333381 h 3603677"/>
              <a:gd name="connsiteX240" fmla="*/ 844912 w 1410501"/>
              <a:gd name="connsiteY240" fmla="*/ 2289076 h 3603677"/>
              <a:gd name="connsiteX241" fmla="*/ 859679 w 1410501"/>
              <a:gd name="connsiteY241" fmla="*/ 2200467 h 3603677"/>
              <a:gd name="connsiteX242" fmla="*/ 874445 w 1410501"/>
              <a:gd name="connsiteY242" fmla="*/ 2156162 h 3603677"/>
              <a:gd name="connsiteX243" fmla="*/ 889211 w 1410501"/>
              <a:gd name="connsiteY243" fmla="*/ 2082321 h 3603677"/>
              <a:gd name="connsiteX244" fmla="*/ 918744 w 1410501"/>
              <a:gd name="connsiteY244" fmla="*/ 1964175 h 3603677"/>
              <a:gd name="connsiteX245" fmla="*/ 933510 w 1410501"/>
              <a:gd name="connsiteY245" fmla="*/ 2038016 h 3603677"/>
              <a:gd name="connsiteX246" fmla="*/ 903977 w 1410501"/>
              <a:gd name="connsiteY246" fmla="*/ 2421990 h 3603677"/>
              <a:gd name="connsiteX247" fmla="*/ 889211 w 1410501"/>
              <a:gd name="connsiteY247" fmla="*/ 2481063 h 3603677"/>
              <a:gd name="connsiteX248" fmla="*/ 859679 w 1410501"/>
              <a:gd name="connsiteY248" fmla="*/ 2569673 h 3603677"/>
              <a:gd name="connsiteX249" fmla="*/ 830146 w 1410501"/>
              <a:gd name="connsiteY249" fmla="*/ 2746892 h 3603677"/>
              <a:gd name="connsiteX250" fmla="*/ 785847 w 1410501"/>
              <a:gd name="connsiteY250" fmla="*/ 2879806 h 3603677"/>
              <a:gd name="connsiteX251" fmla="*/ 771081 w 1410501"/>
              <a:gd name="connsiteY251" fmla="*/ 2938879 h 3603677"/>
              <a:gd name="connsiteX252" fmla="*/ 726782 w 1410501"/>
              <a:gd name="connsiteY252" fmla="*/ 2983183 h 3603677"/>
              <a:gd name="connsiteX253" fmla="*/ 712016 w 1410501"/>
              <a:gd name="connsiteY253" fmla="*/ 3027488 h 3603677"/>
              <a:gd name="connsiteX254" fmla="*/ 697250 w 1410501"/>
              <a:gd name="connsiteY254" fmla="*/ 3086561 h 3603677"/>
              <a:gd name="connsiteX255" fmla="*/ 667717 w 1410501"/>
              <a:gd name="connsiteY255" fmla="*/ 3145634 h 3603677"/>
              <a:gd name="connsiteX256" fmla="*/ 652951 w 1410501"/>
              <a:gd name="connsiteY256" fmla="*/ 3204707 h 3603677"/>
              <a:gd name="connsiteX257" fmla="*/ 593886 w 1410501"/>
              <a:gd name="connsiteY257" fmla="*/ 3293316 h 3603677"/>
              <a:gd name="connsiteX258" fmla="*/ 549587 w 1410501"/>
              <a:gd name="connsiteY258" fmla="*/ 3367158 h 3603677"/>
              <a:gd name="connsiteX259" fmla="*/ 520055 w 1410501"/>
              <a:gd name="connsiteY259" fmla="*/ 3411462 h 3603677"/>
              <a:gd name="connsiteX260" fmla="*/ 490522 w 1410501"/>
              <a:gd name="connsiteY260" fmla="*/ 3470535 h 3603677"/>
              <a:gd name="connsiteX261" fmla="*/ 401925 w 1410501"/>
              <a:gd name="connsiteY261" fmla="*/ 3514840 h 3603677"/>
              <a:gd name="connsiteX262" fmla="*/ 357626 w 1410501"/>
              <a:gd name="connsiteY262" fmla="*/ 3500072 h 3603677"/>
              <a:gd name="connsiteX263" fmla="*/ 401925 w 1410501"/>
              <a:gd name="connsiteY263" fmla="*/ 3337621 h 3603677"/>
              <a:gd name="connsiteX264" fmla="*/ 416691 w 1410501"/>
              <a:gd name="connsiteY264" fmla="*/ 3278548 h 3603677"/>
              <a:gd name="connsiteX265" fmla="*/ 446224 w 1410501"/>
              <a:gd name="connsiteY265" fmla="*/ 3234243 h 3603677"/>
              <a:gd name="connsiteX266" fmla="*/ 490522 w 1410501"/>
              <a:gd name="connsiteY266" fmla="*/ 3160402 h 3603677"/>
              <a:gd name="connsiteX267" fmla="*/ 520055 w 1410501"/>
              <a:gd name="connsiteY267" fmla="*/ 3116098 h 3603677"/>
              <a:gd name="connsiteX268" fmla="*/ 564354 w 1410501"/>
              <a:gd name="connsiteY268" fmla="*/ 2983183 h 3603677"/>
              <a:gd name="connsiteX269" fmla="*/ 593886 w 1410501"/>
              <a:gd name="connsiteY269" fmla="*/ 2938879 h 3603677"/>
              <a:gd name="connsiteX270" fmla="*/ 608652 w 1410501"/>
              <a:gd name="connsiteY270" fmla="*/ 2879806 h 3603677"/>
              <a:gd name="connsiteX271" fmla="*/ 623419 w 1410501"/>
              <a:gd name="connsiteY271" fmla="*/ 2761660 h 3603677"/>
              <a:gd name="connsiteX272" fmla="*/ 652951 w 1410501"/>
              <a:gd name="connsiteY272" fmla="*/ 2732123 h 3603677"/>
              <a:gd name="connsiteX273" fmla="*/ 667717 w 1410501"/>
              <a:gd name="connsiteY273" fmla="*/ 2687819 h 3603677"/>
              <a:gd name="connsiteX274" fmla="*/ 697250 w 1410501"/>
              <a:gd name="connsiteY274" fmla="*/ 2628746 h 3603677"/>
              <a:gd name="connsiteX275" fmla="*/ 667717 w 1410501"/>
              <a:gd name="connsiteY275" fmla="*/ 2835501 h 3603677"/>
              <a:gd name="connsiteX276" fmla="*/ 652951 w 1410501"/>
              <a:gd name="connsiteY276" fmla="*/ 2909342 h 3603677"/>
              <a:gd name="connsiteX277" fmla="*/ 608652 w 1410501"/>
              <a:gd name="connsiteY277" fmla="*/ 2968415 h 3603677"/>
              <a:gd name="connsiteX278" fmla="*/ 579120 w 1410501"/>
              <a:gd name="connsiteY278" fmla="*/ 3012720 h 3603677"/>
              <a:gd name="connsiteX279" fmla="*/ 564354 w 1410501"/>
              <a:gd name="connsiteY279" fmla="*/ 3071793 h 3603677"/>
              <a:gd name="connsiteX280" fmla="*/ 505289 w 1410501"/>
              <a:gd name="connsiteY280" fmla="*/ 3130866 h 3603677"/>
              <a:gd name="connsiteX281" fmla="*/ 446224 w 1410501"/>
              <a:gd name="connsiteY281" fmla="*/ 3204707 h 3603677"/>
              <a:gd name="connsiteX282" fmla="*/ 401925 w 1410501"/>
              <a:gd name="connsiteY282" fmla="*/ 3234243 h 3603677"/>
              <a:gd name="connsiteX283" fmla="*/ 313327 w 1410501"/>
              <a:gd name="connsiteY283" fmla="*/ 3337621 h 3603677"/>
              <a:gd name="connsiteX284" fmla="*/ 283795 w 1410501"/>
              <a:gd name="connsiteY284" fmla="*/ 3367158 h 3603677"/>
              <a:gd name="connsiteX285" fmla="*/ 195197 w 1410501"/>
              <a:gd name="connsiteY285" fmla="*/ 3426230 h 3603677"/>
              <a:gd name="connsiteX286" fmla="*/ 150899 w 1410501"/>
              <a:gd name="connsiteY286" fmla="*/ 3455767 h 3603677"/>
              <a:gd name="connsiteX287" fmla="*/ 62301 w 1410501"/>
              <a:gd name="connsiteY287" fmla="*/ 3544376 h 3603677"/>
              <a:gd name="connsiteX288" fmla="*/ 32769 w 1410501"/>
              <a:gd name="connsiteY288" fmla="*/ 3573913 h 3603677"/>
              <a:gd name="connsiteX289" fmla="*/ 3236 w 1410501"/>
              <a:gd name="connsiteY289" fmla="*/ 3603449 h 3603677"/>
              <a:gd name="connsiteX290" fmla="*/ 77067 w 1410501"/>
              <a:gd name="connsiteY290" fmla="*/ 3588681 h 3603677"/>
              <a:gd name="connsiteX291" fmla="*/ 136132 w 1410501"/>
              <a:gd name="connsiteY291" fmla="*/ 3544376 h 3603677"/>
              <a:gd name="connsiteX292" fmla="*/ 269029 w 1410501"/>
              <a:gd name="connsiteY292" fmla="*/ 3500072 h 3603677"/>
              <a:gd name="connsiteX293" fmla="*/ 342860 w 1410501"/>
              <a:gd name="connsiteY293" fmla="*/ 3470535 h 3603677"/>
              <a:gd name="connsiteX294" fmla="*/ 416691 w 1410501"/>
              <a:gd name="connsiteY294" fmla="*/ 3426230 h 3603677"/>
              <a:gd name="connsiteX295" fmla="*/ 534821 w 1410501"/>
              <a:gd name="connsiteY295" fmla="*/ 3411462 h 3603677"/>
              <a:gd name="connsiteX296" fmla="*/ 933510 w 1410501"/>
              <a:gd name="connsiteY296" fmla="*/ 3426230 h 3603677"/>
              <a:gd name="connsiteX297" fmla="*/ 1022107 w 1410501"/>
              <a:gd name="connsiteY297" fmla="*/ 3455767 h 3603677"/>
              <a:gd name="connsiteX298" fmla="*/ 1066406 w 1410501"/>
              <a:gd name="connsiteY298" fmla="*/ 3470535 h 3603677"/>
              <a:gd name="connsiteX299" fmla="*/ 1110705 w 1410501"/>
              <a:gd name="connsiteY299" fmla="*/ 3485303 h 3603677"/>
              <a:gd name="connsiteX300" fmla="*/ 1140237 w 1410501"/>
              <a:gd name="connsiteY300" fmla="*/ 3514840 h 3603677"/>
              <a:gd name="connsiteX301" fmla="*/ 1228835 w 1410501"/>
              <a:gd name="connsiteY301" fmla="*/ 3367158 h 3603677"/>
              <a:gd name="connsiteX302" fmla="*/ 1243601 w 1410501"/>
              <a:gd name="connsiteY302" fmla="*/ 3012720 h 3603677"/>
              <a:gd name="connsiteX303" fmla="*/ 1243601 w 1410501"/>
              <a:gd name="connsiteY303" fmla="*/ 2732123 h 3603677"/>
              <a:gd name="connsiteX304" fmla="*/ 1243601 w 1410501"/>
              <a:gd name="connsiteY304" fmla="*/ 3440999 h 3603677"/>
              <a:gd name="connsiteX305" fmla="*/ 1287900 w 1410501"/>
              <a:gd name="connsiteY305" fmla="*/ 3544376 h 3603677"/>
              <a:gd name="connsiteX306" fmla="*/ 1332199 w 1410501"/>
              <a:gd name="connsiteY306" fmla="*/ 3573913 h 360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Lst>
            <a:rect l="l" t="t" r="r" b="b"/>
            <a:pathLst>
              <a:path w="1410501" h="3603677">
                <a:moveTo>
                  <a:pt x="1332199" y="0"/>
                </a:moveTo>
                <a:cubicBezTo>
                  <a:pt x="1324970" y="79531"/>
                  <a:pt x="1344605" y="150043"/>
                  <a:pt x="1287900" y="206755"/>
                </a:cubicBezTo>
                <a:cubicBezTo>
                  <a:pt x="1275351" y="219305"/>
                  <a:pt x="1257075" y="224740"/>
                  <a:pt x="1243601" y="236291"/>
                </a:cubicBezTo>
                <a:cubicBezTo>
                  <a:pt x="1222460" y="254414"/>
                  <a:pt x="1204224" y="275673"/>
                  <a:pt x="1184536" y="295364"/>
                </a:cubicBezTo>
                <a:lnTo>
                  <a:pt x="1155004" y="324901"/>
                </a:lnTo>
                <a:cubicBezTo>
                  <a:pt x="1189916" y="429652"/>
                  <a:pt x="1148904" y="354437"/>
                  <a:pt x="1346965" y="354437"/>
                </a:cubicBezTo>
                <a:cubicBezTo>
                  <a:pt x="1367259" y="354437"/>
                  <a:pt x="1386342" y="364282"/>
                  <a:pt x="1406030" y="369205"/>
                </a:cubicBezTo>
                <a:cubicBezTo>
                  <a:pt x="1401108" y="388896"/>
                  <a:pt x="1399258" y="409622"/>
                  <a:pt x="1391264" y="428278"/>
                </a:cubicBezTo>
                <a:cubicBezTo>
                  <a:pt x="1382745" y="448159"/>
                  <a:pt x="1324308" y="520653"/>
                  <a:pt x="1317432" y="531656"/>
                </a:cubicBezTo>
                <a:cubicBezTo>
                  <a:pt x="1252646" y="635328"/>
                  <a:pt x="1328050" y="550573"/>
                  <a:pt x="1243601" y="635034"/>
                </a:cubicBezTo>
                <a:cubicBezTo>
                  <a:pt x="1238679" y="649802"/>
                  <a:pt x="1236843" y="665989"/>
                  <a:pt x="1228835" y="679338"/>
                </a:cubicBezTo>
                <a:cubicBezTo>
                  <a:pt x="1214808" y="702720"/>
                  <a:pt x="1175126" y="724994"/>
                  <a:pt x="1155004" y="738411"/>
                </a:cubicBezTo>
                <a:cubicBezTo>
                  <a:pt x="1150082" y="753179"/>
                  <a:pt x="1148245" y="769367"/>
                  <a:pt x="1140237" y="782716"/>
                </a:cubicBezTo>
                <a:cubicBezTo>
                  <a:pt x="1133075" y="794655"/>
                  <a:pt x="1100860" y="802408"/>
                  <a:pt x="1110705" y="812253"/>
                </a:cubicBezTo>
                <a:cubicBezTo>
                  <a:pt x="1121711" y="823260"/>
                  <a:pt x="1139904" y="801260"/>
                  <a:pt x="1155004" y="797484"/>
                </a:cubicBezTo>
                <a:cubicBezTo>
                  <a:pt x="1179352" y="791396"/>
                  <a:pt x="1204225" y="787639"/>
                  <a:pt x="1228835" y="782716"/>
                </a:cubicBezTo>
                <a:cubicBezTo>
                  <a:pt x="1258367" y="787639"/>
                  <a:pt x="1300031" y="773120"/>
                  <a:pt x="1317432" y="797484"/>
                </a:cubicBezTo>
                <a:cubicBezTo>
                  <a:pt x="1331678" y="817431"/>
                  <a:pt x="1300349" y="912252"/>
                  <a:pt x="1273134" y="930398"/>
                </a:cubicBezTo>
                <a:cubicBezTo>
                  <a:pt x="1256249" y="941656"/>
                  <a:pt x="1233757" y="940244"/>
                  <a:pt x="1214069" y="945167"/>
                </a:cubicBezTo>
                <a:cubicBezTo>
                  <a:pt x="1188404" y="1022166"/>
                  <a:pt x="1218280" y="962755"/>
                  <a:pt x="1155004" y="1019008"/>
                </a:cubicBezTo>
                <a:cubicBezTo>
                  <a:pt x="1123788" y="1046759"/>
                  <a:pt x="1066406" y="1107617"/>
                  <a:pt x="1066406" y="1107617"/>
                </a:cubicBezTo>
                <a:cubicBezTo>
                  <a:pt x="1031953" y="1210994"/>
                  <a:pt x="1066410" y="1186381"/>
                  <a:pt x="992575" y="1210995"/>
                </a:cubicBezTo>
                <a:cubicBezTo>
                  <a:pt x="1007341" y="1220840"/>
                  <a:pt x="1019264" y="1238329"/>
                  <a:pt x="1036874" y="1240531"/>
                </a:cubicBezTo>
                <a:cubicBezTo>
                  <a:pt x="1082674" y="1246257"/>
                  <a:pt x="1131775" y="1215227"/>
                  <a:pt x="1169770" y="1196227"/>
                </a:cubicBezTo>
                <a:cubicBezTo>
                  <a:pt x="1179614" y="1186381"/>
                  <a:pt x="1187718" y="1174414"/>
                  <a:pt x="1199302" y="1166690"/>
                </a:cubicBezTo>
                <a:cubicBezTo>
                  <a:pt x="1235794" y="1142359"/>
                  <a:pt x="1263290" y="1135513"/>
                  <a:pt x="1302666" y="1122386"/>
                </a:cubicBezTo>
                <a:cubicBezTo>
                  <a:pt x="1337121" y="1127309"/>
                  <a:pt x="1377072" y="1117846"/>
                  <a:pt x="1406030" y="1137154"/>
                </a:cubicBezTo>
                <a:cubicBezTo>
                  <a:pt x="1418982" y="1145789"/>
                  <a:pt x="1400603" y="1169004"/>
                  <a:pt x="1391264" y="1181458"/>
                </a:cubicBezTo>
                <a:cubicBezTo>
                  <a:pt x="1337625" y="1252985"/>
                  <a:pt x="1325950" y="1251041"/>
                  <a:pt x="1258367" y="1284836"/>
                </a:cubicBezTo>
                <a:cubicBezTo>
                  <a:pt x="1243601" y="1299604"/>
                  <a:pt x="1230112" y="1315770"/>
                  <a:pt x="1214069" y="1329141"/>
                </a:cubicBezTo>
                <a:cubicBezTo>
                  <a:pt x="1200436" y="1340504"/>
                  <a:pt x="1182319" y="1346127"/>
                  <a:pt x="1169770" y="1358677"/>
                </a:cubicBezTo>
                <a:cubicBezTo>
                  <a:pt x="1102979" y="1425476"/>
                  <a:pt x="1182178" y="1389000"/>
                  <a:pt x="1095939" y="1417750"/>
                </a:cubicBezTo>
                <a:cubicBezTo>
                  <a:pt x="1086095" y="1427596"/>
                  <a:pt x="1077101" y="1438373"/>
                  <a:pt x="1066406" y="1447287"/>
                </a:cubicBezTo>
                <a:cubicBezTo>
                  <a:pt x="1047500" y="1463044"/>
                  <a:pt x="1023691" y="1473195"/>
                  <a:pt x="1007341" y="1491591"/>
                </a:cubicBezTo>
                <a:cubicBezTo>
                  <a:pt x="882053" y="1632559"/>
                  <a:pt x="1005999" y="1541715"/>
                  <a:pt x="903977" y="1609737"/>
                </a:cubicBezTo>
                <a:cubicBezTo>
                  <a:pt x="899055" y="1624505"/>
                  <a:pt x="897219" y="1640693"/>
                  <a:pt x="889211" y="1654042"/>
                </a:cubicBezTo>
                <a:cubicBezTo>
                  <a:pt x="828399" y="1755411"/>
                  <a:pt x="886749" y="1602364"/>
                  <a:pt x="844912" y="1727883"/>
                </a:cubicBezTo>
                <a:cubicBezTo>
                  <a:pt x="849834" y="1742651"/>
                  <a:pt x="844414" y="1769135"/>
                  <a:pt x="859679" y="1772188"/>
                </a:cubicBezTo>
                <a:cubicBezTo>
                  <a:pt x="903385" y="1780930"/>
                  <a:pt x="949575" y="1769149"/>
                  <a:pt x="992575" y="1757420"/>
                </a:cubicBezTo>
                <a:cubicBezTo>
                  <a:pt x="1006007" y="1753756"/>
                  <a:pt x="1013410" y="1738755"/>
                  <a:pt x="1022107" y="1727883"/>
                </a:cubicBezTo>
                <a:cubicBezTo>
                  <a:pt x="1060274" y="1680168"/>
                  <a:pt x="1049776" y="1665131"/>
                  <a:pt x="1110705" y="1624506"/>
                </a:cubicBezTo>
                <a:cubicBezTo>
                  <a:pt x="1125471" y="1614660"/>
                  <a:pt x="1138786" y="1602178"/>
                  <a:pt x="1155004" y="1594969"/>
                </a:cubicBezTo>
                <a:cubicBezTo>
                  <a:pt x="1183450" y="1582324"/>
                  <a:pt x="1243601" y="1565433"/>
                  <a:pt x="1243601" y="1565433"/>
                </a:cubicBezTo>
                <a:cubicBezTo>
                  <a:pt x="1273134" y="1570356"/>
                  <a:pt x="1311030" y="1559029"/>
                  <a:pt x="1332199" y="1580201"/>
                </a:cubicBezTo>
                <a:cubicBezTo>
                  <a:pt x="1361269" y="1609275"/>
                  <a:pt x="1281467" y="1676634"/>
                  <a:pt x="1273134" y="1683579"/>
                </a:cubicBezTo>
                <a:cubicBezTo>
                  <a:pt x="1259501" y="1694942"/>
                  <a:pt x="1242693" y="1702027"/>
                  <a:pt x="1228835" y="1713115"/>
                </a:cubicBezTo>
                <a:cubicBezTo>
                  <a:pt x="1217964" y="1721813"/>
                  <a:pt x="1210173" y="1733953"/>
                  <a:pt x="1199302" y="1742651"/>
                </a:cubicBezTo>
                <a:cubicBezTo>
                  <a:pt x="1185444" y="1753739"/>
                  <a:pt x="1168268" y="1760396"/>
                  <a:pt x="1155004" y="1772188"/>
                </a:cubicBezTo>
                <a:cubicBezTo>
                  <a:pt x="1123788" y="1799939"/>
                  <a:pt x="1095939" y="1831261"/>
                  <a:pt x="1066406" y="1860797"/>
                </a:cubicBezTo>
                <a:cubicBezTo>
                  <a:pt x="1051640" y="1875565"/>
                  <a:pt x="1039483" y="1893516"/>
                  <a:pt x="1022107" y="1905102"/>
                </a:cubicBezTo>
                <a:lnTo>
                  <a:pt x="977809" y="1934639"/>
                </a:lnTo>
                <a:cubicBezTo>
                  <a:pt x="908206" y="2039054"/>
                  <a:pt x="999109" y="1913336"/>
                  <a:pt x="889211" y="2023248"/>
                </a:cubicBezTo>
                <a:cubicBezTo>
                  <a:pt x="871808" y="2040653"/>
                  <a:pt x="861263" y="2063924"/>
                  <a:pt x="844912" y="2082321"/>
                </a:cubicBezTo>
                <a:cubicBezTo>
                  <a:pt x="821789" y="2108337"/>
                  <a:pt x="771081" y="2156162"/>
                  <a:pt x="771081" y="2156162"/>
                </a:cubicBezTo>
                <a:cubicBezTo>
                  <a:pt x="780925" y="2175853"/>
                  <a:pt x="779528" y="2208908"/>
                  <a:pt x="800614" y="2215235"/>
                </a:cubicBezTo>
                <a:cubicBezTo>
                  <a:pt x="897456" y="2244292"/>
                  <a:pt x="915348" y="2195205"/>
                  <a:pt x="977809" y="2156162"/>
                </a:cubicBezTo>
                <a:cubicBezTo>
                  <a:pt x="1060026" y="2104769"/>
                  <a:pt x="1010908" y="2143748"/>
                  <a:pt x="1095939" y="2111857"/>
                </a:cubicBezTo>
                <a:cubicBezTo>
                  <a:pt x="1116550" y="2104127"/>
                  <a:pt x="1135316" y="2092166"/>
                  <a:pt x="1155004" y="2082321"/>
                </a:cubicBezTo>
                <a:cubicBezTo>
                  <a:pt x="1169770" y="2067553"/>
                  <a:pt x="1183259" y="2051387"/>
                  <a:pt x="1199302" y="2038016"/>
                </a:cubicBezTo>
                <a:cubicBezTo>
                  <a:pt x="1311075" y="1944859"/>
                  <a:pt x="1187207" y="2064881"/>
                  <a:pt x="1273134" y="1978943"/>
                </a:cubicBezTo>
                <a:cubicBezTo>
                  <a:pt x="1368132" y="2010615"/>
                  <a:pt x="1339801" y="1985228"/>
                  <a:pt x="1302666" y="2170930"/>
                </a:cubicBezTo>
                <a:cubicBezTo>
                  <a:pt x="1299922" y="2184650"/>
                  <a:pt x="1258611" y="2235765"/>
                  <a:pt x="1243601" y="2244772"/>
                </a:cubicBezTo>
                <a:cubicBezTo>
                  <a:pt x="1230254" y="2252781"/>
                  <a:pt x="1213608" y="2253408"/>
                  <a:pt x="1199302" y="2259540"/>
                </a:cubicBezTo>
                <a:cubicBezTo>
                  <a:pt x="1179069" y="2268212"/>
                  <a:pt x="1160848" y="2281346"/>
                  <a:pt x="1140237" y="2289076"/>
                </a:cubicBezTo>
                <a:cubicBezTo>
                  <a:pt x="1102373" y="2303277"/>
                  <a:pt x="1072583" y="2300756"/>
                  <a:pt x="1036874" y="2318613"/>
                </a:cubicBezTo>
                <a:cubicBezTo>
                  <a:pt x="1021001" y="2326551"/>
                  <a:pt x="1008887" y="2341157"/>
                  <a:pt x="992575" y="2348149"/>
                </a:cubicBezTo>
                <a:cubicBezTo>
                  <a:pt x="973922" y="2356144"/>
                  <a:pt x="953023" y="2357341"/>
                  <a:pt x="933510" y="2362917"/>
                </a:cubicBezTo>
                <a:cubicBezTo>
                  <a:pt x="918544" y="2367194"/>
                  <a:pt x="903977" y="2372763"/>
                  <a:pt x="889211" y="2377686"/>
                </a:cubicBezTo>
                <a:cubicBezTo>
                  <a:pt x="874919" y="2420567"/>
                  <a:pt x="876140" y="2429858"/>
                  <a:pt x="844912" y="2466295"/>
                </a:cubicBezTo>
                <a:cubicBezTo>
                  <a:pt x="826792" y="2487438"/>
                  <a:pt x="812263" y="2516561"/>
                  <a:pt x="785847" y="2525368"/>
                </a:cubicBezTo>
                <a:lnTo>
                  <a:pt x="741549" y="2540136"/>
                </a:lnTo>
                <a:cubicBezTo>
                  <a:pt x="731705" y="2554904"/>
                  <a:pt x="724565" y="2571890"/>
                  <a:pt x="712016" y="2584441"/>
                </a:cubicBezTo>
                <a:cubicBezTo>
                  <a:pt x="699467" y="2596991"/>
                  <a:pt x="681575" y="2602889"/>
                  <a:pt x="667717" y="2613977"/>
                </a:cubicBezTo>
                <a:cubicBezTo>
                  <a:pt x="656846" y="2622675"/>
                  <a:pt x="648029" y="2633668"/>
                  <a:pt x="638185" y="2643514"/>
                </a:cubicBezTo>
                <a:cubicBezTo>
                  <a:pt x="604250" y="2745332"/>
                  <a:pt x="586639" y="2710107"/>
                  <a:pt x="638185" y="2761660"/>
                </a:cubicBezTo>
                <a:cubicBezTo>
                  <a:pt x="692328" y="2751814"/>
                  <a:pt x="748408" y="2749527"/>
                  <a:pt x="800614" y="2732123"/>
                </a:cubicBezTo>
                <a:cubicBezTo>
                  <a:pt x="823962" y="2724339"/>
                  <a:pt x="839653" y="2702125"/>
                  <a:pt x="859679" y="2687819"/>
                </a:cubicBezTo>
                <a:cubicBezTo>
                  <a:pt x="874120" y="2677503"/>
                  <a:pt x="890119" y="2669370"/>
                  <a:pt x="903977" y="2658282"/>
                </a:cubicBezTo>
                <a:cubicBezTo>
                  <a:pt x="949753" y="2621656"/>
                  <a:pt x="917217" y="2629510"/>
                  <a:pt x="977809" y="2599209"/>
                </a:cubicBezTo>
                <a:cubicBezTo>
                  <a:pt x="991730" y="2592247"/>
                  <a:pt x="1007341" y="2589364"/>
                  <a:pt x="1022107" y="2584441"/>
                </a:cubicBezTo>
                <a:cubicBezTo>
                  <a:pt x="1030044" y="2578488"/>
                  <a:pt x="1107801" y="2518454"/>
                  <a:pt x="1125471" y="2510600"/>
                </a:cubicBezTo>
                <a:cubicBezTo>
                  <a:pt x="1186787" y="2483345"/>
                  <a:pt x="1224733" y="2478930"/>
                  <a:pt x="1287900" y="2466295"/>
                </a:cubicBezTo>
                <a:cubicBezTo>
                  <a:pt x="1322355" y="2471218"/>
                  <a:pt x="1362306" y="2461755"/>
                  <a:pt x="1391264" y="2481063"/>
                </a:cubicBezTo>
                <a:cubicBezTo>
                  <a:pt x="1404216" y="2489699"/>
                  <a:pt x="1386221" y="2513211"/>
                  <a:pt x="1376497" y="2525368"/>
                </a:cubicBezTo>
                <a:cubicBezTo>
                  <a:pt x="1365411" y="2539227"/>
                  <a:pt x="1345555" y="2543217"/>
                  <a:pt x="1332199" y="2554905"/>
                </a:cubicBezTo>
                <a:cubicBezTo>
                  <a:pt x="1294899" y="2587547"/>
                  <a:pt x="1262302" y="2636842"/>
                  <a:pt x="1214069" y="2658282"/>
                </a:cubicBezTo>
                <a:cubicBezTo>
                  <a:pt x="1185622" y="2670927"/>
                  <a:pt x="1151372" y="2670549"/>
                  <a:pt x="1125471" y="2687819"/>
                </a:cubicBezTo>
                <a:cubicBezTo>
                  <a:pt x="1060663" y="2731031"/>
                  <a:pt x="993682" y="2780983"/>
                  <a:pt x="918744" y="2805965"/>
                </a:cubicBezTo>
                <a:cubicBezTo>
                  <a:pt x="903978" y="2810888"/>
                  <a:pt x="888615" y="2814291"/>
                  <a:pt x="874445" y="2820733"/>
                </a:cubicBezTo>
                <a:cubicBezTo>
                  <a:pt x="834366" y="2838953"/>
                  <a:pt x="756315" y="2879806"/>
                  <a:pt x="756315" y="2879806"/>
                </a:cubicBezTo>
                <a:cubicBezTo>
                  <a:pt x="672635" y="3005339"/>
                  <a:pt x="810464" y="2810880"/>
                  <a:pt x="638185" y="2983183"/>
                </a:cubicBezTo>
                <a:cubicBezTo>
                  <a:pt x="628341" y="2993029"/>
                  <a:pt x="621105" y="3006493"/>
                  <a:pt x="608652" y="3012720"/>
                </a:cubicBezTo>
                <a:cubicBezTo>
                  <a:pt x="580809" y="3026643"/>
                  <a:pt x="520055" y="3042256"/>
                  <a:pt x="520055" y="3042256"/>
                </a:cubicBezTo>
                <a:cubicBezTo>
                  <a:pt x="510211" y="3057024"/>
                  <a:pt x="501609" y="3072701"/>
                  <a:pt x="490522" y="3086561"/>
                </a:cubicBezTo>
                <a:cubicBezTo>
                  <a:pt x="481825" y="3097433"/>
                  <a:pt x="468152" y="3104159"/>
                  <a:pt x="460990" y="3116098"/>
                </a:cubicBezTo>
                <a:cubicBezTo>
                  <a:pt x="452982" y="3129447"/>
                  <a:pt x="432301" y="3167364"/>
                  <a:pt x="446224" y="3160402"/>
                </a:cubicBezTo>
                <a:cubicBezTo>
                  <a:pt x="477355" y="3144834"/>
                  <a:pt x="487035" y="3097569"/>
                  <a:pt x="520055" y="3086561"/>
                </a:cubicBezTo>
                <a:lnTo>
                  <a:pt x="564354" y="3071793"/>
                </a:lnTo>
                <a:cubicBezTo>
                  <a:pt x="672273" y="2999835"/>
                  <a:pt x="536583" y="3087663"/>
                  <a:pt x="667717" y="3012720"/>
                </a:cubicBezTo>
                <a:cubicBezTo>
                  <a:pt x="683126" y="3003914"/>
                  <a:pt x="696142" y="2991121"/>
                  <a:pt x="712016" y="2983183"/>
                </a:cubicBezTo>
                <a:cubicBezTo>
                  <a:pt x="735724" y="2971328"/>
                  <a:pt x="760937" y="2962707"/>
                  <a:pt x="785847" y="2953647"/>
                </a:cubicBezTo>
                <a:cubicBezTo>
                  <a:pt x="877442" y="2920335"/>
                  <a:pt x="860699" y="2926860"/>
                  <a:pt x="948276" y="2909342"/>
                </a:cubicBezTo>
                <a:cubicBezTo>
                  <a:pt x="1027029" y="2914265"/>
                  <a:pt x="1106063" y="2915848"/>
                  <a:pt x="1184536" y="2924110"/>
                </a:cubicBezTo>
                <a:cubicBezTo>
                  <a:pt x="1200016" y="2925740"/>
                  <a:pt x="1216681" y="2929155"/>
                  <a:pt x="1228835" y="2938879"/>
                </a:cubicBezTo>
                <a:cubicBezTo>
                  <a:pt x="1242693" y="2949967"/>
                  <a:pt x="1247281" y="2969323"/>
                  <a:pt x="1258367" y="2983183"/>
                </a:cubicBezTo>
                <a:cubicBezTo>
                  <a:pt x="1267064" y="2994056"/>
                  <a:pt x="1279203" y="3001847"/>
                  <a:pt x="1287900" y="3012720"/>
                </a:cubicBezTo>
                <a:cubicBezTo>
                  <a:pt x="1320613" y="3053617"/>
                  <a:pt x="1316603" y="3054537"/>
                  <a:pt x="1332199" y="3101329"/>
                </a:cubicBezTo>
                <a:cubicBezTo>
                  <a:pt x="1317433" y="3106252"/>
                  <a:pt x="1301247" y="3108089"/>
                  <a:pt x="1287900" y="3116098"/>
                </a:cubicBezTo>
                <a:cubicBezTo>
                  <a:pt x="1240869" y="3144320"/>
                  <a:pt x="1278833" y="3155004"/>
                  <a:pt x="1214069" y="3160402"/>
                </a:cubicBezTo>
                <a:cubicBezTo>
                  <a:pt x="1110945" y="3168997"/>
                  <a:pt x="1007341" y="3170247"/>
                  <a:pt x="903977" y="3175170"/>
                </a:cubicBezTo>
                <a:cubicBezTo>
                  <a:pt x="884289" y="3180093"/>
                  <a:pt x="864812" y="3185958"/>
                  <a:pt x="844912" y="3189939"/>
                </a:cubicBezTo>
                <a:cubicBezTo>
                  <a:pt x="779077" y="3203108"/>
                  <a:pt x="745839" y="3203634"/>
                  <a:pt x="682484" y="3219475"/>
                </a:cubicBezTo>
                <a:cubicBezTo>
                  <a:pt x="667384" y="3223251"/>
                  <a:pt x="653151" y="3229966"/>
                  <a:pt x="638185" y="3234243"/>
                </a:cubicBezTo>
                <a:cubicBezTo>
                  <a:pt x="600726" y="3244947"/>
                  <a:pt x="570220" y="3248607"/>
                  <a:pt x="534821" y="3263780"/>
                </a:cubicBezTo>
                <a:cubicBezTo>
                  <a:pt x="505083" y="3276526"/>
                  <a:pt x="457628" y="3301041"/>
                  <a:pt x="431457" y="3322853"/>
                </a:cubicBezTo>
                <a:cubicBezTo>
                  <a:pt x="382471" y="3363680"/>
                  <a:pt x="397855" y="3369194"/>
                  <a:pt x="342860" y="3396694"/>
                </a:cubicBezTo>
                <a:cubicBezTo>
                  <a:pt x="328938" y="3403656"/>
                  <a:pt x="312867" y="3405330"/>
                  <a:pt x="298561" y="3411462"/>
                </a:cubicBezTo>
                <a:cubicBezTo>
                  <a:pt x="170834" y="3466210"/>
                  <a:pt x="299086" y="3421134"/>
                  <a:pt x="195197" y="3455767"/>
                </a:cubicBezTo>
                <a:cubicBezTo>
                  <a:pt x="209963" y="3465612"/>
                  <a:pt x="222278" y="3480998"/>
                  <a:pt x="239496" y="3485303"/>
                </a:cubicBezTo>
                <a:cubicBezTo>
                  <a:pt x="388031" y="3522442"/>
                  <a:pt x="859672" y="3485303"/>
                  <a:pt x="859679" y="3485303"/>
                </a:cubicBezTo>
                <a:cubicBezTo>
                  <a:pt x="934427" y="3472843"/>
                  <a:pt x="1025148" y="3458700"/>
                  <a:pt x="1095939" y="3440999"/>
                </a:cubicBezTo>
                <a:cubicBezTo>
                  <a:pt x="1115627" y="3436076"/>
                  <a:pt x="1135104" y="3430211"/>
                  <a:pt x="1155004" y="3426230"/>
                </a:cubicBezTo>
                <a:cubicBezTo>
                  <a:pt x="1284949" y="3400237"/>
                  <a:pt x="1201684" y="3425436"/>
                  <a:pt x="1287900" y="3396694"/>
                </a:cubicBezTo>
                <a:cubicBezTo>
                  <a:pt x="1307588" y="3401617"/>
                  <a:pt x="1335709" y="3394575"/>
                  <a:pt x="1346965" y="3411462"/>
                </a:cubicBezTo>
                <a:cubicBezTo>
                  <a:pt x="1354687" y="3423047"/>
                  <a:pt x="1328303" y="3432301"/>
                  <a:pt x="1317432" y="3440999"/>
                </a:cubicBezTo>
                <a:cubicBezTo>
                  <a:pt x="1303574" y="3452087"/>
                  <a:pt x="1286992" y="3459447"/>
                  <a:pt x="1273134" y="3470535"/>
                </a:cubicBezTo>
                <a:cubicBezTo>
                  <a:pt x="1235167" y="3500913"/>
                  <a:pt x="1253934" y="3507034"/>
                  <a:pt x="1199302" y="3514840"/>
                </a:cubicBezTo>
                <a:cubicBezTo>
                  <a:pt x="1145483" y="3522529"/>
                  <a:pt x="1091017" y="3524685"/>
                  <a:pt x="1036874" y="3529608"/>
                </a:cubicBezTo>
                <a:cubicBezTo>
                  <a:pt x="1022108" y="3534531"/>
                  <a:pt x="1006497" y="3537414"/>
                  <a:pt x="992575" y="3544376"/>
                </a:cubicBezTo>
                <a:cubicBezTo>
                  <a:pt x="976701" y="3552314"/>
                  <a:pt x="964494" y="3566704"/>
                  <a:pt x="948276" y="3573913"/>
                </a:cubicBezTo>
                <a:cubicBezTo>
                  <a:pt x="919830" y="3586558"/>
                  <a:pt x="859679" y="3603449"/>
                  <a:pt x="859679" y="3603449"/>
                </a:cubicBezTo>
                <a:cubicBezTo>
                  <a:pt x="761237" y="3598526"/>
                  <a:pt x="662605" y="3596542"/>
                  <a:pt x="564354" y="3588681"/>
                </a:cubicBezTo>
                <a:cubicBezTo>
                  <a:pt x="539336" y="3586679"/>
                  <a:pt x="515215" y="3578403"/>
                  <a:pt x="490522" y="3573913"/>
                </a:cubicBezTo>
                <a:cubicBezTo>
                  <a:pt x="461065" y="3568557"/>
                  <a:pt x="431457" y="3564068"/>
                  <a:pt x="401925" y="3559145"/>
                </a:cubicBezTo>
                <a:lnTo>
                  <a:pt x="77067" y="3573913"/>
                </a:lnTo>
                <a:cubicBezTo>
                  <a:pt x="86911" y="3559145"/>
                  <a:pt x="92741" y="3540696"/>
                  <a:pt x="106600" y="3529608"/>
                </a:cubicBezTo>
                <a:cubicBezTo>
                  <a:pt x="118754" y="3519884"/>
                  <a:pt x="137552" y="3522849"/>
                  <a:pt x="150899" y="3514840"/>
                </a:cubicBezTo>
                <a:cubicBezTo>
                  <a:pt x="162837" y="3507676"/>
                  <a:pt x="168493" y="3492467"/>
                  <a:pt x="180431" y="3485303"/>
                </a:cubicBezTo>
                <a:cubicBezTo>
                  <a:pt x="193778" y="3477294"/>
                  <a:pt x="210808" y="3477497"/>
                  <a:pt x="224730" y="3470535"/>
                </a:cubicBezTo>
                <a:cubicBezTo>
                  <a:pt x="240604" y="3462597"/>
                  <a:pt x="254263" y="3450844"/>
                  <a:pt x="269029" y="3440999"/>
                </a:cubicBezTo>
                <a:cubicBezTo>
                  <a:pt x="273951" y="3426231"/>
                  <a:pt x="281236" y="3412049"/>
                  <a:pt x="283795" y="3396694"/>
                </a:cubicBezTo>
                <a:cubicBezTo>
                  <a:pt x="291122" y="3352723"/>
                  <a:pt x="286833" y="3306787"/>
                  <a:pt x="298561" y="3263780"/>
                </a:cubicBezTo>
                <a:cubicBezTo>
                  <a:pt x="307669" y="3230379"/>
                  <a:pt x="350023" y="3230661"/>
                  <a:pt x="372392" y="3219475"/>
                </a:cubicBezTo>
                <a:cubicBezTo>
                  <a:pt x="388265" y="3211537"/>
                  <a:pt x="401925" y="3199784"/>
                  <a:pt x="416691" y="3189939"/>
                </a:cubicBezTo>
                <a:cubicBezTo>
                  <a:pt x="549587" y="3194862"/>
                  <a:pt x="682687" y="3195860"/>
                  <a:pt x="815380" y="3204707"/>
                </a:cubicBezTo>
                <a:cubicBezTo>
                  <a:pt x="878126" y="3208891"/>
                  <a:pt x="843987" y="3221874"/>
                  <a:pt x="889211" y="3249012"/>
                </a:cubicBezTo>
                <a:cubicBezTo>
                  <a:pt x="902558" y="3257021"/>
                  <a:pt x="919588" y="3256818"/>
                  <a:pt x="933510" y="3263780"/>
                </a:cubicBezTo>
                <a:cubicBezTo>
                  <a:pt x="949384" y="3271718"/>
                  <a:pt x="963043" y="3283471"/>
                  <a:pt x="977809" y="3293316"/>
                </a:cubicBezTo>
                <a:cubicBezTo>
                  <a:pt x="1031952" y="3288393"/>
                  <a:pt x="1087264" y="3290774"/>
                  <a:pt x="1140237" y="3278548"/>
                </a:cubicBezTo>
                <a:cubicBezTo>
                  <a:pt x="1174980" y="3270529"/>
                  <a:pt x="1171850" y="3225854"/>
                  <a:pt x="1184536" y="3204707"/>
                </a:cubicBezTo>
                <a:cubicBezTo>
                  <a:pt x="1191699" y="3192768"/>
                  <a:pt x="1204225" y="3185016"/>
                  <a:pt x="1214069" y="3175170"/>
                </a:cubicBezTo>
                <a:cubicBezTo>
                  <a:pt x="1223913" y="3145634"/>
                  <a:pt x="1236051" y="3116765"/>
                  <a:pt x="1243601" y="3086561"/>
                </a:cubicBezTo>
                <a:lnTo>
                  <a:pt x="1273134" y="2968415"/>
                </a:lnTo>
                <a:cubicBezTo>
                  <a:pt x="1268212" y="2933956"/>
                  <a:pt x="1277674" y="2894001"/>
                  <a:pt x="1258367" y="2865037"/>
                </a:cubicBezTo>
                <a:cubicBezTo>
                  <a:pt x="1253322" y="2857469"/>
                  <a:pt x="1160803" y="2827589"/>
                  <a:pt x="1140237" y="2820733"/>
                </a:cubicBezTo>
                <a:cubicBezTo>
                  <a:pt x="1041795" y="2825656"/>
                  <a:pt x="943136" y="2827315"/>
                  <a:pt x="844912" y="2835501"/>
                </a:cubicBezTo>
                <a:cubicBezTo>
                  <a:pt x="824688" y="2837187"/>
                  <a:pt x="805658" y="2845866"/>
                  <a:pt x="785847" y="2850269"/>
                </a:cubicBezTo>
                <a:cubicBezTo>
                  <a:pt x="761347" y="2855714"/>
                  <a:pt x="736626" y="2860114"/>
                  <a:pt x="712016" y="2865037"/>
                </a:cubicBezTo>
                <a:cubicBezTo>
                  <a:pt x="682484" y="2860114"/>
                  <a:pt x="649413" y="2865125"/>
                  <a:pt x="623419" y="2850269"/>
                </a:cubicBezTo>
                <a:cubicBezTo>
                  <a:pt x="609904" y="2842545"/>
                  <a:pt x="608652" y="2821532"/>
                  <a:pt x="608652" y="2805965"/>
                </a:cubicBezTo>
                <a:cubicBezTo>
                  <a:pt x="608652" y="2751591"/>
                  <a:pt x="615730" y="2697341"/>
                  <a:pt x="623419" y="2643514"/>
                </a:cubicBezTo>
                <a:cubicBezTo>
                  <a:pt x="625620" y="2628103"/>
                  <a:pt x="628846" y="2611663"/>
                  <a:pt x="638185" y="2599209"/>
                </a:cubicBezTo>
                <a:cubicBezTo>
                  <a:pt x="659067" y="2571362"/>
                  <a:pt x="678996" y="2536376"/>
                  <a:pt x="712016" y="2525368"/>
                </a:cubicBezTo>
                <a:cubicBezTo>
                  <a:pt x="726782" y="2520445"/>
                  <a:pt x="741298" y="2514696"/>
                  <a:pt x="756315" y="2510600"/>
                </a:cubicBezTo>
                <a:cubicBezTo>
                  <a:pt x="939507" y="2460632"/>
                  <a:pt x="816780" y="2500287"/>
                  <a:pt x="918744" y="2466295"/>
                </a:cubicBezTo>
                <a:cubicBezTo>
                  <a:pt x="928588" y="2451527"/>
                  <a:pt x="941068" y="2438209"/>
                  <a:pt x="948276" y="2421990"/>
                </a:cubicBezTo>
                <a:cubicBezTo>
                  <a:pt x="960919" y="2393539"/>
                  <a:pt x="977809" y="2333381"/>
                  <a:pt x="977809" y="2333381"/>
                </a:cubicBezTo>
                <a:cubicBezTo>
                  <a:pt x="972887" y="2225081"/>
                  <a:pt x="976487" y="2116055"/>
                  <a:pt x="963042" y="2008480"/>
                </a:cubicBezTo>
                <a:cubicBezTo>
                  <a:pt x="961315" y="1994665"/>
                  <a:pt x="933510" y="1992866"/>
                  <a:pt x="933510" y="1978943"/>
                </a:cubicBezTo>
                <a:cubicBezTo>
                  <a:pt x="933510" y="1899566"/>
                  <a:pt x="954587" y="1821576"/>
                  <a:pt x="963042" y="1742651"/>
                </a:cubicBezTo>
                <a:cubicBezTo>
                  <a:pt x="969356" y="1683711"/>
                  <a:pt x="970884" y="1624304"/>
                  <a:pt x="977809" y="1565433"/>
                </a:cubicBezTo>
                <a:cubicBezTo>
                  <a:pt x="980742" y="1540504"/>
                  <a:pt x="988759" y="1516400"/>
                  <a:pt x="992575" y="1491591"/>
                </a:cubicBezTo>
                <a:cubicBezTo>
                  <a:pt x="998609" y="1452364"/>
                  <a:pt x="1003579" y="1412955"/>
                  <a:pt x="1007341" y="1373446"/>
                </a:cubicBezTo>
                <a:cubicBezTo>
                  <a:pt x="1013425" y="1309550"/>
                  <a:pt x="1013031" y="1244998"/>
                  <a:pt x="1022107" y="1181458"/>
                </a:cubicBezTo>
                <a:cubicBezTo>
                  <a:pt x="1043499" y="1031692"/>
                  <a:pt x="1040798" y="1105188"/>
                  <a:pt x="1081172" y="1004240"/>
                </a:cubicBezTo>
                <a:cubicBezTo>
                  <a:pt x="1133888" y="872433"/>
                  <a:pt x="1083420" y="956563"/>
                  <a:pt x="1140237" y="871326"/>
                </a:cubicBezTo>
                <a:cubicBezTo>
                  <a:pt x="1145159" y="827021"/>
                  <a:pt x="1149475" y="782644"/>
                  <a:pt x="1155004" y="738411"/>
                </a:cubicBezTo>
                <a:cubicBezTo>
                  <a:pt x="1159321" y="703871"/>
                  <a:pt x="1165927" y="669630"/>
                  <a:pt x="1169770" y="635034"/>
                </a:cubicBezTo>
                <a:cubicBezTo>
                  <a:pt x="1175774" y="580993"/>
                  <a:pt x="1176848" y="526410"/>
                  <a:pt x="1184536" y="472583"/>
                </a:cubicBezTo>
                <a:cubicBezTo>
                  <a:pt x="1186737" y="457172"/>
                  <a:pt x="1195527" y="443380"/>
                  <a:pt x="1199302" y="428278"/>
                </a:cubicBezTo>
                <a:cubicBezTo>
                  <a:pt x="1205389" y="403926"/>
                  <a:pt x="1207465" y="378654"/>
                  <a:pt x="1214069" y="354437"/>
                </a:cubicBezTo>
                <a:cubicBezTo>
                  <a:pt x="1222260" y="324400"/>
                  <a:pt x="1233757" y="295364"/>
                  <a:pt x="1243601" y="265828"/>
                </a:cubicBezTo>
                <a:lnTo>
                  <a:pt x="1258367" y="221523"/>
                </a:lnTo>
                <a:cubicBezTo>
                  <a:pt x="1263289" y="206755"/>
                  <a:pt x="1270081" y="192483"/>
                  <a:pt x="1273134" y="177218"/>
                </a:cubicBezTo>
                <a:cubicBezTo>
                  <a:pt x="1290952" y="88112"/>
                  <a:pt x="1279964" y="127190"/>
                  <a:pt x="1302666" y="59072"/>
                </a:cubicBezTo>
                <a:cubicBezTo>
                  <a:pt x="1322354" y="63995"/>
                  <a:pt x="1358989" y="53733"/>
                  <a:pt x="1361731" y="73841"/>
                </a:cubicBezTo>
                <a:cubicBezTo>
                  <a:pt x="1398759" y="345419"/>
                  <a:pt x="1413086" y="317846"/>
                  <a:pt x="1317432" y="413510"/>
                </a:cubicBezTo>
                <a:cubicBezTo>
                  <a:pt x="1287311" y="503889"/>
                  <a:pt x="1311752" y="420898"/>
                  <a:pt x="1287900" y="575961"/>
                </a:cubicBezTo>
                <a:cubicBezTo>
                  <a:pt x="1280400" y="624715"/>
                  <a:pt x="1270127" y="661830"/>
                  <a:pt x="1258367" y="708875"/>
                </a:cubicBezTo>
                <a:cubicBezTo>
                  <a:pt x="1246428" y="1520827"/>
                  <a:pt x="1259057" y="1464393"/>
                  <a:pt x="1228835" y="2008480"/>
                </a:cubicBezTo>
                <a:cubicBezTo>
                  <a:pt x="1215196" y="2254013"/>
                  <a:pt x="1238610" y="2171145"/>
                  <a:pt x="1199302" y="2289076"/>
                </a:cubicBezTo>
                <a:cubicBezTo>
                  <a:pt x="1194380" y="2353072"/>
                  <a:pt x="1186247" y="2416901"/>
                  <a:pt x="1184536" y="2481063"/>
                </a:cubicBezTo>
                <a:cubicBezTo>
                  <a:pt x="1176400" y="2786205"/>
                  <a:pt x="1183222" y="3091741"/>
                  <a:pt x="1169770" y="3396694"/>
                </a:cubicBezTo>
                <a:cubicBezTo>
                  <a:pt x="1167898" y="3439120"/>
                  <a:pt x="1129636" y="3528218"/>
                  <a:pt x="1081172" y="3544376"/>
                </a:cubicBezTo>
                <a:lnTo>
                  <a:pt x="1036874" y="3559145"/>
                </a:lnTo>
                <a:cubicBezTo>
                  <a:pt x="992575" y="3554222"/>
                  <a:pt x="945360" y="3560931"/>
                  <a:pt x="903977" y="3544376"/>
                </a:cubicBezTo>
                <a:cubicBezTo>
                  <a:pt x="889524" y="3538594"/>
                  <a:pt x="889211" y="3515639"/>
                  <a:pt x="889211" y="3500072"/>
                </a:cubicBezTo>
                <a:cubicBezTo>
                  <a:pt x="889211" y="3399953"/>
                  <a:pt x="901546" y="3278369"/>
                  <a:pt x="918744" y="3175170"/>
                </a:cubicBezTo>
                <a:cubicBezTo>
                  <a:pt x="922870" y="3150410"/>
                  <a:pt x="928588" y="3125943"/>
                  <a:pt x="933510" y="3101329"/>
                </a:cubicBezTo>
                <a:cubicBezTo>
                  <a:pt x="938432" y="2894574"/>
                  <a:pt x="939095" y="2687673"/>
                  <a:pt x="948276" y="2481063"/>
                </a:cubicBezTo>
                <a:cubicBezTo>
                  <a:pt x="948967" y="2465512"/>
                  <a:pt x="958766" y="2451727"/>
                  <a:pt x="963042" y="2436759"/>
                </a:cubicBezTo>
                <a:cubicBezTo>
                  <a:pt x="968617" y="2417243"/>
                  <a:pt x="972234" y="2397202"/>
                  <a:pt x="977809" y="2377686"/>
                </a:cubicBezTo>
                <a:cubicBezTo>
                  <a:pt x="989385" y="2337166"/>
                  <a:pt x="1006501" y="2298562"/>
                  <a:pt x="1022107" y="2259540"/>
                </a:cubicBezTo>
                <a:cubicBezTo>
                  <a:pt x="1042112" y="1539294"/>
                  <a:pt x="1006988" y="1929556"/>
                  <a:pt x="1051640" y="1639274"/>
                </a:cubicBezTo>
                <a:cubicBezTo>
                  <a:pt x="1056932" y="1604870"/>
                  <a:pt x="1059580" y="1570029"/>
                  <a:pt x="1066406" y="1535896"/>
                </a:cubicBezTo>
                <a:cubicBezTo>
                  <a:pt x="1069458" y="1520631"/>
                  <a:pt x="1076896" y="1506559"/>
                  <a:pt x="1081172" y="1491591"/>
                </a:cubicBezTo>
                <a:cubicBezTo>
                  <a:pt x="1091874" y="1454130"/>
                  <a:pt x="1095535" y="1423617"/>
                  <a:pt x="1110705" y="1388214"/>
                </a:cubicBezTo>
                <a:cubicBezTo>
                  <a:pt x="1165450" y="1260456"/>
                  <a:pt x="1120369" y="1388749"/>
                  <a:pt x="1155004" y="1284836"/>
                </a:cubicBezTo>
                <a:cubicBezTo>
                  <a:pt x="1165690" y="1220713"/>
                  <a:pt x="1170778" y="1184308"/>
                  <a:pt x="1184536" y="1122386"/>
                </a:cubicBezTo>
                <a:cubicBezTo>
                  <a:pt x="1188938" y="1102572"/>
                  <a:pt x="1194380" y="1083004"/>
                  <a:pt x="1199302" y="1063313"/>
                </a:cubicBezTo>
                <a:cubicBezTo>
                  <a:pt x="1240111" y="696001"/>
                  <a:pt x="1190318" y="1178186"/>
                  <a:pt x="1228835" y="369205"/>
                </a:cubicBezTo>
                <a:cubicBezTo>
                  <a:pt x="1231556" y="312049"/>
                  <a:pt x="1239829" y="313906"/>
                  <a:pt x="1273134" y="280596"/>
                </a:cubicBezTo>
                <a:cubicBezTo>
                  <a:pt x="1309400" y="389411"/>
                  <a:pt x="1290546" y="313985"/>
                  <a:pt x="1273134" y="531656"/>
                </a:cubicBezTo>
                <a:cubicBezTo>
                  <a:pt x="1268798" y="585856"/>
                  <a:pt x="1262703" y="639907"/>
                  <a:pt x="1258367" y="694107"/>
                </a:cubicBezTo>
                <a:cubicBezTo>
                  <a:pt x="1253857" y="750490"/>
                  <a:pt x="1246955" y="925711"/>
                  <a:pt x="1228835" y="1004240"/>
                </a:cubicBezTo>
                <a:cubicBezTo>
                  <a:pt x="1221835" y="1034577"/>
                  <a:pt x="1209146" y="1063313"/>
                  <a:pt x="1199302" y="1092849"/>
                </a:cubicBezTo>
                <a:cubicBezTo>
                  <a:pt x="1194380" y="1127308"/>
                  <a:pt x="1190258" y="1161891"/>
                  <a:pt x="1184536" y="1196227"/>
                </a:cubicBezTo>
                <a:cubicBezTo>
                  <a:pt x="1180410" y="1220987"/>
                  <a:pt x="1173087" y="1245187"/>
                  <a:pt x="1169770" y="1270068"/>
                </a:cubicBezTo>
                <a:cubicBezTo>
                  <a:pt x="1163232" y="1319107"/>
                  <a:pt x="1159926" y="1368523"/>
                  <a:pt x="1155004" y="1417750"/>
                </a:cubicBezTo>
                <a:cubicBezTo>
                  <a:pt x="1136276" y="1829798"/>
                  <a:pt x="1126677" y="1877170"/>
                  <a:pt x="1155004" y="2377686"/>
                </a:cubicBezTo>
                <a:cubicBezTo>
                  <a:pt x="1157841" y="2427808"/>
                  <a:pt x="1184536" y="2525368"/>
                  <a:pt x="1184536" y="2525368"/>
                </a:cubicBezTo>
                <a:cubicBezTo>
                  <a:pt x="1179614" y="2707510"/>
                  <a:pt x="1178646" y="2889801"/>
                  <a:pt x="1169770" y="3071793"/>
                </a:cubicBezTo>
                <a:cubicBezTo>
                  <a:pt x="1168781" y="3092066"/>
                  <a:pt x="1162998" y="3112210"/>
                  <a:pt x="1155004" y="3130866"/>
                </a:cubicBezTo>
                <a:cubicBezTo>
                  <a:pt x="1148013" y="3147180"/>
                  <a:pt x="1135315" y="3160402"/>
                  <a:pt x="1125471" y="3175170"/>
                </a:cubicBezTo>
                <a:cubicBezTo>
                  <a:pt x="1120549" y="3189938"/>
                  <a:pt x="1118713" y="3206126"/>
                  <a:pt x="1110705" y="3219475"/>
                </a:cubicBezTo>
                <a:cubicBezTo>
                  <a:pt x="1094249" y="3246905"/>
                  <a:pt x="1060092" y="3259971"/>
                  <a:pt x="1036874" y="3278548"/>
                </a:cubicBezTo>
                <a:cubicBezTo>
                  <a:pt x="1026003" y="3287246"/>
                  <a:pt x="1018479" y="3299730"/>
                  <a:pt x="1007341" y="3308085"/>
                </a:cubicBezTo>
                <a:cubicBezTo>
                  <a:pt x="873761" y="3408284"/>
                  <a:pt x="956942" y="3328956"/>
                  <a:pt x="889211" y="3396694"/>
                </a:cubicBezTo>
                <a:cubicBezTo>
                  <a:pt x="884101" y="3406915"/>
                  <a:pt x="845801" y="3489634"/>
                  <a:pt x="830146" y="3500072"/>
                </a:cubicBezTo>
                <a:cubicBezTo>
                  <a:pt x="813261" y="3511330"/>
                  <a:pt x="790769" y="3509917"/>
                  <a:pt x="771081" y="3514840"/>
                </a:cubicBezTo>
                <a:cubicBezTo>
                  <a:pt x="741549" y="3509917"/>
                  <a:pt x="708478" y="3514928"/>
                  <a:pt x="682484" y="3500072"/>
                </a:cubicBezTo>
                <a:cubicBezTo>
                  <a:pt x="668968" y="3492348"/>
                  <a:pt x="667717" y="3471334"/>
                  <a:pt x="667717" y="3455767"/>
                </a:cubicBezTo>
                <a:cubicBezTo>
                  <a:pt x="667717" y="3279355"/>
                  <a:pt x="665588" y="3306026"/>
                  <a:pt x="712016" y="3189939"/>
                </a:cubicBezTo>
                <a:cubicBezTo>
                  <a:pt x="716938" y="3160402"/>
                  <a:pt x="721426" y="3130790"/>
                  <a:pt x="726782" y="3101329"/>
                </a:cubicBezTo>
                <a:cubicBezTo>
                  <a:pt x="731272" y="3076633"/>
                  <a:pt x="738000" y="3052337"/>
                  <a:pt x="741549" y="3027488"/>
                </a:cubicBezTo>
                <a:cubicBezTo>
                  <a:pt x="747852" y="2983359"/>
                  <a:pt x="752155" y="2938957"/>
                  <a:pt x="756315" y="2894574"/>
                </a:cubicBezTo>
                <a:cubicBezTo>
                  <a:pt x="766922" y="2781420"/>
                  <a:pt x="763560" y="2666349"/>
                  <a:pt x="785847" y="2554905"/>
                </a:cubicBezTo>
                <a:cubicBezTo>
                  <a:pt x="790769" y="2530291"/>
                  <a:pt x="796124" y="2505760"/>
                  <a:pt x="800614" y="2481063"/>
                </a:cubicBezTo>
                <a:cubicBezTo>
                  <a:pt x="805970" y="2451602"/>
                  <a:pt x="809508" y="2421816"/>
                  <a:pt x="815380" y="2392454"/>
                </a:cubicBezTo>
                <a:cubicBezTo>
                  <a:pt x="819360" y="2372551"/>
                  <a:pt x="824571" y="2352897"/>
                  <a:pt x="830146" y="2333381"/>
                </a:cubicBezTo>
                <a:cubicBezTo>
                  <a:pt x="834422" y="2318413"/>
                  <a:pt x="841535" y="2304272"/>
                  <a:pt x="844912" y="2289076"/>
                </a:cubicBezTo>
                <a:cubicBezTo>
                  <a:pt x="851407" y="2259845"/>
                  <a:pt x="853184" y="2229698"/>
                  <a:pt x="859679" y="2200467"/>
                </a:cubicBezTo>
                <a:cubicBezTo>
                  <a:pt x="863056" y="2185271"/>
                  <a:pt x="870670" y="2171264"/>
                  <a:pt x="874445" y="2156162"/>
                </a:cubicBezTo>
                <a:cubicBezTo>
                  <a:pt x="880532" y="2131810"/>
                  <a:pt x="883124" y="2106673"/>
                  <a:pt x="889211" y="2082321"/>
                </a:cubicBezTo>
                <a:cubicBezTo>
                  <a:pt x="934624" y="1900642"/>
                  <a:pt x="864305" y="2236392"/>
                  <a:pt x="918744" y="1964175"/>
                </a:cubicBezTo>
                <a:cubicBezTo>
                  <a:pt x="923666" y="1988789"/>
                  <a:pt x="933510" y="2012915"/>
                  <a:pt x="933510" y="2038016"/>
                </a:cubicBezTo>
                <a:cubicBezTo>
                  <a:pt x="933510" y="2229128"/>
                  <a:pt x="935169" y="2281611"/>
                  <a:pt x="903977" y="2421990"/>
                </a:cubicBezTo>
                <a:cubicBezTo>
                  <a:pt x="899574" y="2441804"/>
                  <a:pt x="895042" y="2461622"/>
                  <a:pt x="889211" y="2481063"/>
                </a:cubicBezTo>
                <a:cubicBezTo>
                  <a:pt x="880266" y="2510884"/>
                  <a:pt x="864797" y="2538963"/>
                  <a:pt x="859679" y="2569673"/>
                </a:cubicBezTo>
                <a:cubicBezTo>
                  <a:pt x="849835" y="2628746"/>
                  <a:pt x="844669" y="2688792"/>
                  <a:pt x="830146" y="2746892"/>
                </a:cubicBezTo>
                <a:cubicBezTo>
                  <a:pt x="794761" y="2888455"/>
                  <a:pt x="841452" y="2712970"/>
                  <a:pt x="785847" y="2879806"/>
                </a:cubicBezTo>
                <a:cubicBezTo>
                  <a:pt x="779429" y="2899062"/>
                  <a:pt x="781150" y="2921256"/>
                  <a:pt x="771081" y="2938879"/>
                </a:cubicBezTo>
                <a:cubicBezTo>
                  <a:pt x="760721" y="2957012"/>
                  <a:pt x="741548" y="2968415"/>
                  <a:pt x="726782" y="2983183"/>
                </a:cubicBezTo>
                <a:cubicBezTo>
                  <a:pt x="721860" y="2997951"/>
                  <a:pt x="716292" y="3012520"/>
                  <a:pt x="712016" y="3027488"/>
                </a:cubicBezTo>
                <a:cubicBezTo>
                  <a:pt x="706441" y="3047004"/>
                  <a:pt x="704376" y="3067556"/>
                  <a:pt x="697250" y="3086561"/>
                </a:cubicBezTo>
                <a:cubicBezTo>
                  <a:pt x="689521" y="3107174"/>
                  <a:pt x="677561" y="3125943"/>
                  <a:pt x="667717" y="3145634"/>
                </a:cubicBezTo>
                <a:cubicBezTo>
                  <a:pt x="662795" y="3165325"/>
                  <a:pt x="662027" y="3186552"/>
                  <a:pt x="652951" y="3204707"/>
                </a:cubicBezTo>
                <a:cubicBezTo>
                  <a:pt x="637078" y="3236457"/>
                  <a:pt x="593886" y="3293316"/>
                  <a:pt x="593886" y="3293316"/>
                </a:cubicBezTo>
                <a:cubicBezTo>
                  <a:pt x="568243" y="3370257"/>
                  <a:pt x="595918" y="3309237"/>
                  <a:pt x="549587" y="3367158"/>
                </a:cubicBezTo>
                <a:cubicBezTo>
                  <a:pt x="538501" y="3381018"/>
                  <a:pt x="528860" y="3396052"/>
                  <a:pt x="520055" y="3411462"/>
                </a:cubicBezTo>
                <a:cubicBezTo>
                  <a:pt x="509134" y="3430577"/>
                  <a:pt x="504614" y="3453622"/>
                  <a:pt x="490522" y="3470535"/>
                </a:cubicBezTo>
                <a:cubicBezTo>
                  <a:pt x="468502" y="3496963"/>
                  <a:pt x="432164" y="3504759"/>
                  <a:pt x="401925" y="3514840"/>
                </a:cubicBezTo>
                <a:cubicBezTo>
                  <a:pt x="387159" y="3509917"/>
                  <a:pt x="361002" y="3515267"/>
                  <a:pt x="357626" y="3500072"/>
                </a:cubicBezTo>
                <a:cubicBezTo>
                  <a:pt x="339244" y="3417344"/>
                  <a:pt x="366187" y="3391235"/>
                  <a:pt x="401925" y="3337621"/>
                </a:cubicBezTo>
                <a:cubicBezTo>
                  <a:pt x="406847" y="3317930"/>
                  <a:pt x="408697" y="3297204"/>
                  <a:pt x="416691" y="3278548"/>
                </a:cubicBezTo>
                <a:cubicBezTo>
                  <a:pt x="423682" y="3262234"/>
                  <a:pt x="436818" y="3249294"/>
                  <a:pt x="446224" y="3234243"/>
                </a:cubicBezTo>
                <a:cubicBezTo>
                  <a:pt x="461435" y="3209902"/>
                  <a:pt x="475311" y="3184743"/>
                  <a:pt x="490522" y="3160402"/>
                </a:cubicBezTo>
                <a:cubicBezTo>
                  <a:pt x="499928" y="3145351"/>
                  <a:pt x="512119" y="3131973"/>
                  <a:pt x="520055" y="3116098"/>
                </a:cubicBezTo>
                <a:cubicBezTo>
                  <a:pt x="639925" y="2876326"/>
                  <a:pt x="479762" y="3180589"/>
                  <a:pt x="564354" y="2983183"/>
                </a:cubicBezTo>
                <a:cubicBezTo>
                  <a:pt x="571345" y="2966870"/>
                  <a:pt x="584042" y="2953647"/>
                  <a:pt x="593886" y="2938879"/>
                </a:cubicBezTo>
                <a:cubicBezTo>
                  <a:pt x="598808" y="2919188"/>
                  <a:pt x="605316" y="2899827"/>
                  <a:pt x="608652" y="2879806"/>
                </a:cubicBezTo>
                <a:cubicBezTo>
                  <a:pt x="615176" y="2840657"/>
                  <a:pt x="612016" y="2799675"/>
                  <a:pt x="623419" y="2761660"/>
                </a:cubicBezTo>
                <a:cubicBezTo>
                  <a:pt x="627419" y="2748324"/>
                  <a:pt x="643107" y="2741969"/>
                  <a:pt x="652951" y="2732123"/>
                </a:cubicBezTo>
                <a:cubicBezTo>
                  <a:pt x="657873" y="2717355"/>
                  <a:pt x="661586" y="2702127"/>
                  <a:pt x="667717" y="2687819"/>
                </a:cubicBezTo>
                <a:cubicBezTo>
                  <a:pt x="676388" y="2667584"/>
                  <a:pt x="697250" y="2606731"/>
                  <a:pt x="697250" y="2628746"/>
                </a:cubicBezTo>
                <a:cubicBezTo>
                  <a:pt x="697250" y="2698364"/>
                  <a:pt x="678573" y="2766735"/>
                  <a:pt x="667717" y="2835501"/>
                </a:cubicBezTo>
                <a:cubicBezTo>
                  <a:pt x="663803" y="2860295"/>
                  <a:pt x="663144" y="2886404"/>
                  <a:pt x="652951" y="2909342"/>
                </a:cubicBezTo>
                <a:cubicBezTo>
                  <a:pt x="642956" y="2931834"/>
                  <a:pt x="622956" y="2948386"/>
                  <a:pt x="608652" y="2968415"/>
                </a:cubicBezTo>
                <a:cubicBezTo>
                  <a:pt x="598337" y="2982858"/>
                  <a:pt x="588964" y="2997952"/>
                  <a:pt x="579120" y="3012720"/>
                </a:cubicBezTo>
                <a:cubicBezTo>
                  <a:pt x="574198" y="3032411"/>
                  <a:pt x="575110" y="3054581"/>
                  <a:pt x="564354" y="3071793"/>
                </a:cubicBezTo>
                <a:cubicBezTo>
                  <a:pt x="549597" y="3095407"/>
                  <a:pt x="520734" y="3107697"/>
                  <a:pt x="505289" y="3130866"/>
                </a:cubicBezTo>
                <a:cubicBezTo>
                  <a:pt x="483364" y="3163757"/>
                  <a:pt x="476279" y="3180660"/>
                  <a:pt x="446224" y="3204707"/>
                </a:cubicBezTo>
                <a:cubicBezTo>
                  <a:pt x="432366" y="3215795"/>
                  <a:pt x="416691" y="3224398"/>
                  <a:pt x="401925" y="3234243"/>
                </a:cubicBezTo>
                <a:cubicBezTo>
                  <a:pt x="356946" y="3301719"/>
                  <a:pt x="384943" y="3265995"/>
                  <a:pt x="313327" y="3337621"/>
                </a:cubicBezTo>
                <a:cubicBezTo>
                  <a:pt x="303483" y="3347467"/>
                  <a:pt x="295379" y="3359434"/>
                  <a:pt x="283795" y="3367158"/>
                </a:cubicBezTo>
                <a:lnTo>
                  <a:pt x="195197" y="3426230"/>
                </a:lnTo>
                <a:cubicBezTo>
                  <a:pt x="180431" y="3436075"/>
                  <a:pt x="163447" y="3443217"/>
                  <a:pt x="150899" y="3455767"/>
                </a:cubicBezTo>
                <a:lnTo>
                  <a:pt x="62301" y="3544376"/>
                </a:lnTo>
                <a:lnTo>
                  <a:pt x="32769" y="3573913"/>
                </a:lnTo>
                <a:cubicBezTo>
                  <a:pt x="22925" y="3583758"/>
                  <a:pt x="-10416" y="3606180"/>
                  <a:pt x="3236" y="3603449"/>
                </a:cubicBezTo>
                <a:lnTo>
                  <a:pt x="77067" y="3588681"/>
                </a:lnTo>
                <a:cubicBezTo>
                  <a:pt x="96755" y="3573913"/>
                  <a:pt x="114618" y="3556330"/>
                  <a:pt x="136132" y="3544376"/>
                </a:cubicBezTo>
                <a:cubicBezTo>
                  <a:pt x="205459" y="3505856"/>
                  <a:pt x="202124" y="3522377"/>
                  <a:pt x="269029" y="3500072"/>
                </a:cubicBezTo>
                <a:cubicBezTo>
                  <a:pt x="294175" y="3491689"/>
                  <a:pt x="319152" y="3482391"/>
                  <a:pt x="342860" y="3470535"/>
                </a:cubicBezTo>
                <a:cubicBezTo>
                  <a:pt x="368531" y="3457698"/>
                  <a:pt x="389259" y="3434672"/>
                  <a:pt x="416691" y="3426230"/>
                </a:cubicBezTo>
                <a:cubicBezTo>
                  <a:pt x="454619" y="3414558"/>
                  <a:pt x="495444" y="3416385"/>
                  <a:pt x="534821" y="3411462"/>
                </a:cubicBezTo>
                <a:cubicBezTo>
                  <a:pt x="667717" y="3416385"/>
                  <a:pt x="801069" y="3414188"/>
                  <a:pt x="933510" y="3426230"/>
                </a:cubicBezTo>
                <a:cubicBezTo>
                  <a:pt x="964512" y="3429049"/>
                  <a:pt x="992575" y="3445921"/>
                  <a:pt x="1022107" y="3455767"/>
                </a:cubicBezTo>
                <a:lnTo>
                  <a:pt x="1066406" y="3470535"/>
                </a:lnTo>
                <a:lnTo>
                  <a:pt x="1110705" y="3485303"/>
                </a:lnTo>
                <a:cubicBezTo>
                  <a:pt x="1120549" y="3495149"/>
                  <a:pt x="1126454" y="3512871"/>
                  <a:pt x="1140237" y="3514840"/>
                </a:cubicBezTo>
                <a:cubicBezTo>
                  <a:pt x="1253373" y="3531005"/>
                  <a:pt x="1219127" y="3454547"/>
                  <a:pt x="1228835" y="3367158"/>
                </a:cubicBezTo>
                <a:cubicBezTo>
                  <a:pt x="1233757" y="3249012"/>
                  <a:pt x="1243601" y="3130968"/>
                  <a:pt x="1243601" y="3012720"/>
                </a:cubicBezTo>
                <a:cubicBezTo>
                  <a:pt x="1243601" y="2718693"/>
                  <a:pt x="1192335" y="2578303"/>
                  <a:pt x="1243601" y="2732123"/>
                </a:cubicBezTo>
                <a:cubicBezTo>
                  <a:pt x="1231376" y="3074471"/>
                  <a:pt x="1217618" y="3129154"/>
                  <a:pt x="1243601" y="3440999"/>
                </a:cubicBezTo>
                <a:cubicBezTo>
                  <a:pt x="1247395" y="3486531"/>
                  <a:pt x="1260467" y="3510081"/>
                  <a:pt x="1287900" y="3544376"/>
                </a:cubicBezTo>
                <a:cubicBezTo>
                  <a:pt x="1314311" y="3577394"/>
                  <a:pt x="1305843" y="3573913"/>
                  <a:pt x="1332199" y="3573913"/>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89041230"/>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extBox 1"/>
          <p:cNvSpPr txBox="1">
            <a:spLocks noChangeArrowheads="1"/>
          </p:cNvSpPr>
          <p:nvPr/>
        </p:nvSpPr>
        <p:spPr bwMode="auto">
          <a:xfrm>
            <a:off x="304800" y="0"/>
            <a:ext cx="8610600" cy="6186488"/>
          </a:xfrm>
          <a:prstGeom prst="rect">
            <a:avLst/>
          </a:prstGeom>
          <a:noFill/>
          <a:ln w="9525">
            <a:noFill/>
            <a:miter lim="800000"/>
            <a:headEnd/>
            <a:tailEnd/>
          </a:ln>
        </p:spPr>
        <p:txBody>
          <a:bodyPr>
            <a:spAutoFit/>
          </a:bodyPr>
          <a:lstStyle/>
          <a:p>
            <a:r>
              <a:rPr lang="en-US" b="1" dirty="0">
                <a:latin typeface="Calibri" pitchFamily="34" charset="0"/>
              </a:rPr>
              <a:t>Estimating Type II </a:t>
            </a:r>
            <a:r>
              <a:rPr lang="en-US" b="1" dirty="0" smtClean="0">
                <a:latin typeface="Calibri" pitchFamily="34" charset="0"/>
              </a:rPr>
              <a:t>Error (play with graphs on normal distribution excel file, 2</a:t>
            </a:r>
            <a:r>
              <a:rPr lang="en-US" b="1" baseline="30000" dirty="0" smtClean="0">
                <a:latin typeface="Calibri" pitchFamily="34" charset="0"/>
              </a:rPr>
              <a:t>nd</a:t>
            </a:r>
            <a:r>
              <a:rPr lang="en-US" b="1" dirty="0" smtClean="0">
                <a:latin typeface="Calibri" pitchFamily="34" charset="0"/>
              </a:rPr>
              <a:t> tab):</a:t>
            </a:r>
            <a:endParaRPr lang="en-US" b="1"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p:txBody>
      </p:sp>
      <p:graphicFrame>
        <p:nvGraphicFramePr>
          <p:cNvPr id="3" name="Chart 2"/>
          <p:cNvGraphicFramePr/>
          <p:nvPr>
            <p:extLst>
              <p:ext uri="{D42A27DB-BD31-4B8C-83A1-F6EECF244321}">
                <p14:modId xmlns:p14="http://schemas.microsoft.com/office/powerpoint/2010/main" val="1733530731"/>
              </p:ext>
            </p:extLst>
          </p:nvPr>
        </p:nvGraphicFramePr>
        <p:xfrm>
          <a:off x="914400" y="1143000"/>
          <a:ext cx="7162800" cy="5029200"/>
        </p:xfrm>
        <a:graphic>
          <a:graphicData uri="http://schemas.openxmlformats.org/drawingml/2006/chart">
            <c:chart xmlns:c="http://schemas.openxmlformats.org/drawingml/2006/chart" xmlns:r="http://schemas.openxmlformats.org/officeDocument/2006/relationships" r:id="rId2"/>
          </a:graphicData>
        </a:graphic>
      </p:graphicFrame>
      <p:sp>
        <p:nvSpPr>
          <p:cNvPr id="49155" name="TextBox 3"/>
          <p:cNvSpPr txBox="1">
            <a:spLocks noChangeArrowheads="1"/>
          </p:cNvSpPr>
          <p:nvPr/>
        </p:nvSpPr>
        <p:spPr bwMode="auto">
          <a:xfrm>
            <a:off x="381000" y="533400"/>
            <a:ext cx="2467743" cy="646331"/>
          </a:xfrm>
          <a:prstGeom prst="rect">
            <a:avLst/>
          </a:prstGeom>
          <a:noFill/>
          <a:ln w="9525">
            <a:noFill/>
            <a:miter lim="800000"/>
            <a:headEnd/>
            <a:tailEnd/>
          </a:ln>
        </p:spPr>
        <p:txBody>
          <a:bodyPr wrap="none">
            <a:spAutoFit/>
          </a:bodyPr>
          <a:lstStyle/>
          <a:p>
            <a:r>
              <a:rPr lang="en-US" dirty="0">
                <a:latin typeface="Calibri" pitchFamily="34" charset="0"/>
              </a:rPr>
              <a:t>Null hypothesis </a:t>
            </a:r>
            <a:r>
              <a:rPr lang="en-US" dirty="0" smtClean="0">
                <a:latin typeface="Calibri" pitchFamily="34" charset="0"/>
              </a:rPr>
              <a:t>PDF</a:t>
            </a:r>
          </a:p>
          <a:p>
            <a:r>
              <a:rPr lang="en-US" dirty="0" smtClean="0">
                <a:latin typeface="Calibri" pitchFamily="34" charset="0"/>
              </a:rPr>
              <a:t>With mu_0 and sigma_0</a:t>
            </a:r>
            <a:endParaRPr lang="en-US" dirty="0">
              <a:latin typeface="Calibri" pitchFamily="34" charset="0"/>
            </a:endParaRPr>
          </a:p>
        </p:txBody>
      </p:sp>
      <p:cxnSp>
        <p:nvCxnSpPr>
          <p:cNvPr id="6" name="Straight Arrow Connector 5"/>
          <p:cNvCxnSpPr/>
          <p:nvPr/>
        </p:nvCxnSpPr>
        <p:spPr>
          <a:xfrm>
            <a:off x="1925053" y="1143000"/>
            <a:ext cx="1046747" cy="1447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9157" name="TextBox 6"/>
          <p:cNvSpPr txBox="1">
            <a:spLocks noChangeArrowheads="1"/>
          </p:cNvSpPr>
          <p:nvPr/>
        </p:nvSpPr>
        <p:spPr bwMode="auto">
          <a:xfrm>
            <a:off x="5943600" y="381000"/>
            <a:ext cx="2467743" cy="646331"/>
          </a:xfrm>
          <a:prstGeom prst="rect">
            <a:avLst/>
          </a:prstGeom>
          <a:noFill/>
          <a:ln w="9525">
            <a:noFill/>
            <a:miter lim="800000"/>
            <a:headEnd/>
            <a:tailEnd/>
          </a:ln>
        </p:spPr>
        <p:txBody>
          <a:bodyPr wrap="none">
            <a:spAutoFit/>
          </a:bodyPr>
          <a:lstStyle/>
          <a:p>
            <a:r>
              <a:rPr lang="en-US" dirty="0">
                <a:latin typeface="Calibri" pitchFamily="34" charset="0"/>
              </a:rPr>
              <a:t>Posited  “Actual”  </a:t>
            </a:r>
            <a:r>
              <a:rPr lang="en-US" dirty="0" smtClean="0">
                <a:latin typeface="Calibri" pitchFamily="34" charset="0"/>
              </a:rPr>
              <a:t>PDF, </a:t>
            </a:r>
          </a:p>
          <a:p>
            <a:r>
              <a:rPr lang="en-US" dirty="0" smtClean="0">
                <a:latin typeface="Calibri" pitchFamily="34" charset="0"/>
              </a:rPr>
              <a:t>With mu_1 and sigma_1</a:t>
            </a:r>
            <a:endParaRPr lang="en-US" dirty="0">
              <a:latin typeface="Calibri" pitchFamily="34" charset="0"/>
            </a:endParaRPr>
          </a:p>
        </p:txBody>
      </p:sp>
      <p:cxnSp>
        <p:nvCxnSpPr>
          <p:cNvPr id="9" name="Straight Arrow Connector 8"/>
          <p:cNvCxnSpPr/>
          <p:nvPr/>
        </p:nvCxnSpPr>
        <p:spPr>
          <a:xfrm flipH="1">
            <a:off x="5105400" y="1143000"/>
            <a:ext cx="1324881" cy="1447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9159" name="Rectangle 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9160" name="Rectangle 3"/>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cxnSp>
        <p:nvCxnSpPr>
          <p:cNvPr id="16" name="Straight Arrow Connector 15"/>
          <p:cNvCxnSpPr/>
          <p:nvPr/>
        </p:nvCxnSpPr>
        <p:spPr>
          <a:xfrm rot="5400000">
            <a:off x="4088216" y="1323182"/>
            <a:ext cx="914400"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9162" name="Rectangle 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9163" name="Rectangle 6"/>
          <p:cNvSpPr>
            <a:spLocks noChangeArrowheads="1"/>
          </p:cNvSpPr>
          <p:nvPr/>
        </p:nvSpPr>
        <p:spPr bwMode="auto">
          <a:xfrm>
            <a:off x="0" y="904875"/>
            <a:ext cx="9144000" cy="0"/>
          </a:xfrm>
          <a:prstGeom prst="rect">
            <a:avLst/>
          </a:prstGeom>
          <a:noFill/>
          <a:ln w="9525">
            <a:noFill/>
            <a:miter lim="800000"/>
            <a:headEnd/>
            <a:tailEnd/>
          </a:ln>
        </p:spPr>
        <p:txBody>
          <a:bodyPr wrap="none" anchor="ctr">
            <a:spAutoFit/>
          </a:bodyPr>
          <a:lstStyle/>
          <a:p>
            <a:endParaRPr lang="en-US"/>
          </a:p>
        </p:txBody>
      </p:sp>
      <p:sp>
        <p:nvSpPr>
          <p:cNvPr id="49164" name="Rectangle 8"/>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49165" name="Picture 7"/>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286000" y="6248400"/>
            <a:ext cx="4286250" cy="447675"/>
          </a:xfrm>
          <a:prstGeom prst="rect">
            <a:avLst/>
          </a:prstGeom>
          <a:noFill/>
          <a:ln w="9525">
            <a:noFill/>
            <a:miter lim="800000"/>
            <a:headEnd/>
            <a:tailEnd/>
          </a:ln>
        </p:spPr>
      </p:pic>
      <p:sp>
        <p:nvSpPr>
          <p:cNvPr id="49166" name="Rectangle 9"/>
          <p:cNvSpPr>
            <a:spLocks noChangeArrowheads="1"/>
          </p:cNvSpPr>
          <p:nvPr/>
        </p:nvSpPr>
        <p:spPr bwMode="auto">
          <a:xfrm>
            <a:off x="0" y="904875"/>
            <a:ext cx="9144000" cy="0"/>
          </a:xfrm>
          <a:prstGeom prst="rect">
            <a:avLst/>
          </a:prstGeom>
          <a:noFill/>
          <a:ln w="9525">
            <a:noFill/>
            <a:miter lim="800000"/>
            <a:headEnd/>
            <a:tailEnd/>
          </a:ln>
        </p:spPr>
        <p:txBody>
          <a:bodyPr wrap="none" anchor="ctr">
            <a:spAutoFit/>
          </a:bodyPr>
          <a:lstStyle/>
          <a:p>
            <a:endParaRPr lang="en-US"/>
          </a:p>
        </p:txBody>
      </p:sp>
      <p:sp>
        <p:nvSpPr>
          <p:cNvPr id="49167" name="Rectangle 11"/>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49168" name="Picture 10"/>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254109" y="328612"/>
            <a:ext cx="581025" cy="409575"/>
          </a:xfrm>
          <a:prstGeom prst="rect">
            <a:avLst/>
          </a:prstGeom>
          <a:noFill/>
          <a:ln w="9525">
            <a:noFill/>
            <a:miter lim="800000"/>
            <a:headEnd/>
            <a:tailEnd/>
          </a:ln>
        </p:spPr>
      </p:pic>
      <p:sp>
        <p:nvSpPr>
          <p:cNvPr id="49169" name="Rectangle 12"/>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49</a:t>
            </a:fld>
            <a:endParaRPr lang="en-US" dirty="0"/>
          </a:p>
        </p:txBody>
      </p:sp>
      <p:sp>
        <p:nvSpPr>
          <p:cNvPr id="7" name="TextBox 6"/>
          <p:cNvSpPr txBox="1"/>
          <p:nvPr/>
        </p:nvSpPr>
        <p:spPr>
          <a:xfrm>
            <a:off x="7206349" y="4515721"/>
            <a:ext cx="1709051" cy="1477328"/>
          </a:xfrm>
          <a:prstGeom prst="rect">
            <a:avLst/>
          </a:prstGeom>
          <a:noFill/>
        </p:spPr>
        <p:txBody>
          <a:bodyPr wrap="square" rtlCol="0">
            <a:spAutoFit/>
          </a:bodyPr>
          <a:lstStyle/>
          <a:p>
            <a:r>
              <a:rPr lang="en-US" dirty="0" smtClean="0"/>
              <a:t>Where does the “true” curve intersect the z0.05 of the null curve?</a:t>
            </a:r>
            <a:endParaRPr lang="en-US" dirty="0"/>
          </a:p>
        </p:txBody>
      </p:sp>
      <p:cxnSp>
        <p:nvCxnSpPr>
          <p:cNvPr id="10" name="Straight Arrow Connector 9"/>
          <p:cNvCxnSpPr/>
          <p:nvPr/>
        </p:nvCxnSpPr>
        <p:spPr>
          <a:xfrm flipH="1">
            <a:off x="6662093" y="5765609"/>
            <a:ext cx="1612610" cy="7358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763765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SCT0161.JP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381912" y="1201254"/>
            <a:ext cx="2231363" cy="4134131"/>
          </a:xfrm>
          <a:prstGeom prst="rect">
            <a:avLst/>
          </a:prstGeom>
        </p:spPr>
      </p:pic>
      <p:pic>
        <p:nvPicPr>
          <p:cNvPr id="7" name="Picture 6" descr="Olympex_tree_snow_photo_Dec3_zoomrightpol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0119" y="1566731"/>
            <a:ext cx="3933533" cy="3933533"/>
          </a:xfrm>
          <a:prstGeom prst="rect">
            <a:avLst/>
          </a:prstGeom>
        </p:spPr>
      </p:pic>
      <p:cxnSp>
        <p:nvCxnSpPr>
          <p:cNvPr id="9" name="Straight Arrow Connector 8"/>
          <p:cNvCxnSpPr/>
          <p:nvPr/>
        </p:nvCxnSpPr>
        <p:spPr>
          <a:xfrm flipV="1">
            <a:off x="3400093" y="1750128"/>
            <a:ext cx="2780076" cy="1600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3400093" y="2072540"/>
            <a:ext cx="2780076" cy="1500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3500096" y="2390174"/>
            <a:ext cx="2790076" cy="900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3500096" y="2670196"/>
            <a:ext cx="2912475" cy="716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4613275" y="1540807"/>
            <a:ext cx="1100030" cy="369332"/>
          </a:xfrm>
          <a:prstGeom prst="rect">
            <a:avLst/>
          </a:prstGeom>
          <a:noFill/>
        </p:spPr>
        <p:txBody>
          <a:bodyPr wrap="square" rtlCol="0">
            <a:spAutoFit/>
          </a:bodyPr>
          <a:lstStyle/>
          <a:p>
            <a:r>
              <a:rPr lang="en-US" dirty="0"/>
              <a:t>5</a:t>
            </a:r>
            <a:r>
              <a:rPr lang="en-US" dirty="0" smtClean="0"/>
              <a:t>0 cm</a:t>
            </a:r>
            <a:endParaRPr lang="en-US" dirty="0"/>
          </a:p>
        </p:txBody>
      </p:sp>
      <p:sp>
        <p:nvSpPr>
          <p:cNvPr id="22" name="TextBox 21"/>
          <p:cNvSpPr txBox="1"/>
          <p:nvPr/>
        </p:nvSpPr>
        <p:spPr>
          <a:xfrm>
            <a:off x="4613275" y="1853219"/>
            <a:ext cx="1100030" cy="369332"/>
          </a:xfrm>
          <a:prstGeom prst="rect">
            <a:avLst/>
          </a:prstGeom>
          <a:noFill/>
        </p:spPr>
        <p:txBody>
          <a:bodyPr wrap="square" rtlCol="0">
            <a:spAutoFit/>
          </a:bodyPr>
          <a:lstStyle/>
          <a:p>
            <a:r>
              <a:rPr lang="en-US" dirty="0" smtClean="0"/>
              <a:t>45 cm</a:t>
            </a:r>
            <a:endParaRPr lang="en-US" dirty="0"/>
          </a:p>
        </p:txBody>
      </p:sp>
      <p:sp>
        <p:nvSpPr>
          <p:cNvPr id="23" name="TextBox 22"/>
          <p:cNvSpPr txBox="1"/>
          <p:nvPr/>
        </p:nvSpPr>
        <p:spPr>
          <a:xfrm>
            <a:off x="4765675" y="2118016"/>
            <a:ext cx="1100030" cy="369332"/>
          </a:xfrm>
          <a:prstGeom prst="rect">
            <a:avLst/>
          </a:prstGeom>
          <a:noFill/>
        </p:spPr>
        <p:txBody>
          <a:bodyPr wrap="square" rtlCol="0">
            <a:spAutoFit/>
          </a:bodyPr>
          <a:lstStyle/>
          <a:p>
            <a:r>
              <a:rPr lang="en-US" dirty="0"/>
              <a:t>4</a:t>
            </a:r>
            <a:r>
              <a:rPr lang="en-US" dirty="0" smtClean="0"/>
              <a:t>0 cm</a:t>
            </a:r>
            <a:endParaRPr lang="en-US" dirty="0"/>
          </a:p>
        </p:txBody>
      </p:sp>
      <p:sp>
        <p:nvSpPr>
          <p:cNvPr id="24" name="TextBox 23"/>
          <p:cNvSpPr txBox="1"/>
          <p:nvPr/>
        </p:nvSpPr>
        <p:spPr>
          <a:xfrm>
            <a:off x="4765675" y="2480181"/>
            <a:ext cx="1100030" cy="369332"/>
          </a:xfrm>
          <a:prstGeom prst="rect">
            <a:avLst/>
          </a:prstGeom>
          <a:noFill/>
        </p:spPr>
        <p:txBody>
          <a:bodyPr wrap="square" rtlCol="0">
            <a:spAutoFit/>
          </a:bodyPr>
          <a:lstStyle/>
          <a:p>
            <a:r>
              <a:rPr lang="en-US" dirty="0" smtClean="0"/>
              <a:t>35 cm</a:t>
            </a:r>
            <a:endParaRPr lang="en-US" dirty="0"/>
          </a:p>
        </p:txBody>
      </p:sp>
      <p:cxnSp>
        <p:nvCxnSpPr>
          <p:cNvPr id="25" name="Straight Arrow Connector 24"/>
          <p:cNvCxnSpPr/>
          <p:nvPr/>
        </p:nvCxnSpPr>
        <p:spPr>
          <a:xfrm>
            <a:off x="3632495" y="3001913"/>
            <a:ext cx="278007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4765675" y="2741894"/>
            <a:ext cx="1100030" cy="369332"/>
          </a:xfrm>
          <a:prstGeom prst="rect">
            <a:avLst/>
          </a:prstGeom>
          <a:noFill/>
        </p:spPr>
        <p:txBody>
          <a:bodyPr wrap="square" rtlCol="0">
            <a:spAutoFit/>
          </a:bodyPr>
          <a:lstStyle/>
          <a:p>
            <a:r>
              <a:rPr lang="en-US" dirty="0" smtClean="0"/>
              <a:t>30 cm</a:t>
            </a:r>
            <a:endParaRPr lang="en-US" dirty="0"/>
          </a:p>
        </p:txBody>
      </p:sp>
      <p:cxnSp>
        <p:nvCxnSpPr>
          <p:cNvPr id="27" name="Straight Arrow Connector 26"/>
          <p:cNvCxnSpPr/>
          <p:nvPr/>
        </p:nvCxnSpPr>
        <p:spPr>
          <a:xfrm>
            <a:off x="3632495" y="3303629"/>
            <a:ext cx="2810077"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4795676" y="3113615"/>
            <a:ext cx="1100030" cy="369332"/>
          </a:xfrm>
          <a:prstGeom prst="rect">
            <a:avLst/>
          </a:prstGeom>
          <a:noFill/>
        </p:spPr>
        <p:txBody>
          <a:bodyPr wrap="square" rtlCol="0">
            <a:spAutoFit/>
          </a:bodyPr>
          <a:lstStyle/>
          <a:p>
            <a:r>
              <a:rPr lang="en-US" dirty="0" smtClean="0"/>
              <a:t>25 cm</a:t>
            </a:r>
            <a:endParaRPr lang="en-US" dirty="0"/>
          </a:p>
        </p:txBody>
      </p:sp>
      <p:cxnSp>
        <p:nvCxnSpPr>
          <p:cNvPr id="29" name="Straight Arrow Connector 28"/>
          <p:cNvCxnSpPr/>
          <p:nvPr/>
        </p:nvCxnSpPr>
        <p:spPr>
          <a:xfrm>
            <a:off x="3632495" y="3482947"/>
            <a:ext cx="2850078" cy="830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4835677" y="3376023"/>
            <a:ext cx="1100030" cy="369332"/>
          </a:xfrm>
          <a:prstGeom prst="rect">
            <a:avLst/>
          </a:prstGeom>
          <a:noFill/>
        </p:spPr>
        <p:txBody>
          <a:bodyPr wrap="square" rtlCol="0">
            <a:spAutoFit/>
          </a:bodyPr>
          <a:lstStyle/>
          <a:p>
            <a:r>
              <a:rPr lang="en-US" dirty="0" smtClean="0"/>
              <a:t>20 cm</a:t>
            </a:r>
            <a:endParaRPr lang="en-US" dirty="0"/>
          </a:p>
        </p:txBody>
      </p:sp>
      <p:cxnSp>
        <p:nvCxnSpPr>
          <p:cNvPr id="36" name="Straight Arrow Connector 35"/>
          <p:cNvCxnSpPr/>
          <p:nvPr/>
        </p:nvCxnSpPr>
        <p:spPr>
          <a:xfrm>
            <a:off x="3662496" y="3815362"/>
            <a:ext cx="2820077" cy="1093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4835677" y="3719741"/>
            <a:ext cx="1100030" cy="369332"/>
          </a:xfrm>
          <a:prstGeom prst="rect">
            <a:avLst/>
          </a:prstGeom>
          <a:noFill/>
        </p:spPr>
        <p:txBody>
          <a:bodyPr wrap="square" rtlCol="0">
            <a:spAutoFit/>
          </a:bodyPr>
          <a:lstStyle/>
          <a:p>
            <a:r>
              <a:rPr lang="en-US" dirty="0" smtClean="0"/>
              <a:t>15 cm</a:t>
            </a:r>
            <a:endParaRPr lang="en-US" dirty="0"/>
          </a:p>
        </p:txBody>
      </p:sp>
      <p:sp>
        <p:nvSpPr>
          <p:cNvPr id="39" name="Title 38"/>
          <p:cNvSpPr>
            <a:spLocks noGrp="1"/>
          </p:cNvSpPr>
          <p:nvPr>
            <p:ph type="title"/>
          </p:nvPr>
        </p:nvSpPr>
        <p:spPr>
          <a:xfrm>
            <a:off x="457200" y="274638"/>
            <a:ext cx="8229600" cy="926616"/>
          </a:xfrm>
        </p:spPr>
        <p:txBody>
          <a:bodyPr/>
          <a:lstStyle/>
          <a:p>
            <a:r>
              <a:rPr lang="en-US" dirty="0" smtClean="0"/>
              <a:t>Dec 3, 2014: ?? </a:t>
            </a:r>
            <a:r>
              <a:rPr lang="en-US" dirty="0"/>
              <a:t>c</a:t>
            </a:r>
            <a:r>
              <a:rPr lang="en-US" dirty="0" smtClean="0"/>
              <a:t>m ± ?? </a:t>
            </a:r>
            <a:r>
              <a:rPr lang="en-US" dirty="0"/>
              <a:t>c</a:t>
            </a:r>
            <a:r>
              <a:rPr lang="en-US" dirty="0" smtClean="0"/>
              <a:t>m</a:t>
            </a:r>
            <a:endParaRPr lang="en-US" dirty="0"/>
          </a:p>
        </p:txBody>
      </p:sp>
      <p:sp>
        <p:nvSpPr>
          <p:cNvPr id="2" name="TextBox 1"/>
          <p:cNvSpPr txBox="1"/>
          <p:nvPr/>
        </p:nvSpPr>
        <p:spPr>
          <a:xfrm>
            <a:off x="569310" y="5990897"/>
            <a:ext cx="8224345" cy="461665"/>
          </a:xfrm>
          <a:prstGeom prst="rect">
            <a:avLst/>
          </a:prstGeom>
          <a:noFill/>
        </p:spPr>
        <p:txBody>
          <a:bodyPr wrap="square" rtlCol="0">
            <a:spAutoFit/>
          </a:bodyPr>
          <a:lstStyle/>
          <a:p>
            <a:r>
              <a:rPr lang="en-US" sz="2400" dirty="0" smtClean="0"/>
              <a:t>You wrote your best guess (both parts).</a:t>
            </a:r>
            <a:endParaRPr lang="en-US" sz="2400" dirty="0"/>
          </a:p>
        </p:txBody>
      </p:sp>
      <p:sp>
        <p:nvSpPr>
          <p:cNvPr id="3" name="Slide Number Placeholder 2"/>
          <p:cNvSpPr>
            <a:spLocks noGrp="1"/>
          </p:cNvSpPr>
          <p:nvPr>
            <p:ph type="sldNum" sz="quarter" idx="12"/>
          </p:nvPr>
        </p:nvSpPr>
        <p:spPr/>
        <p:txBody>
          <a:bodyPr/>
          <a:lstStyle/>
          <a:p>
            <a:pPr>
              <a:defRPr/>
            </a:pPr>
            <a:fld id="{B4EF40A4-3685-466A-89FD-845C5FAA54BD}" type="slidenum">
              <a:rPr lang="en-US" smtClean="0"/>
              <a:pPr>
                <a:defRPr/>
              </a:pPr>
              <a:t>5</a:t>
            </a:fld>
            <a:endParaRPr lang="en-US"/>
          </a:p>
        </p:txBody>
      </p:sp>
    </p:spTree>
    <p:extLst>
      <p:ext uri="{BB962C8B-B14F-4D97-AF65-F5344CB8AC3E}">
        <p14:creationId xmlns:p14="http://schemas.microsoft.com/office/powerpoint/2010/main" val="2899658100"/>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extBox 1"/>
          <p:cNvSpPr txBox="1">
            <a:spLocks noChangeArrowheads="1"/>
          </p:cNvSpPr>
          <p:nvPr/>
        </p:nvSpPr>
        <p:spPr bwMode="auto">
          <a:xfrm>
            <a:off x="228600" y="457200"/>
            <a:ext cx="8610600" cy="9232900"/>
          </a:xfrm>
          <a:prstGeom prst="rect">
            <a:avLst/>
          </a:prstGeom>
          <a:noFill/>
          <a:ln w="9525">
            <a:noFill/>
            <a:miter lim="800000"/>
            <a:headEnd/>
            <a:tailEnd/>
          </a:ln>
        </p:spPr>
        <p:txBody>
          <a:bodyPr>
            <a:spAutoFit/>
          </a:bodyPr>
          <a:lstStyle/>
          <a:p>
            <a:r>
              <a:rPr lang="en-US" b="1" dirty="0">
                <a:latin typeface="Calibri" pitchFamily="34" charset="0"/>
              </a:rPr>
              <a:t>Estimating Type II Error for a Single Sample Test:</a:t>
            </a:r>
          </a:p>
          <a:p>
            <a:endParaRPr lang="en-US" b="1" dirty="0">
              <a:latin typeface="Calibri" pitchFamily="34" charset="0"/>
            </a:endParaRPr>
          </a:p>
          <a:p>
            <a:r>
              <a:rPr lang="en-US" dirty="0">
                <a:latin typeface="Calibri" pitchFamily="34" charset="0"/>
              </a:rPr>
              <a:t>Recall that :</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r>
              <a:rPr lang="en-US" dirty="0">
                <a:latin typeface="Calibri" pitchFamily="34" charset="0"/>
              </a:rPr>
              <a:t>Thus for an upper tail test with </a:t>
            </a:r>
            <a:r>
              <a:rPr lang="el-GR" dirty="0">
                <a:latin typeface="Calibri" pitchFamily="34" charset="0"/>
              </a:rPr>
              <a:t>α</a:t>
            </a:r>
            <a:r>
              <a:rPr lang="en-US" dirty="0">
                <a:latin typeface="Calibri" pitchFamily="34" charset="0"/>
              </a:rPr>
              <a:t>=0.05, we would reject the null hypothesis if </a:t>
            </a:r>
          </a:p>
          <a:p>
            <a:endParaRPr lang="en-US" dirty="0">
              <a:latin typeface="Calibri" pitchFamily="34" charset="0"/>
            </a:endParaRPr>
          </a:p>
          <a:p>
            <a:r>
              <a:rPr lang="en-US" dirty="0">
                <a:latin typeface="Calibri" pitchFamily="34" charset="0"/>
              </a:rPr>
              <a:t>  </a:t>
            </a:r>
          </a:p>
          <a:p>
            <a:endParaRPr lang="en-US" dirty="0">
              <a:latin typeface="Calibri" pitchFamily="34" charset="0"/>
            </a:endParaRPr>
          </a:p>
          <a:p>
            <a:endParaRPr lang="en-US" dirty="0">
              <a:latin typeface="Calibri" pitchFamily="34" charset="0"/>
            </a:endParaRPr>
          </a:p>
          <a:p>
            <a:r>
              <a:rPr lang="en-US" dirty="0">
                <a:latin typeface="Calibri" pitchFamily="34" charset="0"/>
              </a:rPr>
              <a:t>Thus  the Type II error is:  </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r>
              <a:rPr lang="en-US" dirty="0">
                <a:latin typeface="Calibri" pitchFamily="34" charset="0"/>
              </a:rPr>
              <a:t>Assuming 	        is a normally distributed sample with a true mean of</a:t>
            </a:r>
          </a:p>
          <a:p>
            <a:endParaRPr lang="en-US" dirty="0">
              <a:latin typeface="Calibri" pitchFamily="34" charset="0"/>
            </a:endParaRPr>
          </a:p>
          <a:p>
            <a:r>
              <a:rPr lang="en-US" dirty="0">
                <a:latin typeface="Calibri" pitchFamily="34" charset="0"/>
              </a:rPr>
              <a:t>and a true standard deviation of          .</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p:txBody>
      </p:sp>
      <p:sp>
        <p:nvSpPr>
          <p:cNvPr id="50178" name="Rectangle 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50179"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04800" y="1447800"/>
            <a:ext cx="1933575" cy="828675"/>
          </a:xfrm>
          <a:prstGeom prst="rect">
            <a:avLst/>
          </a:prstGeom>
          <a:noFill/>
          <a:ln w="9525">
            <a:noFill/>
            <a:miter lim="800000"/>
            <a:headEnd/>
            <a:tailEnd/>
          </a:ln>
        </p:spPr>
      </p:pic>
      <p:sp>
        <p:nvSpPr>
          <p:cNvPr id="50180" name="Rectangle 3"/>
          <p:cNvSpPr>
            <a:spLocks noChangeArrowheads="1"/>
          </p:cNvSpPr>
          <p:nvPr/>
        </p:nvSpPr>
        <p:spPr bwMode="auto">
          <a:xfrm>
            <a:off x="0" y="1285875"/>
            <a:ext cx="9144000" cy="0"/>
          </a:xfrm>
          <a:prstGeom prst="rect">
            <a:avLst/>
          </a:prstGeom>
          <a:noFill/>
          <a:ln w="9525">
            <a:noFill/>
            <a:miter lim="800000"/>
            <a:headEnd/>
            <a:tailEnd/>
          </a:ln>
        </p:spPr>
        <p:txBody>
          <a:bodyPr wrap="none" anchor="ctr">
            <a:spAutoFit/>
          </a:bodyPr>
          <a:lstStyle/>
          <a:p>
            <a:endParaRPr lang="en-US"/>
          </a:p>
        </p:txBody>
      </p:sp>
      <p:sp>
        <p:nvSpPr>
          <p:cNvPr id="50181" name="Rectangle 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0182" name="Rectangle 6"/>
          <p:cNvSpPr>
            <a:spLocks noChangeArrowheads="1"/>
          </p:cNvSpPr>
          <p:nvPr/>
        </p:nvSpPr>
        <p:spPr bwMode="auto">
          <a:xfrm>
            <a:off x="0" y="1200150"/>
            <a:ext cx="9144000" cy="0"/>
          </a:xfrm>
          <a:prstGeom prst="rect">
            <a:avLst/>
          </a:prstGeom>
          <a:noFill/>
          <a:ln w="9525">
            <a:noFill/>
            <a:miter lim="800000"/>
            <a:headEnd/>
            <a:tailEnd/>
          </a:ln>
        </p:spPr>
        <p:txBody>
          <a:bodyPr wrap="none" anchor="ctr">
            <a:spAutoFit/>
          </a:bodyPr>
          <a:lstStyle/>
          <a:p>
            <a:endParaRPr lang="en-US"/>
          </a:p>
        </p:txBody>
      </p:sp>
      <p:sp>
        <p:nvSpPr>
          <p:cNvPr id="50183" name="Rectangle 8"/>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0184" name="Rectangle 9"/>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50185" name="Rectangle 11"/>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50186" name="Picture 10"/>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828800" y="5105400"/>
            <a:ext cx="171450" cy="409575"/>
          </a:xfrm>
          <a:prstGeom prst="rect">
            <a:avLst/>
          </a:prstGeom>
          <a:noFill/>
          <a:ln w="9525">
            <a:noFill/>
            <a:miter lim="800000"/>
            <a:headEnd/>
            <a:tailEnd/>
          </a:ln>
        </p:spPr>
      </p:pic>
      <p:sp>
        <p:nvSpPr>
          <p:cNvPr id="50187" name="Rectangle 13"/>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50188" name="Picture 1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7620000" y="5105400"/>
            <a:ext cx="295275" cy="409575"/>
          </a:xfrm>
          <a:prstGeom prst="rect">
            <a:avLst/>
          </a:prstGeom>
          <a:noFill/>
          <a:ln w="9525">
            <a:noFill/>
            <a:miter lim="800000"/>
            <a:headEnd/>
            <a:tailEnd/>
          </a:ln>
        </p:spPr>
      </p:pic>
      <p:sp>
        <p:nvSpPr>
          <p:cNvPr id="50189" name="Rectangle 14"/>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pic>
        <p:nvPicPr>
          <p:cNvPr id="50190" name="Picture 1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429000" y="5686425"/>
            <a:ext cx="371475" cy="409575"/>
          </a:xfrm>
          <a:prstGeom prst="rect">
            <a:avLst/>
          </a:prstGeom>
          <a:noFill/>
          <a:ln w="9525">
            <a:noFill/>
            <a:miter lim="800000"/>
            <a:headEnd/>
            <a:tailEnd/>
          </a:ln>
        </p:spPr>
      </p:pic>
      <p:sp>
        <p:nvSpPr>
          <p:cNvPr id="50191" name="Rectangle 1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50192" name="Picture 1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323850" y="4419600"/>
            <a:ext cx="3867150" cy="447675"/>
          </a:xfrm>
          <a:prstGeom prst="rect">
            <a:avLst/>
          </a:prstGeom>
          <a:noFill/>
          <a:ln w="9525">
            <a:noFill/>
            <a:miter lim="800000"/>
            <a:headEnd/>
            <a:tailEnd/>
          </a:ln>
        </p:spPr>
      </p:pic>
      <p:sp>
        <p:nvSpPr>
          <p:cNvPr id="50193" name="Rectangle 18"/>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50194" name="Picture 17"/>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285750" y="2895600"/>
            <a:ext cx="2457450" cy="742950"/>
          </a:xfrm>
          <a:prstGeom prst="rect">
            <a:avLst/>
          </a:prstGeom>
          <a:noFill/>
          <a:ln w="9525">
            <a:noFill/>
            <a:miter lim="800000"/>
            <a:headEnd/>
            <a:tailEnd/>
          </a:ln>
        </p:spPr>
      </p:pic>
      <p:sp>
        <p:nvSpPr>
          <p:cNvPr id="50195" name="Rectangle 19"/>
          <p:cNvSpPr>
            <a:spLocks noChangeArrowheads="1"/>
          </p:cNvSpPr>
          <p:nvPr/>
        </p:nvSpPr>
        <p:spPr bwMode="auto">
          <a:xfrm>
            <a:off x="0" y="1200150"/>
            <a:ext cx="9144000" cy="0"/>
          </a:xfrm>
          <a:prstGeom prst="rect">
            <a:avLst/>
          </a:prstGeom>
          <a:noFill/>
          <a:ln w="9525">
            <a:noFill/>
            <a:miter lim="800000"/>
            <a:headEnd/>
            <a:tailEnd/>
          </a:ln>
        </p:spPr>
        <p:txBody>
          <a:bodyPr wrap="none" anchor="ctr">
            <a:spAutoFit/>
          </a:bodyPr>
          <a:lstStyle/>
          <a:p>
            <a:endParaRPr lang="en-US"/>
          </a:p>
        </p:txBody>
      </p:sp>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50</a:t>
            </a:fld>
            <a:endParaRPr lang="en-US"/>
          </a:p>
        </p:txBody>
      </p:sp>
    </p:spTree>
    <p:extLst>
      <p:ext uri="{BB962C8B-B14F-4D97-AF65-F5344CB8AC3E}">
        <p14:creationId xmlns:p14="http://schemas.microsoft.com/office/powerpoint/2010/main" val="181299086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extBox 2"/>
          <p:cNvSpPr txBox="1">
            <a:spLocks noChangeArrowheads="1"/>
          </p:cNvSpPr>
          <p:nvPr/>
        </p:nvSpPr>
        <p:spPr bwMode="auto">
          <a:xfrm>
            <a:off x="304800" y="152400"/>
            <a:ext cx="8458200" cy="9786938"/>
          </a:xfrm>
          <a:prstGeom prst="rect">
            <a:avLst/>
          </a:prstGeom>
          <a:noFill/>
          <a:ln w="9525">
            <a:noFill/>
            <a:miter lim="800000"/>
            <a:headEnd/>
            <a:tailEnd/>
          </a:ln>
        </p:spPr>
        <p:txBody>
          <a:bodyPr>
            <a:spAutoFit/>
          </a:bodyPr>
          <a:lstStyle/>
          <a:p>
            <a:r>
              <a:rPr lang="en-US" b="1" dirty="0">
                <a:latin typeface="Calibri" pitchFamily="34" charset="0"/>
              </a:rPr>
              <a:t>Estimating Type II Error  for a Single Sample (cont.)</a:t>
            </a:r>
          </a:p>
          <a:p>
            <a:endParaRPr lang="en-US" b="1" dirty="0">
              <a:latin typeface="Calibri" pitchFamily="34" charset="0"/>
            </a:endParaRPr>
          </a:p>
          <a:p>
            <a:r>
              <a:rPr lang="en-US" dirty="0">
                <a:latin typeface="Calibri" pitchFamily="34" charset="0"/>
              </a:rPr>
              <a:t>We here </a:t>
            </a:r>
            <a:r>
              <a:rPr lang="en-US" i="1" dirty="0">
                <a:latin typeface="Calibri" pitchFamily="34" charset="0"/>
              </a:rPr>
              <a:t>assume</a:t>
            </a:r>
            <a:r>
              <a:rPr lang="en-US" dirty="0">
                <a:latin typeface="Calibri" pitchFamily="34" charset="0"/>
              </a:rPr>
              <a:t> we know the true mean and standard deviation of</a:t>
            </a:r>
          </a:p>
          <a:p>
            <a:endParaRPr lang="en-US" dirty="0">
              <a:latin typeface="Calibri" pitchFamily="34" charset="0"/>
            </a:endParaRPr>
          </a:p>
          <a:p>
            <a:r>
              <a:rPr lang="en-US" dirty="0">
                <a:latin typeface="Calibri" pitchFamily="34" charset="0"/>
              </a:rPr>
              <a:t>Therefore we can express an arbitrary sample mean as: </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r>
              <a:rPr lang="en-US" dirty="0">
                <a:latin typeface="Calibri" pitchFamily="34" charset="0"/>
              </a:rPr>
              <a:t>Expressing the original rejection threshold in the </a:t>
            </a:r>
            <a:r>
              <a:rPr lang="en-US" i="1" dirty="0">
                <a:latin typeface="Calibri" pitchFamily="34" charset="0"/>
              </a:rPr>
              <a:t>new</a:t>
            </a:r>
            <a:r>
              <a:rPr lang="en-US" dirty="0">
                <a:latin typeface="Calibri" pitchFamily="34" charset="0"/>
              </a:rPr>
              <a:t> probability distribution we obtain:</a:t>
            </a:r>
          </a:p>
          <a:p>
            <a:endParaRPr lang="en-US" b="1" dirty="0">
              <a:latin typeface="Calibri" pitchFamily="34" charset="0"/>
            </a:endParaRPr>
          </a:p>
          <a:p>
            <a:endParaRPr lang="en-US" b="1" dirty="0">
              <a:latin typeface="Calibri" pitchFamily="34" charset="0"/>
            </a:endParaRPr>
          </a:p>
          <a:p>
            <a:r>
              <a:rPr lang="en-US" b="1" dirty="0">
                <a:latin typeface="Calibri" pitchFamily="34" charset="0"/>
              </a:rPr>
              <a:t>					              (equation 1)</a:t>
            </a:r>
          </a:p>
          <a:p>
            <a:endParaRPr lang="en-US" b="1" dirty="0">
              <a:latin typeface="Calibri" pitchFamily="34" charset="0"/>
            </a:endParaRPr>
          </a:p>
          <a:p>
            <a:r>
              <a:rPr lang="en-US" dirty="0">
                <a:latin typeface="Calibri" pitchFamily="34" charset="0"/>
              </a:rPr>
              <a:t>(Note that this is essentially “looking up” the rejection threshold for the null hypothesis in the assumed true probability distribution.)</a:t>
            </a:r>
          </a:p>
          <a:p>
            <a:endParaRPr lang="en-US" dirty="0">
              <a:latin typeface="Calibri" pitchFamily="34" charset="0"/>
            </a:endParaRPr>
          </a:p>
          <a:p>
            <a:r>
              <a:rPr lang="en-US" dirty="0">
                <a:latin typeface="Calibri" pitchFamily="34" charset="0"/>
              </a:rPr>
              <a:t>Finally we note that:</a:t>
            </a:r>
          </a:p>
          <a:p>
            <a:endParaRPr lang="en-US" b="1" dirty="0">
              <a:latin typeface="Calibri" pitchFamily="34" charset="0"/>
            </a:endParaRPr>
          </a:p>
          <a:p>
            <a:endParaRPr lang="en-US" b="1" dirty="0">
              <a:latin typeface="Calibri" pitchFamily="34" charset="0"/>
            </a:endParaRPr>
          </a:p>
          <a:p>
            <a:endParaRPr lang="en-US" b="1" dirty="0">
              <a:latin typeface="Calibri" pitchFamily="34" charset="0"/>
            </a:endParaRPr>
          </a:p>
          <a:p>
            <a:endParaRPr lang="en-US" dirty="0">
              <a:latin typeface="Calibri" pitchFamily="34" charset="0"/>
            </a:endParaRPr>
          </a:p>
          <a:p>
            <a:r>
              <a:rPr lang="en-US" dirty="0">
                <a:latin typeface="Calibri" pitchFamily="34" charset="0"/>
              </a:rPr>
              <a:t>which we can easily obtain by solving for              in equation 1 above, and then looking up the associated value in the CDF for </a:t>
            </a:r>
            <a:r>
              <a:rPr lang="en-US" dirty="0" smtClean="0">
                <a:latin typeface="Calibri" pitchFamily="34" charset="0"/>
              </a:rPr>
              <a:t>the standard </a:t>
            </a:r>
            <a:r>
              <a:rPr lang="en-US" dirty="0">
                <a:latin typeface="Calibri" pitchFamily="34" charset="0"/>
              </a:rPr>
              <a:t>normal distribution.</a:t>
            </a:r>
          </a:p>
          <a:p>
            <a:endParaRPr lang="en-US" b="1" dirty="0">
              <a:latin typeface="Calibri" pitchFamily="34" charset="0"/>
            </a:endParaRPr>
          </a:p>
          <a:p>
            <a:endParaRPr lang="en-US" b="1" dirty="0">
              <a:latin typeface="Calibri" pitchFamily="34" charset="0"/>
            </a:endParaRPr>
          </a:p>
          <a:p>
            <a:endParaRPr lang="en-US" b="1" dirty="0">
              <a:latin typeface="Calibri" pitchFamily="34" charset="0"/>
            </a:endParaRPr>
          </a:p>
          <a:p>
            <a:endParaRPr lang="en-US" b="1" dirty="0">
              <a:latin typeface="Calibri" pitchFamily="34" charset="0"/>
            </a:endParaRPr>
          </a:p>
          <a:p>
            <a:endParaRPr lang="en-US" b="1" dirty="0">
              <a:latin typeface="Calibri" pitchFamily="34" charset="0"/>
            </a:endParaRPr>
          </a:p>
          <a:p>
            <a:endParaRPr lang="en-US" b="1" dirty="0">
              <a:latin typeface="Calibri" pitchFamily="34" charset="0"/>
            </a:endParaRPr>
          </a:p>
          <a:p>
            <a:endParaRPr lang="en-US" b="1" dirty="0">
              <a:latin typeface="Calibri" pitchFamily="34" charset="0"/>
            </a:endParaRPr>
          </a:p>
          <a:p>
            <a:endParaRPr lang="en-US" b="1" dirty="0">
              <a:latin typeface="Calibri" pitchFamily="34" charset="0"/>
            </a:endParaRPr>
          </a:p>
          <a:p>
            <a:endParaRPr lang="en-US" b="1" dirty="0">
              <a:latin typeface="Calibri" pitchFamily="34" charset="0"/>
            </a:endParaRPr>
          </a:p>
          <a:p>
            <a:endParaRPr lang="en-US" dirty="0">
              <a:latin typeface="Calibri" pitchFamily="34" charset="0"/>
            </a:endParaRPr>
          </a:p>
        </p:txBody>
      </p:sp>
      <p:sp>
        <p:nvSpPr>
          <p:cNvPr id="51202"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1203"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1204"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1205" name="Rectangle 8"/>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1206" name="Rectangle 9"/>
          <p:cNvSpPr>
            <a:spLocks noChangeArrowheads="1"/>
          </p:cNvSpPr>
          <p:nvPr/>
        </p:nvSpPr>
        <p:spPr bwMode="auto">
          <a:xfrm>
            <a:off x="0" y="904875"/>
            <a:ext cx="9144000" cy="0"/>
          </a:xfrm>
          <a:prstGeom prst="rect">
            <a:avLst/>
          </a:prstGeom>
          <a:noFill/>
          <a:ln w="9525">
            <a:noFill/>
            <a:miter lim="800000"/>
            <a:headEnd/>
            <a:tailEnd/>
          </a:ln>
        </p:spPr>
        <p:txBody>
          <a:bodyPr wrap="none" anchor="ctr">
            <a:spAutoFit/>
          </a:bodyPr>
          <a:lstStyle/>
          <a:p>
            <a:endParaRPr lang="en-US"/>
          </a:p>
        </p:txBody>
      </p:sp>
      <p:sp>
        <p:nvSpPr>
          <p:cNvPr id="51207" name="Rectangle 11"/>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1208" name="Rectangle 1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1209" name="Rectangle 1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1210" name="Rectangle 16"/>
          <p:cNvSpPr>
            <a:spLocks noChangeArrowheads="1"/>
          </p:cNvSpPr>
          <p:nvPr/>
        </p:nvSpPr>
        <p:spPr bwMode="auto">
          <a:xfrm>
            <a:off x="0" y="904875"/>
            <a:ext cx="9144000" cy="0"/>
          </a:xfrm>
          <a:prstGeom prst="rect">
            <a:avLst/>
          </a:prstGeom>
          <a:noFill/>
          <a:ln w="9525">
            <a:noFill/>
            <a:miter lim="800000"/>
            <a:headEnd/>
            <a:tailEnd/>
          </a:ln>
        </p:spPr>
        <p:txBody>
          <a:bodyPr wrap="none" anchor="ctr">
            <a:spAutoFit/>
          </a:bodyPr>
          <a:lstStyle/>
          <a:p>
            <a:endParaRPr lang="en-US"/>
          </a:p>
        </p:txBody>
      </p:sp>
      <p:sp>
        <p:nvSpPr>
          <p:cNvPr id="51211" name="Rectangle 1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51212" name="Picture 1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267200" y="6172200"/>
            <a:ext cx="542925" cy="447675"/>
          </a:xfrm>
          <a:prstGeom prst="rect">
            <a:avLst/>
          </a:prstGeom>
          <a:noFill/>
          <a:ln w="9525">
            <a:noFill/>
            <a:miter lim="800000"/>
            <a:headEnd/>
            <a:tailEnd/>
          </a:ln>
        </p:spPr>
      </p:pic>
      <p:sp>
        <p:nvSpPr>
          <p:cNvPr id="51213" name="Rectangle 20"/>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1214" name="Rectangle 21"/>
          <p:cNvSpPr>
            <a:spLocks noChangeArrowheads="1"/>
          </p:cNvSpPr>
          <p:nvPr/>
        </p:nvSpPr>
        <p:spPr bwMode="auto">
          <a:xfrm>
            <a:off x="0" y="904875"/>
            <a:ext cx="9144000" cy="0"/>
          </a:xfrm>
          <a:prstGeom prst="rect">
            <a:avLst/>
          </a:prstGeom>
          <a:noFill/>
          <a:ln w="9525">
            <a:noFill/>
            <a:miter lim="800000"/>
            <a:headEnd/>
            <a:tailEnd/>
          </a:ln>
        </p:spPr>
        <p:txBody>
          <a:bodyPr wrap="none" anchor="ctr">
            <a:spAutoFit/>
          </a:bodyPr>
          <a:lstStyle/>
          <a:p>
            <a:endParaRPr lang="en-US"/>
          </a:p>
        </p:txBody>
      </p:sp>
      <p:sp>
        <p:nvSpPr>
          <p:cNvPr id="51215"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1216" name="Rectangle 4"/>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1217" name="Rectangle 5"/>
          <p:cNvSpPr>
            <a:spLocks noChangeArrowheads="1"/>
          </p:cNvSpPr>
          <p:nvPr/>
        </p:nvSpPr>
        <p:spPr bwMode="auto">
          <a:xfrm>
            <a:off x="0" y="904875"/>
            <a:ext cx="9144000" cy="0"/>
          </a:xfrm>
          <a:prstGeom prst="rect">
            <a:avLst/>
          </a:prstGeom>
          <a:noFill/>
          <a:ln w="9525">
            <a:noFill/>
            <a:miter lim="800000"/>
            <a:headEnd/>
            <a:tailEnd/>
          </a:ln>
        </p:spPr>
        <p:txBody>
          <a:bodyPr wrap="none" anchor="ctr">
            <a:spAutoFit/>
          </a:bodyPr>
          <a:lstStyle/>
          <a:p>
            <a:endParaRPr lang="en-US"/>
          </a:p>
        </p:txBody>
      </p:sp>
      <p:pic>
        <p:nvPicPr>
          <p:cNvPr id="51218" name="Picture 10"/>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858000" y="685800"/>
            <a:ext cx="171450" cy="409575"/>
          </a:xfrm>
          <a:prstGeom prst="rect">
            <a:avLst/>
          </a:prstGeom>
          <a:noFill/>
          <a:ln w="9525">
            <a:noFill/>
            <a:miter lim="800000"/>
            <a:headEnd/>
            <a:tailEnd/>
          </a:ln>
        </p:spPr>
      </p:pic>
      <p:sp>
        <p:nvSpPr>
          <p:cNvPr id="51219" name="Rectangle 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1220" name="Rectangle 3"/>
          <p:cNvSpPr>
            <a:spLocks noChangeArrowheads="1"/>
          </p:cNvSpPr>
          <p:nvPr/>
        </p:nvSpPr>
        <p:spPr bwMode="auto">
          <a:xfrm>
            <a:off x="0" y="1276350"/>
            <a:ext cx="9144000" cy="0"/>
          </a:xfrm>
          <a:prstGeom prst="rect">
            <a:avLst/>
          </a:prstGeom>
          <a:noFill/>
          <a:ln w="9525">
            <a:noFill/>
            <a:miter lim="800000"/>
            <a:headEnd/>
            <a:tailEnd/>
          </a:ln>
        </p:spPr>
        <p:txBody>
          <a:bodyPr wrap="none" anchor="ctr">
            <a:spAutoFit/>
          </a:bodyPr>
          <a:lstStyle/>
          <a:p>
            <a:endParaRPr lang="en-US"/>
          </a:p>
        </p:txBody>
      </p:sp>
      <p:sp>
        <p:nvSpPr>
          <p:cNvPr id="51221"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51222"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57200" y="2942760"/>
            <a:ext cx="4419600" cy="819150"/>
          </a:xfrm>
          <a:prstGeom prst="rect">
            <a:avLst/>
          </a:prstGeom>
          <a:noFill/>
          <a:ln w="9525">
            <a:noFill/>
            <a:miter lim="800000"/>
            <a:headEnd/>
            <a:tailEnd/>
          </a:ln>
        </p:spPr>
      </p:pic>
      <p:pic>
        <p:nvPicPr>
          <p:cNvPr id="51226" name="Picture 26"/>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067050" y="1905000"/>
            <a:ext cx="1838325" cy="533400"/>
          </a:xfrm>
          <a:prstGeom prst="rect">
            <a:avLst/>
          </a:prstGeom>
          <a:noFill/>
          <a:ln w="9525">
            <a:noFill/>
            <a:miter lim="800000"/>
            <a:headEnd/>
            <a:tailEnd/>
          </a:ln>
        </p:spPr>
      </p:pic>
      <p:pic>
        <p:nvPicPr>
          <p:cNvPr id="51227" name="Picture 27"/>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2847975" y="5257800"/>
            <a:ext cx="1962150" cy="409575"/>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51</a:t>
            </a:fld>
            <a:endParaRPr lang="en-US"/>
          </a:p>
        </p:txBody>
      </p:sp>
    </p:spTree>
    <p:extLst>
      <p:ext uri="{BB962C8B-B14F-4D97-AF65-F5344CB8AC3E}">
        <p14:creationId xmlns:p14="http://schemas.microsoft.com/office/powerpoint/2010/main" val="3797489245"/>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extBox 1"/>
          <p:cNvSpPr txBox="1">
            <a:spLocks noChangeArrowheads="1"/>
          </p:cNvSpPr>
          <p:nvPr/>
        </p:nvSpPr>
        <p:spPr bwMode="auto">
          <a:xfrm>
            <a:off x="304800" y="0"/>
            <a:ext cx="8610600" cy="6186488"/>
          </a:xfrm>
          <a:prstGeom prst="rect">
            <a:avLst/>
          </a:prstGeom>
          <a:noFill/>
          <a:ln w="9525">
            <a:noFill/>
            <a:miter lim="800000"/>
            <a:headEnd/>
            <a:tailEnd/>
          </a:ln>
        </p:spPr>
        <p:txBody>
          <a:bodyPr>
            <a:spAutoFit/>
          </a:bodyPr>
          <a:lstStyle/>
          <a:p>
            <a:r>
              <a:rPr lang="en-US" b="1" dirty="0" smtClean="0">
                <a:latin typeface="Calibri" pitchFamily="34" charset="0"/>
              </a:rPr>
              <a:t>Use the normal CDF to look up the probability of the test value being &lt; </a:t>
            </a:r>
            <a:r>
              <a:rPr lang="en-US" b="1" dirty="0" err="1" smtClean="0">
                <a:latin typeface="Calibri" pitchFamily="34" charset="0"/>
              </a:rPr>
              <a:t>z_eff</a:t>
            </a:r>
            <a:r>
              <a:rPr lang="en-US" b="1" dirty="0" smtClean="0">
                <a:latin typeface="Calibri" pitchFamily="34" charset="0"/>
              </a:rPr>
              <a:t> </a:t>
            </a:r>
            <a:endParaRPr lang="en-US" b="1"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p:txBody>
      </p:sp>
      <p:graphicFrame>
        <p:nvGraphicFramePr>
          <p:cNvPr id="3" name="Chart 2"/>
          <p:cNvGraphicFramePr/>
          <p:nvPr>
            <p:extLst>
              <p:ext uri="{D42A27DB-BD31-4B8C-83A1-F6EECF244321}">
                <p14:modId xmlns:p14="http://schemas.microsoft.com/office/powerpoint/2010/main" val="4267379801"/>
              </p:ext>
            </p:extLst>
          </p:nvPr>
        </p:nvGraphicFramePr>
        <p:xfrm>
          <a:off x="914400" y="1143000"/>
          <a:ext cx="7162800" cy="5029200"/>
        </p:xfrm>
        <a:graphic>
          <a:graphicData uri="http://schemas.openxmlformats.org/drawingml/2006/chart">
            <c:chart xmlns:c="http://schemas.openxmlformats.org/drawingml/2006/chart" xmlns:r="http://schemas.openxmlformats.org/officeDocument/2006/relationships" r:id="rId2"/>
          </a:graphicData>
        </a:graphic>
      </p:graphicFrame>
      <p:sp>
        <p:nvSpPr>
          <p:cNvPr id="49155" name="TextBox 3"/>
          <p:cNvSpPr txBox="1">
            <a:spLocks noChangeArrowheads="1"/>
          </p:cNvSpPr>
          <p:nvPr/>
        </p:nvSpPr>
        <p:spPr bwMode="auto">
          <a:xfrm>
            <a:off x="381000" y="533400"/>
            <a:ext cx="2467743" cy="646331"/>
          </a:xfrm>
          <a:prstGeom prst="rect">
            <a:avLst/>
          </a:prstGeom>
          <a:noFill/>
          <a:ln w="9525">
            <a:noFill/>
            <a:miter lim="800000"/>
            <a:headEnd/>
            <a:tailEnd/>
          </a:ln>
        </p:spPr>
        <p:txBody>
          <a:bodyPr wrap="none">
            <a:spAutoFit/>
          </a:bodyPr>
          <a:lstStyle/>
          <a:p>
            <a:r>
              <a:rPr lang="en-US" dirty="0">
                <a:latin typeface="Calibri" pitchFamily="34" charset="0"/>
              </a:rPr>
              <a:t>Null hypothesis </a:t>
            </a:r>
            <a:r>
              <a:rPr lang="en-US" dirty="0" smtClean="0">
                <a:latin typeface="Calibri" pitchFamily="34" charset="0"/>
              </a:rPr>
              <a:t>PDF</a:t>
            </a:r>
          </a:p>
          <a:p>
            <a:r>
              <a:rPr lang="en-US" dirty="0" smtClean="0">
                <a:latin typeface="Calibri" pitchFamily="34" charset="0"/>
              </a:rPr>
              <a:t>With mu_0 and sigma_0</a:t>
            </a:r>
            <a:endParaRPr lang="en-US" dirty="0">
              <a:latin typeface="Calibri" pitchFamily="34" charset="0"/>
            </a:endParaRPr>
          </a:p>
        </p:txBody>
      </p:sp>
      <p:cxnSp>
        <p:nvCxnSpPr>
          <p:cNvPr id="6" name="Straight Arrow Connector 5"/>
          <p:cNvCxnSpPr/>
          <p:nvPr/>
        </p:nvCxnSpPr>
        <p:spPr>
          <a:xfrm>
            <a:off x="1925053" y="1143000"/>
            <a:ext cx="1046747" cy="1447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9157" name="TextBox 6"/>
          <p:cNvSpPr txBox="1">
            <a:spLocks noChangeArrowheads="1"/>
          </p:cNvSpPr>
          <p:nvPr/>
        </p:nvSpPr>
        <p:spPr bwMode="auto">
          <a:xfrm>
            <a:off x="5943600" y="381000"/>
            <a:ext cx="2467743" cy="646331"/>
          </a:xfrm>
          <a:prstGeom prst="rect">
            <a:avLst/>
          </a:prstGeom>
          <a:noFill/>
          <a:ln w="9525">
            <a:noFill/>
            <a:miter lim="800000"/>
            <a:headEnd/>
            <a:tailEnd/>
          </a:ln>
        </p:spPr>
        <p:txBody>
          <a:bodyPr wrap="none">
            <a:spAutoFit/>
          </a:bodyPr>
          <a:lstStyle/>
          <a:p>
            <a:r>
              <a:rPr lang="en-US" dirty="0">
                <a:latin typeface="Calibri" pitchFamily="34" charset="0"/>
              </a:rPr>
              <a:t>Posited  “Actual”  </a:t>
            </a:r>
            <a:r>
              <a:rPr lang="en-US" dirty="0" smtClean="0">
                <a:latin typeface="Calibri" pitchFamily="34" charset="0"/>
              </a:rPr>
              <a:t>PDF, </a:t>
            </a:r>
          </a:p>
          <a:p>
            <a:r>
              <a:rPr lang="en-US" dirty="0" smtClean="0">
                <a:latin typeface="Calibri" pitchFamily="34" charset="0"/>
              </a:rPr>
              <a:t>With mu_1 and sigma_1</a:t>
            </a:r>
            <a:endParaRPr lang="en-US" dirty="0">
              <a:latin typeface="Calibri" pitchFamily="34" charset="0"/>
            </a:endParaRPr>
          </a:p>
        </p:txBody>
      </p:sp>
      <p:cxnSp>
        <p:nvCxnSpPr>
          <p:cNvPr id="9" name="Straight Arrow Connector 8"/>
          <p:cNvCxnSpPr/>
          <p:nvPr/>
        </p:nvCxnSpPr>
        <p:spPr>
          <a:xfrm flipH="1">
            <a:off x="5105400" y="1143000"/>
            <a:ext cx="1324881" cy="1447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9159" name="Rectangle 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9160" name="Rectangle 3"/>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cxnSp>
        <p:nvCxnSpPr>
          <p:cNvPr id="16" name="Straight Arrow Connector 15"/>
          <p:cNvCxnSpPr/>
          <p:nvPr/>
        </p:nvCxnSpPr>
        <p:spPr>
          <a:xfrm>
            <a:off x="3907202" y="1143000"/>
            <a:ext cx="630990" cy="9144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9162" name="Rectangle 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9163" name="Rectangle 6"/>
          <p:cNvSpPr>
            <a:spLocks noChangeArrowheads="1"/>
          </p:cNvSpPr>
          <p:nvPr/>
        </p:nvSpPr>
        <p:spPr bwMode="auto">
          <a:xfrm>
            <a:off x="0" y="904875"/>
            <a:ext cx="9144000" cy="0"/>
          </a:xfrm>
          <a:prstGeom prst="rect">
            <a:avLst/>
          </a:prstGeom>
          <a:noFill/>
          <a:ln w="9525">
            <a:noFill/>
            <a:miter lim="800000"/>
            <a:headEnd/>
            <a:tailEnd/>
          </a:ln>
        </p:spPr>
        <p:txBody>
          <a:bodyPr wrap="none" anchor="ctr">
            <a:spAutoFit/>
          </a:bodyPr>
          <a:lstStyle/>
          <a:p>
            <a:endParaRPr lang="en-US"/>
          </a:p>
        </p:txBody>
      </p:sp>
      <p:sp>
        <p:nvSpPr>
          <p:cNvPr id="49164" name="Rectangle 8"/>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49165" name="Picture 7"/>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286000" y="6248400"/>
            <a:ext cx="4286250" cy="447675"/>
          </a:xfrm>
          <a:prstGeom prst="rect">
            <a:avLst/>
          </a:prstGeom>
          <a:noFill/>
          <a:ln w="9525">
            <a:noFill/>
            <a:miter lim="800000"/>
            <a:headEnd/>
            <a:tailEnd/>
          </a:ln>
        </p:spPr>
      </p:pic>
      <p:sp>
        <p:nvSpPr>
          <p:cNvPr id="49166" name="Rectangle 9"/>
          <p:cNvSpPr>
            <a:spLocks noChangeArrowheads="1"/>
          </p:cNvSpPr>
          <p:nvPr/>
        </p:nvSpPr>
        <p:spPr bwMode="auto">
          <a:xfrm>
            <a:off x="0" y="904875"/>
            <a:ext cx="9144000" cy="0"/>
          </a:xfrm>
          <a:prstGeom prst="rect">
            <a:avLst/>
          </a:prstGeom>
          <a:noFill/>
          <a:ln w="9525">
            <a:noFill/>
            <a:miter lim="800000"/>
            <a:headEnd/>
            <a:tailEnd/>
          </a:ln>
        </p:spPr>
        <p:txBody>
          <a:bodyPr wrap="none" anchor="ctr">
            <a:spAutoFit/>
          </a:bodyPr>
          <a:lstStyle/>
          <a:p>
            <a:endParaRPr lang="en-US"/>
          </a:p>
        </p:txBody>
      </p:sp>
      <p:sp>
        <p:nvSpPr>
          <p:cNvPr id="49167" name="Rectangle 11"/>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9169" name="Rectangle 12"/>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52</a:t>
            </a:fld>
            <a:endParaRPr lang="en-US" dirty="0"/>
          </a:p>
        </p:txBody>
      </p:sp>
      <p:sp>
        <p:nvSpPr>
          <p:cNvPr id="7" name="TextBox 6"/>
          <p:cNvSpPr txBox="1"/>
          <p:nvPr/>
        </p:nvSpPr>
        <p:spPr>
          <a:xfrm>
            <a:off x="7206349" y="4515721"/>
            <a:ext cx="1709051" cy="1477328"/>
          </a:xfrm>
          <a:prstGeom prst="rect">
            <a:avLst/>
          </a:prstGeom>
          <a:noFill/>
        </p:spPr>
        <p:txBody>
          <a:bodyPr wrap="square" rtlCol="0">
            <a:spAutoFit/>
          </a:bodyPr>
          <a:lstStyle/>
          <a:p>
            <a:r>
              <a:rPr lang="en-US" dirty="0" smtClean="0"/>
              <a:t>Where does the “true” curve intersect the z0.05 of the null curve?</a:t>
            </a:r>
            <a:endParaRPr lang="en-US" dirty="0"/>
          </a:p>
        </p:txBody>
      </p:sp>
      <p:cxnSp>
        <p:nvCxnSpPr>
          <p:cNvPr id="10" name="Straight Arrow Connector 9"/>
          <p:cNvCxnSpPr/>
          <p:nvPr/>
        </p:nvCxnSpPr>
        <p:spPr>
          <a:xfrm flipH="1">
            <a:off x="6662093" y="5765609"/>
            <a:ext cx="1612610" cy="7358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475398" y="496669"/>
            <a:ext cx="1630002" cy="646331"/>
          </a:xfrm>
          <a:prstGeom prst="rect">
            <a:avLst/>
          </a:prstGeom>
          <a:noFill/>
        </p:spPr>
        <p:txBody>
          <a:bodyPr wrap="square" rtlCol="0">
            <a:spAutoFit/>
          </a:bodyPr>
          <a:lstStyle/>
          <a:p>
            <a:r>
              <a:rPr lang="en-US" dirty="0" smtClean="0"/>
              <a:t>Which z value (</a:t>
            </a:r>
            <a:r>
              <a:rPr lang="en-US" dirty="0" err="1" smtClean="0"/>
              <a:t>z_eff</a:t>
            </a:r>
            <a:r>
              <a:rPr lang="en-US" dirty="0" smtClean="0"/>
              <a:t>) is this?</a:t>
            </a:r>
            <a:endParaRPr lang="en-US" dirty="0"/>
          </a:p>
        </p:txBody>
      </p:sp>
    </p:spTree>
    <p:extLst>
      <p:ext uri="{BB962C8B-B14F-4D97-AF65-F5344CB8AC3E}">
        <p14:creationId xmlns:p14="http://schemas.microsoft.com/office/powerpoint/2010/main" val="1629455021"/>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extBox 2"/>
          <p:cNvSpPr txBox="1">
            <a:spLocks noChangeArrowheads="1"/>
          </p:cNvSpPr>
          <p:nvPr/>
        </p:nvSpPr>
        <p:spPr bwMode="auto">
          <a:xfrm>
            <a:off x="228600" y="457200"/>
            <a:ext cx="8610600" cy="9232900"/>
          </a:xfrm>
          <a:prstGeom prst="rect">
            <a:avLst/>
          </a:prstGeom>
          <a:noFill/>
          <a:ln w="9525">
            <a:noFill/>
            <a:miter lim="800000"/>
            <a:headEnd/>
            <a:tailEnd/>
          </a:ln>
        </p:spPr>
        <p:txBody>
          <a:bodyPr>
            <a:spAutoFit/>
          </a:bodyPr>
          <a:lstStyle/>
          <a:p>
            <a:r>
              <a:rPr lang="en-US" b="1" dirty="0">
                <a:latin typeface="Calibri" pitchFamily="34" charset="0"/>
              </a:rPr>
              <a:t>Estimating Type II Error for a Two Sample Test:</a:t>
            </a:r>
          </a:p>
          <a:p>
            <a:endParaRPr lang="en-US" b="1" dirty="0">
              <a:latin typeface="Calibri" pitchFamily="34" charset="0"/>
            </a:endParaRPr>
          </a:p>
          <a:p>
            <a:r>
              <a:rPr lang="en-US" dirty="0">
                <a:latin typeface="Calibri" pitchFamily="34" charset="0"/>
              </a:rPr>
              <a:t>Recall that :</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r>
              <a:rPr lang="en-US" dirty="0">
                <a:latin typeface="Calibri" pitchFamily="34" charset="0"/>
              </a:rPr>
              <a:t>Thus for an upper tail test with </a:t>
            </a:r>
            <a:r>
              <a:rPr lang="el-GR" dirty="0">
                <a:latin typeface="Calibri" pitchFamily="34" charset="0"/>
              </a:rPr>
              <a:t>α</a:t>
            </a:r>
            <a:r>
              <a:rPr lang="en-US" dirty="0">
                <a:latin typeface="Calibri" pitchFamily="34" charset="0"/>
              </a:rPr>
              <a:t>=0.05, we would reject the null hypothesis if </a:t>
            </a:r>
          </a:p>
          <a:p>
            <a:endParaRPr lang="en-US" dirty="0">
              <a:latin typeface="Calibri" pitchFamily="34" charset="0"/>
            </a:endParaRPr>
          </a:p>
          <a:p>
            <a:r>
              <a:rPr lang="en-US" dirty="0">
                <a:latin typeface="Calibri" pitchFamily="34" charset="0"/>
              </a:rPr>
              <a:t>  </a:t>
            </a:r>
          </a:p>
          <a:p>
            <a:endParaRPr lang="en-US" dirty="0">
              <a:latin typeface="Calibri" pitchFamily="34" charset="0"/>
            </a:endParaRPr>
          </a:p>
          <a:p>
            <a:endParaRPr lang="en-US" dirty="0">
              <a:latin typeface="Calibri" pitchFamily="34" charset="0"/>
            </a:endParaRPr>
          </a:p>
          <a:p>
            <a:r>
              <a:rPr lang="en-US" dirty="0">
                <a:latin typeface="Calibri" pitchFamily="34" charset="0"/>
              </a:rPr>
              <a:t>Thus  the Type II error is:  </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r>
              <a:rPr lang="en-US" dirty="0">
                <a:latin typeface="Calibri" pitchFamily="34" charset="0"/>
              </a:rPr>
              <a:t>Assuming 	        </a:t>
            </a:r>
            <a:r>
              <a:rPr lang="en-US" dirty="0" smtClean="0">
                <a:latin typeface="Calibri" pitchFamily="34" charset="0"/>
              </a:rPr>
              <a:t>    is </a:t>
            </a:r>
            <a:r>
              <a:rPr lang="en-US" dirty="0">
                <a:latin typeface="Calibri" pitchFamily="34" charset="0"/>
              </a:rPr>
              <a:t>a normally distributed sample with a true mean of</a:t>
            </a:r>
          </a:p>
          <a:p>
            <a:endParaRPr lang="en-US" dirty="0">
              <a:latin typeface="Calibri" pitchFamily="34" charset="0"/>
            </a:endParaRPr>
          </a:p>
          <a:p>
            <a:r>
              <a:rPr lang="en-US" dirty="0">
                <a:latin typeface="Calibri" pitchFamily="34" charset="0"/>
              </a:rPr>
              <a:t>and a true standard deviation of          .</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p:txBody>
      </p:sp>
      <p:pic>
        <p:nvPicPr>
          <p:cNvPr id="52226" name="Picture 2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04800" y="1447800"/>
            <a:ext cx="2800350" cy="762000"/>
          </a:xfrm>
          <a:prstGeom prst="rect">
            <a:avLst/>
          </a:prstGeom>
          <a:noFill/>
          <a:ln w="9525">
            <a:noFill/>
            <a:miter lim="800000"/>
            <a:headEnd/>
            <a:tailEnd/>
          </a:ln>
        </p:spPr>
      </p:pic>
      <p:sp>
        <p:nvSpPr>
          <p:cNvPr id="52227" name="Rectangle 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2228" name="Rectangle 3"/>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52229" name="Rectangle 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52230" name="Picture 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04800" y="2895600"/>
            <a:ext cx="3200400" cy="409575"/>
          </a:xfrm>
          <a:prstGeom prst="rect">
            <a:avLst/>
          </a:prstGeom>
          <a:noFill/>
          <a:ln w="9525">
            <a:noFill/>
            <a:miter lim="800000"/>
            <a:headEnd/>
            <a:tailEnd/>
          </a:ln>
        </p:spPr>
      </p:pic>
      <p:sp>
        <p:nvSpPr>
          <p:cNvPr id="52231" name="Rectangle 6"/>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52232" name="Rectangle 8"/>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52233" name="Picture 7"/>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04800" y="4267200"/>
            <a:ext cx="4238625" cy="409575"/>
          </a:xfrm>
          <a:prstGeom prst="rect">
            <a:avLst/>
          </a:prstGeom>
          <a:noFill/>
          <a:ln w="9525">
            <a:noFill/>
            <a:miter lim="800000"/>
            <a:headEnd/>
            <a:tailEnd/>
          </a:ln>
        </p:spPr>
      </p:pic>
      <p:sp>
        <p:nvSpPr>
          <p:cNvPr id="52234" name="Rectangle 9"/>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52235" name="Rectangle 11"/>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2236" name="Rectangle 1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2237" name="Rectangle 1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52238" name="Picture 1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429000" y="5686425"/>
            <a:ext cx="371475" cy="409575"/>
          </a:xfrm>
          <a:prstGeom prst="rect">
            <a:avLst/>
          </a:prstGeom>
          <a:noFill/>
          <a:ln w="9525">
            <a:noFill/>
            <a:miter lim="800000"/>
            <a:headEnd/>
            <a:tailEnd/>
          </a:ln>
        </p:spPr>
      </p:pic>
      <p:pic>
        <p:nvPicPr>
          <p:cNvPr id="52239" name="Picture 10"/>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1286535" y="5105400"/>
            <a:ext cx="962025" cy="409575"/>
          </a:xfrm>
          <a:prstGeom prst="rect">
            <a:avLst/>
          </a:prstGeom>
          <a:noFill/>
          <a:ln w="9525">
            <a:noFill/>
            <a:miter lim="800000"/>
            <a:headEnd/>
            <a:tailEnd/>
          </a:ln>
        </p:spPr>
      </p:pic>
      <p:sp>
        <p:nvSpPr>
          <p:cNvPr id="52240" name="Rectangle 17"/>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2241" name="Rectangle 18"/>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52242" name="Rectangle 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52243" name="Picture 1"/>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7543800" y="5105400"/>
            <a:ext cx="304800" cy="409575"/>
          </a:xfrm>
          <a:prstGeom prst="rect">
            <a:avLst/>
          </a:prstGeom>
          <a:noFill/>
          <a:ln w="9525">
            <a:noFill/>
            <a:miter lim="800000"/>
            <a:headEnd/>
            <a:tailEnd/>
          </a:ln>
        </p:spPr>
      </p:pic>
      <p:sp>
        <p:nvSpPr>
          <p:cNvPr id="52244" name="Rectangle 3"/>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2" name="TextBox 1"/>
          <p:cNvSpPr txBox="1"/>
          <p:nvPr/>
        </p:nvSpPr>
        <p:spPr>
          <a:xfrm>
            <a:off x="5638800" y="457200"/>
            <a:ext cx="3200400" cy="646331"/>
          </a:xfrm>
          <a:prstGeom prst="rect">
            <a:avLst/>
          </a:prstGeom>
          <a:noFill/>
        </p:spPr>
        <p:txBody>
          <a:bodyPr wrap="square" rtlCol="0">
            <a:spAutoFit/>
          </a:bodyPr>
          <a:lstStyle/>
          <a:p>
            <a:r>
              <a:rPr lang="en-US" dirty="0" smtClean="0"/>
              <a:t>See </a:t>
            </a:r>
            <a:r>
              <a:rPr lang="en-US" dirty="0" err="1" smtClean="0"/>
              <a:t>Ch</a:t>
            </a:r>
            <a:r>
              <a:rPr lang="en-US" dirty="0" smtClean="0"/>
              <a:t> 9 from Devore Stats book.</a:t>
            </a:r>
            <a:endParaRPr lang="en-US" dirty="0"/>
          </a:p>
        </p:txBody>
      </p:sp>
      <p:sp>
        <p:nvSpPr>
          <p:cNvPr id="3" name="Slide Number Placeholder 2"/>
          <p:cNvSpPr>
            <a:spLocks noGrp="1"/>
          </p:cNvSpPr>
          <p:nvPr>
            <p:ph type="sldNum" sz="quarter" idx="12"/>
          </p:nvPr>
        </p:nvSpPr>
        <p:spPr/>
        <p:txBody>
          <a:bodyPr/>
          <a:lstStyle/>
          <a:p>
            <a:pPr>
              <a:defRPr/>
            </a:pPr>
            <a:fld id="{23D82150-27AD-43A4-B273-613CC650DAC5}" type="slidenum">
              <a:rPr lang="en-US" smtClean="0"/>
              <a:pPr>
                <a:defRPr/>
              </a:pPr>
              <a:t>53</a:t>
            </a:fld>
            <a:endParaRPr lang="en-US"/>
          </a:p>
        </p:txBody>
      </p:sp>
    </p:spTree>
    <p:extLst>
      <p:ext uri="{BB962C8B-B14F-4D97-AF65-F5344CB8AC3E}">
        <p14:creationId xmlns:p14="http://schemas.microsoft.com/office/powerpoint/2010/main" val="804784195"/>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extBox 2"/>
          <p:cNvSpPr txBox="1">
            <a:spLocks noChangeArrowheads="1"/>
          </p:cNvSpPr>
          <p:nvPr/>
        </p:nvSpPr>
        <p:spPr bwMode="auto">
          <a:xfrm>
            <a:off x="266700" y="152400"/>
            <a:ext cx="8458200" cy="9786938"/>
          </a:xfrm>
          <a:prstGeom prst="rect">
            <a:avLst/>
          </a:prstGeom>
          <a:noFill/>
          <a:ln w="9525">
            <a:noFill/>
            <a:miter lim="800000"/>
            <a:headEnd/>
            <a:tailEnd/>
          </a:ln>
        </p:spPr>
        <p:txBody>
          <a:bodyPr>
            <a:spAutoFit/>
          </a:bodyPr>
          <a:lstStyle/>
          <a:p>
            <a:r>
              <a:rPr lang="en-US" b="1" dirty="0">
                <a:latin typeface="Calibri" pitchFamily="34" charset="0"/>
              </a:rPr>
              <a:t>Estimating Type II Error (cont.)</a:t>
            </a:r>
          </a:p>
          <a:p>
            <a:endParaRPr lang="en-US" b="1" dirty="0">
              <a:latin typeface="Calibri" pitchFamily="34" charset="0"/>
            </a:endParaRPr>
          </a:p>
          <a:p>
            <a:r>
              <a:rPr lang="en-US" dirty="0">
                <a:latin typeface="Calibri" pitchFamily="34" charset="0"/>
              </a:rPr>
              <a:t>We here </a:t>
            </a:r>
            <a:r>
              <a:rPr lang="en-US" i="1" dirty="0">
                <a:latin typeface="Calibri" pitchFamily="34" charset="0"/>
              </a:rPr>
              <a:t>assume</a:t>
            </a:r>
            <a:r>
              <a:rPr lang="en-US" dirty="0">
                <a:latin typeface="Calibri" pitchFamily="34" charset="0"/>
              </a:rPr>
              <a:t> we now know the true mean and standard deviation of</a:t>
            </a:r>
          </a:p>
          <a:p>
            <a:endParaRPr lang="en-US" dirty="0">
              <a:latin typeface="Calibri" pitchFamily="34" charset="0"/>
            </a:endParaRPr>
          </a:p>
          <a:p>
            <a:r>
              <a:rPr lang="en-US" dirty="0">
                <a:latin typeface="Calibri" pitchFamily="34" charset="0"/>
              </a:rPr>
              <a:t>Therefore we can express an arbitrary difference of the two sample means as: </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r>
              <a:rPr lang="en-US" dirty="0">
                <a:latin typeface="Calibri" pitchFamily="34" charset="0"/>
              </a:rPr>
              <a:t>Expressing the original rejection threshold in the </a:t>
            </a:r>
            <a:r>
              <a:rPr lang="en-US" i="1" dirty="0">
                <a:latin typeface="Calibri" pitchFamily="34" charset="0"/>
              </a:rPr>
              <a:t>new</a:t>
            </a:r>
            <a:r>
              <a:rPr lang="en-US" dirty="0">
                <a:latin typeface="Calibri" pitchFamily="34" charset="0"/>
              </a:rPr>
              <a:t> probability distribution we obtain:</a:t>
            </a:r>
          </a:p>
          <a:p>
            <a:endParaRPr lang="en-US" b="1" dirty="0">
              <a:latin typeface="Calibri" pitchFamily="34" charset="0"/>
            </a:endParaRPr>
          </a:p>
          <a:p>
            <a:endParaRPr lang="en-US" b="1" dirty="0">
              <a:latin typeface="Calibri" pitchFamily="34" charset="0"/>
            </a:endParaRPr>
          </a:p>
          <a:p>
            <a:r>
              <a:rPr lang="en-US" b="1" dirty="0">
                <a:latin typeface="Calibri" pitchFamily="34" charset="0"/>
              </a:rPr>
              <a:t>					 (equation 1)</a:t>
            </a:r>
          </a:p>
          <a:p>
            <a:endParaRPr lang="en-US" b="1" dirty="0">
              <a:latin typeface="Calibri" pitchFamily="34" charset="0"/>
            </a:endParaRPr>
          </a:p>
          <a:p>
            <a:r>
              <a:rPr lang="en-US" dirty="0">
                <a:latin typeface="Calibri" pitchFamily="34" charset="0"/>
              </a:rPr>
              <a:t>(Note that this is essentially “looking up” the rejection threshold for the null hypothesis in the assumed true probability distribution.)</a:t>
            </a:r>
          </a:p>
          <a:p>
            <a:endParaRPr lang="en-US" dirty="0">
              <a:latin typeface="Calibri" pitchFamily="34" charset="0"/>
            </a:endParaRPr>
          </a:p>
          <a:p>
            <a:r>
              <a:rPr lang="en-US" dirty="0">
                <a:latin typeface="Calibri" pitchFamily="34" charset="0"/>
              </a:rPr>
              <a:t>Finally we note that:</a:t>
            </a:r>
          </a:p>
          <a:p>
            <a:endParaRPr lang="en-US" b="1" dirty="0">
              <a:latin typeface="Calibri" pitchFamily="34" charset="0"/>
            </a:endParaRPr>
          </a:p>
          <a:p>
            <a:endParaRPr lang="en-US" b="1" dirty="0">
              <a:latin typeface="Calibri" pitchFamily="34" charset="0"/>
            </a:endParaRPr>
          </a:p>
          <a:p>
            <a:endParaRPr lang="en-US" b="1" dirty="0">
              <a:latin typeface="Calibri" pitchFamily="34" charset="0"/>
            </a:endParaRPr>
          </a:p>
          <a:p>
            <a:endParaRPr lang="en-US" dirty="0">
              <a:latin typeface="Calibri" pitchFamily="34" charset="0"/>
            </a:endParaRPr>
          </a:p>
          <a:p>
            <a:r>
              <a:rPr lang="en-US" dirty="0">
                <a:latin typeface="Calibri" pitchFamily="34" charset="0"/>
              </a:rPr>
              <a:t>which we can easily obtain by solving for              in equation 1 above, and then looking up the associated value in the CDF for </a:t>
            </a:r>
            <a:r>
              <a:rPr lang="en-US" dirty="0" smtClean="0">
                <a:latin typeface="Calibri" pitchFamily="34" charset="0"/>
              </a:rPr>
              <a:t>the standard </a:t>
            </a:r>
            <a:r>
              <a:rPr lang="en-US" dirty="0">
                <a:latin typeface="Calibri" pitchFamily="34" charset="0"/>
              </a:rPr>
              <a:t>normal distribution.</a:t>
            </a:r>
          </a:p>
          <a:p>
            <a:endParaRPr lang="en-US" b="1" dirty="0">
              <a:latin typeface="Calibri" pitchFamily="34" charset="0"/>
            </a:endParaRPr>
          </a:p>
          <a:p>
            <a:endParaRPr lang="en-US" b="1" dirty="0">
              <a:latin typeface="Calibri" pitchFamily="34" charset="0"/>
            </a:endParaRPr>
          </a:p>
          <a:p>
            <a:endParaRPr lang="en-US" b="1" dirty="0">
              <a:latin typeface="Calibri" pitchFamily="34" charset="0"/>
            </a:endParaRPr>
          </a:p>
          <a:p>
            <a:endParaRPr lang="en-US" b="1" dirty="0">
              <a:latin typeface="Calibri" pitchFamily="34" charset="0"/>
            </a:endParaRPr>
          </a:p>
          <a:p>
            <a:endParaRPr lang="en-US" b="1" dirty="0">
              <a:latin typeface="Calibri" pitchFamily="34" charset="0"/>
            </a:endParaRPr>
          </a:p>
          <a:p>
            <a:endParaRPr lang="en-US" b="1" dirty="0">
              <a:latin typeface="Calibri" pitchFamily="34" charset="0"/>
            </a:endParaRPr>
          </a:p>
          <a:p>
            <a:endParaRPr lang="en-US" b="1" dirty="0">
              <a:latin typeface="Calibri" pitchFamily="34" charset="0"/>
            </a:endParaRPr>
          </a:p>
          <a:p>
            <a:endParaRPr lang="en-US" b="1" dirty="0">
              <a:latin typeface="Calibri" pitchFamily="34" charset="0"/>
            </a:endParaRPr>
          </a:p>
          <a:p>
            <a:endParaRPr lang="en-US" b="1" dirty="0">
              <a:latin typeface="Calibri" pitchFamily="34" charset="0"/>
            </a:endParaRPr>
          </a:p>
          <a:p>
            <a:endParaRPr lang="en-US" dirty="0">
              <a:latin typeface="Calibri" pitchFamily="34" charset="0"/>
            </a:endParaRPr>
          </a:p>
        </p:txBody>
      </p:sp>
      <p:sp>
        <p:nvSpPr>
          <p:cNvPr id="53250"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3251"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53252"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267575" y="685800"/>
            <a:ext cx="962025" cy="409575"/>
          </a:xfrm>
          <a:prstGeom prst="rect">
            <a:avLst/>
          </a:prstGeom>
          <a:noFill/>
          <a:ln w="9525">
            <a:noFill/>
            <a:miter lim="800000"/>
            <a:headEnd/>
            <a:tailEnd/>
          </a:ln>
        </p:spPr>
      </p:pic>
      <p:sp>
        <p:nvSpPr>
          <p:cNvPr id="53253"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3254" name="Rectangle 8"/>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3255" name="Rectangle 9"/>
          <p:cNvSpPr>
            <a:spLocks noChangeArrowheads="1"/>
          </p:cNvSpPr>
          <p:nvPr/>
        </p:nvSpPr>
        <p:spPr bwMode="auto">
          <a:xfrm>
            <a:off x="0" y="904875"/>
            <a:ext cx="9144000" cy="0"/>
          </a:xfrm>
          <a:prstGeom prst="rect">
            <a:avLst/>
          </a:prstGeom>
          <a:noFill/>
          <a:ln w="9525">
            <a:noFill/>
            <a:miter lim="800000"/>
            <a:headEnd/>
            <a:tailEnd/>
          </a:ln>
        </p:spPr>
        <p:txBody>
          <a:bodyPr wrap="none" anchor="ctr">
            <a:spAutoFit/>
          </a:bodyPr>
          <a:lstStyle/>
          <a:p>
            <a:endParaRPr lang="en-US"/>
          </a:p>
        </p:txBody>
      </p:sp>
      <p:sp>
        <p:nvSpPr>
          <p:cNvPr id="53256" name="Rectangle 11"/>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3257" name="Rectangle 1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3258" name="Rectangle 1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3259" name="Rectangle 16"/>
          <p:cNvSpPr>
            <a:spLocks noChangeArrowheads="1"/>
          </p:cNvSpPr>
          <p:nvPr/>
        </p:nvSpPr>
        <p:spPr bwMode="auto">
          <a:xfrm>
            <a:off x="0" y="904875"/>
            <a:ext cx="9144000" cy="0"/>
          </a:xfrm>
          <a:prstGeom prst="rect">
            <a:avLst/>
          </a:prstGeom>
          <a:noFill/>
          <a:ln w="9525">
            <a:noFill/>
            <a:miter lim="800000"/>
            <a:headEnd/>
            <a:tailEnd/>
          </a:ln>
        </p:spPr>
        <p:txBody>
          <a:bodyPr wrap="none" anchor="ctr">
            <a:spAutoFit/>
          </a:bodyPr>
          <a:lstStyle/>
          <a:p>
            <a:endParaRPr lang="en-US"/>
          </a:p>
        </p:txBody>
      </p:sp>
      <p:sp>
        <p:nvSpPr>
          <p:cNvPr id="53260" name="Rectangle 1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53261" name="Picture 17"/>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267200" y="6172200"/>
            <a:ext cx="542925" cy="447675"/>
          </a:xfrm>
          <a:prstGeom prst="rect">
            <a:avLst/>
          </a:prstGeom>
          <a:noFill/>
          <a:ln w="9525">
            <a:noFill/>
            <a:miter lim="800000"/>
            <a:headEnd/>
            <a:tailEnd/>
          </a:ln>
        </p:spPr>
      </p:pic>
      <p:sp>
        <p:nvSpPr>
          <p:cNvPr id="53262" name="Rectangle 20"/>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3263" name="Rectangle 21"/>
          <p:cNvSpPr>
            <a:spLocks noChangeArrowheads="1"/>
          </p:cNvSpPr>
          <p:nvPr/>
        </p:nvSpPr>
        <p:spPr bwMode="auto">
          <a:xfrm>
            <a:off x="0" y="904875"/>
            <a:ext cx="9144000" cy="0"/>
          </a:xfrm>
          <a:prstGeom prst="rect">
            <a:avLst/>
          </a:prstGeom>
          <a:noFill/>
          <a:ln w="9525">
            <a:noFill/>
            <a:miter lim="800000"/>
            <a:headEnd/>
            <a:tailEnd/>
          </a:ln>
        </p:spPr>
        <p:txBody>
          <a:bodyPr wrap="none" anchor="ctr">
            <a:spAutoFit/>
          </a:bodyPr>
          <a:lstStyle/>
          <a:p>
            <a:endParaRPr lang="en-US"/>
          </a:p>
        </p:txBody>
      </p:sp>
      <p:sp>
        <p:nvSpPr>
          <p:cNvPr id="53264"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3265" name="Rectangle 4"/>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53266"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81000" y="3080640"/>
            <a:ext cx="4248150" cy="447675"/>
          </a:xfrm>
          <a:prstGeom prst="rect">
            <a:avLst/>
          </a:prstGeom>
          <a:noFill/>
          <a:ln w="9525">
            <a:noFill/>
            <a:miter lim="800000"/>
            <a:headEnd/>
            <a:tailEnd/>
          </a:ln>
        </p:spPr>
      </p:pic>
      <p:sp>
        <p:nvSpPr>
          <p:cNvPr id="53267" name="Rectangle 5"/>
          <p:cNvSpPr>
            <a:spLocks noChangeArrowheads="1"/>
          </p:cNvSpPr>
          <p:nvPr/>
        </p:nvSpPr>
        <p:spPr bwMode="auto">
          <a:xfrm>
            <a:off x="0" y="904875"/>
            <a:ext cx="9144000" cy="0"/>
          </a:xfrm>
          <a:prstGeom prst="rect">
            <a:avLst/>
          </a:prstGeom>
          <a:noFill/>
          <a:ln w="9525">
            <a:noFill/>
            <a:miter lim="800000"/>
            <a:headEnd/>
            <a:tailEnd/>
          </a:ln>
        </p:spPr>
        <p:txBody>
          <a:bodyPr wrap="none" anchor="ctr">
            <a:spAutoFit/>
          </a:bodyPr>
          <a:lstStyle/>
          <a:p>
            <a:endParaRPr lang="en-US"/>
          </a:p>
        </p:txBody>
      </p:sp>
      <p:pic>
        <p:nvPicPr>
          <p:cNvPr id="53271" name="Picture 2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178175" y="1981200"/>
            <a:ext cx="1971675" cy="285750"/>
          </a:xfrm>
          <a:prstGeom prst="rect">
            <a:avLst/>
          </a:prstGeom>
          <a:noFill/>
          <a:ln w="9525">
            <a:noFill/>
            <a:miter lim="800000"/>
            <a:headEnd/>
            <a:tailEnd/>
          </a:ln>
        </p:spPr>
      </p:pic>
      <p:pic>
        <p:nvPicPr>
          <p:cNvPr id="53272" name="Picture 24"/>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3149600" y="5443537"/>
            <a:ext cx="1962150" cy="409575"/>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54</a:t>
            </a:fld>
            <a:endParaRPr lang="en-US"/>
          </a:p>
        </p:txBody>
      </p:sp>
    </p:spTree>
    <p:extLst>
      <p:ext uri="{BB962C8B-B14F-4D97-AF65-F5344CB8AC3E}">
        <p14:creationId xmlns:p14="http://schemas.microsoft.com/office/powerpoint/2010/main" val="135944002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66800"/>
            <a:ext cx="8229600" cy="1143000"/>
          </a:xfrm>
        </p:spPr>
        <p:txBody>
          <a:bodyPr>
            <a:normAutofit fontScale="90000"/>
          </a:bodyPr>
          <a:lstStyle/>
          <a:p>
            <a:r>
              <a:rPr lang="en-US" dirty="0" smtClean="0"/>
              <a:t>Type II Error:  But if you’re making up the “true” distribution you’re missing, what are you doing anyway? Why???</a:t>
            </a:r>
            <a:endParaRPr lang="en-US" dirty="0"/>
          </a:p>
        </p:txBody>
      </p:sp>
      <p:sp>
        <p:nvSpPr>
          <p:cNvPr id="3" name="Slide Number Placeholder 2"/>
          <p:cNvSpPr>
            <a:spLocks noGrp="1"/>
          </p:cNvSpPr>
          <p:nvPr>
            <p:ph type="sldNum" sz="quarter" idx="12"/>
          </p:nvPr>
        </p:nvSpPr>
        <p:spPr/>
        <p:txBody>
          <a:bodyPr/>
          <a:lstStyle/>
          <a:p>
            <a:pPr>
              <a:defRPr/>
            </a:pPr>
            <a:fld id="{B4EF40A4-3685-466A-89FD-845C5FAA54BD}" type="slidenum">
              <a:rPr lang="en-US" smtClean="0"/>
              <a:pPr>
                <a:defRPr/>
              </a:pPr>
              <a:t>55</a:t>
            </a:fld>
            <a:endParaRPr lang="en-US"/>
          </a:p>
        </p:txBody>
      </p:sp>
    </p:spTree>
    <p:extLst>
      <p:ext uri="{BB962C8B-B14F-4D97-AF65-F5344CB8AC3E}">
        <p14:creationId xmlns:p14="http://schemas.microsoft.com/office/powerpoint/2010/main" val="111770958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66800"/>
            <a:ext cx="8229600" cy="1143000"/>
          </a:xfrm>
        </p:spPr>
        <p:txBody>
          <a:bodyPr>
            <a:normAutofit fontScale="90000"/>
          </a:bodyPr>
          <a:lstStyle/>
          <a:p>
            <a:r>
              <a:rPr lang="en-US" dirty="0" smtClean="0"/>
              <a:t>Type II Error:  But if you’re making up the “true” distribution you’re missing, what are you doing anyway? Why???</a:t>
            </a:r>
            <a:endParaRPr lang="en-US" dirty="0"/>
          </a:p>
        </p:txBody>
      </p:sp>
      <p:sp>
        <p:nvSpPr>
          <p:cNvPr id="3" name="TextBox 2"/>
          <p:cNvSpPr txBox="1"/>
          <p:nvPr/>
        </p:nvSpPr>
        <p:spPr>
          <a:xfrm>
            <a:off x="457200" y="2917719"/>
            <a:ext cx="8305800" cy="3970318"/>
          </a:xfrm>
          <a:prstGeom prst="rect">
            <a:avLst/>
          </a:prstGeom>
          <a:noFill/>
        </p:spPr>
        <p:txBody>
          <a:bodyPr wrap="square" rtlCol="0">
            <a:spAutoFit/>
          </a:bodyPr>
          <a:lstStyle/>
          <a:p>
            <a:pPr marL="342900" indent="-342900">
              <a:buAutoNum type="arabicParenR"/>
            </a:pPr>
            <a:r>
              <a:rPr lang="en-US" sz="2800" dirty="0" smtClean="0"/>
              <a:t>  Remember that we’re engineers.</a:t>
            </a:r>
          </a:p>
          <a:p>
            <a:pPr marL="342900" indent="-342900">
              <a:buAutoNum type="arabicParenR"/>
            </a:pPr>
            <a:r>
              <a:rPr lang="en-US" sz="2800" dirty="0" smtClean="0"/>
              <a:t>  What mistakes can we not afford to make?  For example, if peak flows increased by some amount, a flood might wipe out a city or overtop a dam.  What is the chance that we’re missing something critical in our baseline assumption that nothing has changed?</a:t>
            </a:r>
          </a:p>
          <a:p>
            <a:pPr marL="342900" indent="-342900">
              <a:buAutoNum type="arabicParenR"/>
            </a:pPr>
            <a:r>
              <a:rPr lang="en-US" sz="2800" dirty="0"/>
              <a:t> </a:t>
            </a:r>
            <a:r>
              <a:rPr lang="en-US" sz="2800" dirty="0" smtClean="0"/>
              <a:t> Which level of “true” change would cause you to take a different management action?</a:t>
            </a:r>
          </a:p>
          <a:p>
            <a:pPr marL="342900" indent="-342900">
              <a:buAutoNum type="arabicParenR"/>
            </a:pPr>
            <a:endParaRPr lang="en-US" sz="2800" dirty="0"/>
          </a:p>
        </p:txBody>
      </p:sp>
      <p:sp>
        <p:nvSpPr>
          <p:cNvPr id="4" name="Slide Number Placeholder 3"/>
          <p:cNvSpPr>
            <a:spLocks noGrp="1"/>
          </p:cNvSpPr>
          <p:nvPr>
            <p:ph type="sldNum" sz="quarter" idx="12"/>
          </p:nvPr>
        </p:nvSpPr>
        <p:spPr/>
        <p:txBody>
          <a:bodyPr/>
          <a:lstStyle/>
          <a:p>
            <a:pPr>
              <a:defRPr/>
            </a:pPr>
            <a:fld id="{B4EF40A4-3685-466A-89FD-845C5FAA54BD}" type="slidenum">
              <a:rPr lang="en-US" smtClean="0"/>
              <a:pPr>
                <a:defRPr/>
              </a:pPr>
              <a:t>56</a:t>
            </a:fld>
            <a:endParaRPr lang="en-US"/>
          </a:p>
        </p:txBody>
      </p:sp>
    </p:spTree>
    <p:extLst>
      <p:ext uri="{BB962C8B-B14F-4D97-AF65-F5344CB8AC3E}">
        <p14:creationId xmlns:p14="http://schemas.microsoft.com/office/powerpoint/2010/main" val="377148389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extBox 1"/>
          <p:cNvSpPr txBox="1">
            <a:spLocks noChangeArrowheads="1"/>
          </p:cNvSpPr>
          <p:nvPr/>
        </p:nvSpPr>
        <p:spPr bwMode="auto">
          <a:xfrm>
            <a:off x="990600" y="2819400"/>
            <a:ext cx="7162800" cy="1200150"/>
          </a:xfrm>
          <a:prstGeom prst="rect">
            <a:avLst/>
          </a:prstGeom>
          <a:noFill/>
          <a:ln w="9525">
            <a:noFill/>
            <a:miter lim="800000"/>
            <a:headEnd/>
            <a:tailEnd/>
          </a:ln>
        </p:spPr>
        <p:txBody>
          <a:bodyPr>
            <a:spAutoFit/>
          </a:bodyPr>
          <a:lstStyle/>
          <a:p>
            <a:r>
              <a:rPr lang="en-US" sz="3600">
                <a:latin typeface="Calibri" pitchFamily="34" charset="0"/>
              </a:rPr>
              <a:t>Small Sample Tests Using the T Distribution</a:t>
            </a:r>
          </a:p>
        </p:txBody>
      </p:sp>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57</a:t>
            </a:fld>
            <a:endParaRPr lang="en-US"/>
          </a:p>
        </p:txBody>
      </p:sp>
    </p:spTree>
    <p:extLst>
      <p:ext uri="{BB962C8B-B14F-4D97-AF65-F5344CB8AC3E}">
        <p14:creationId xmlns:p14="http://schemas.microsoft.com/office/powerpoint/2010/main" val="928046229"/>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extBox 1"/>
          <p:cNvSpPr txBox="1">
            <a:spLocks noChangeArrowheads="1"/>
          </p:cNvSpPr>
          <p:nvPr/>
        </p:nvSpPr>
        <p:spPr bwMode="auto">
          <a:xfrm>
            <a:off x="381000" y="308206"/>
            <a:ext cx="8382000" cy="6555640"/>
          </a:xfrm>
          <a:prstGeom prst="rect">
            <a:avLst/>
          </a:prstGeom>
          <a:noFill/>
          <a:ln w="9525">
            <a:noFill/>
            <a:miter lim="800000"/>
            <a:headEnd/>
            <a:tailEnd/>
          </a:ln>
        </p:spPr>
        <p:txBody>
          <a:bodyPr>
            <a:spAutoFit/>
          </a:bodyPr>
          <a:lstStyle/>
          <a:p>
            <a:r>
              <a:rPr lang="en-US" sz="2400" b="1" dirty="0">
                <a:latin typeface="Calibri" pitchFamily="34" charset="0"/>
              </a:rPr>
              <a:t>Applications</a:t>
            </a:r>
          </a:p>
          <a:p>
            <a:endParaRPr lang="en-US" sz="2400" dirty="0">
              <a:latin typeface="Calibri" pitchFamily="34" charset="0"/>
            </a:endParaRPr>
          </a:p>
          <a:p>
            <a:r>
              <a:rPr lang="en-US" sz="2400" dirty="0">
                <a:latin typeface="Calibri" pitchFamily="34" charset="0"/>
              </a:rPr>
              <a:t>The T distribution may be used if the sample sizes are </a:t>
            </a:r>
            <a:r>
              <a:rPr lang="en-US" sz="2400" u="sng" dirty="0">
                <a:latin typeface="Calibri" pitchFamily="34" charset="0"/>
              </a:rPr>
              <a:t>smaller than about 30 </a:t>
            </a:r>
            <a:r>
              <a:rPr lang="en-US" sz="2400" dirty="0">
                <a:latin typeface="Calibri" pitchFamily="34" charset="0"/>
              </a:rPr>
              <a:t>, however the two populations </a:t>
            </a:r>
            <a:r>
              <a:rPr lang="en-US" sz="2400" u="sng" dirty="0">
                <a:latin typeface="Calibri" pitchFamily="34" charset="0"/>
              </a:rPr>
              <a:t>must be normally distributed </a:t>
            </a:r>
            <a:r>
              <a:rPr lang="en-US" sz="2400" dirty="0">
                <a:latin typeface="Calibri" pitchFamily="34" charset="0"/>
              </a:rPr>
              <a:t>(or at least reasonably close to normally distributed).  </a:t>
            </a:r>
          </a:p>
          <a:p>
            <a:endParaRPr lang="en-US" sz="2400" dirty="0">
              <a:latin typeface="Calibri" pitchFamily="34" charset="0"/>
            </a:endParaRPr>
          </a:p>
          <a:p>
            <a:r>
              <a:rPr lang="en-US" sz="2400" dirty="0">
                <a:latin typeface="Calibri" pitchFamily="34" charset="0"/>
              </a:rPr>
              <a:t>The T statistic is selected based on the Type I error  (</a:t>
            </a:r>
            <a:r>
              <a:rPr lang="el-GR" sz="2400" dirty="0">
                <a:latin typeface="Calibri" pitchFamily="34" charset="0"/>
              </a:rPr>
              <a:t>α</a:t>
            </a:r>
            <a:r>
              <a:rPr lang="en-US" sz="2400" dirty="0">
                <a:latin typeface="Calibri" pitchFamily="34" charset="0"/>
              </a:rPr>
              <a:t>) and the number of </a:t>
            </a:r>
            <a:r>
              <a:rPr lang="en-US" sz="2400" b="1" dirty="0">
                <a:latin typeface="Calibri" pitchFamily="34" charset="0"/>
              </a:rPr>
              <a:t>degrees of freedom</a:t>
            </a:r>
            <a:r>
              <a:rPr lang="en-US" sz="2400" dirty="0">
                <a:latin typeface="Calibri" pitchFamily="34" charset="0"/>
              </a:rPr>
              <a:t>, which is determined by the sample size. </a:t>
            </a:r>
          </a:p>
          <a:p>
            <a:endParaRPr lang="en-US" sz="2400" dirty="0">
              <a:latin typeface="Calibri" pitchFamily="34" charset="0"/>
            </a:endParaRPr>
          </a:p>
          <a:p>
            <a:endParaRPr lang="en-US" sz="2400" dirty="0">
              <a:latin typeface="Calibri" pitchFamily="34" charset="0"/>
            </a:endParaRPr>
          </a:p>
          <a:p>
            <a:r>
              <a:rPr lang="en-US" sz="2400" dirty="0">
                <a:latin typeface="Calibri" pitchFamily="34" charset="0"/>
              </a:rPr>
              <a:t>Table of values</a:t>
            </a:r>
            <a:r>
              <a:rPr lang="en-US" sz="2400" dirty="0" smtClean="0">
                <a:latin typeface="Calibri" pitchFamily="34" charset="0"/>
              </a:rPr>
              <a:t>:</a:t>
            </a:r>
          </a:p>
          <a:p>
            <a:endParaRPr lang="en-US" sz="2400" dirty="0">
              <a:latin typeface="Calibri" pitchFamily="34" charset="0"/>
            </a:endParaRPr>
          </a:p>
          <a:p>
            <a:r>
              <a:rPr lang="en-US" sz="2400" dirty="0" smtClean="0">
                <a:latin typeface="Calibri" pitchFamily="34" charset="0"/>
              </a:rPr>
              <a:t>See </a:t>
            </a:r>
            <a:r>
              <a:rPr lang="en-US" sz="2400" dirty="0" err="1" smtClean="0">
                <a:latin typeface="Calibri" pitchFamily="34" charset="0"/>
              </a:rPr>
              <a:t>stats_tables.PDF</a:t>
            </a:r>
            <a:r>
              <a:rPr lang="en-US" sz="2400" dirty="0" smtClean="0">
                <a:latin typeface="Calibri" pitchFamily="34" charset="0"/>
              </a:rPr>
              <a:t> in the files folder for Week 2 on Canvas.</a:t>
            </a:r>
            <a:endParaRPr lang="en-US" sz="2400" dirty="0">
              <a:latin typeface="Calibri" pitchFamily="34" charset="0"/>
            </a:endParaRPr>
          </a:p>
          <a:p>
            <a:endParaRPr lang="en-US" sz="2400" dirty="0">
              <a:latin typeface="Calibri" pitchFamily="34" charset="0"/>
            </a:endParaRPr>
          </a:p>
          <a:p>
            <a:r>
              <a:rPr lang="en-US" sz="2400" dirty="0">
                <a:latin typeface="Calibri" pitchFamily="34" charset="0"/>
              </a:rPr>
              <a:t>http://www.sjsu.edu/faculty/gerstman/StatPrimer/t-table.pdf</a:t>
            </a:r>
          </a:p>
          <a:p>
            <a:endParaRPr lang="en-US" dirty="0">
              <a:latin typeface="Calibri" pitchFamily="34" charset="0"/>
            </a:endParaRPr>
          </a:p>
          <a:p>
            <a:endParaRPr lang="en-US" dirty="0">
              <a:latin typeface="Calibri" pitchFamily="34" charset="0"/>
            </a:endParaRPr>
          </a:p>
        </p:txBody>
      </p:sp>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58</a:t>
            </a:fld>
            <a:endParaRPr lang="en-US"/>
          </a:p>
        </p:txBody>
      </p:sp>
    </p:spTree>
    <p:extLst>
      <p:ext uri="{BB962C8B-B14F-4D97-AF65-F5344CB8AC3E}">
        <p14:creationId xmlns:p14="http://schemas.microsoft.com/office/powerpoint/2010/main" val="334215152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extBox 1"/>
          <p:cNvSpPr txBox="1">
            <a:spLocks noChangeArrowheads="1"/>
          </p:cNvSpPr>
          <p:nvPr/>
        </p:nvSpPr>
        <p:spPr bwMode="auto">
          <a:xfrm>
            <a:off x="0" y="304800"/>
            <a:ext cx="8763000" cy="4800600"/>
          </a:xfrm>
          <a:prstGeom prst="rect">
            <a:avLst/>
          </a:prstGeom>
          <a:noFill/>
          <a:ln w="9525">
            <a:noFill/>
            <a:miter lim="800000"/>
            <a:headEnd/>
            <a:tailEnd/>
          </a:ln>
        </p:spPr>
        <p:txBody>
          <a:bodyPr>
            <a:spAutoFit/>
          </a:bodyPr>
          <a:lstStyle/>
          <a:p>
            <a:r>
              <a:rPr lang="en-US" b="1" dirty="0">
                <a:latin typeface="Calibri" pitchFamily="34" charset="0"/>
              </a:rPr>
              <a:t>Single Sample Test:</a:t>
            </a:r>
          </a:p>
          <a:p>
            <a:endParaRPr lang="en-US" dirty="0">
              <a:latin typeface="Calibri" pitchFamily="34" charset="0"/>
            </a:endParaRPr>
          </a:p>
          <a:p>
            <a:r>
              <a:rPr lang="en-US" dirty="0">
                <a:latin typeface="Calibri" pitchFamily="34" charset="0"/>
              </a:rPr>
              <a:t>Null Hypothesis:</a:t>
            </a:r>
          </a:p>
          <a:p>
            <a:endParaRPr lang="en-US" dirty="0">
              <a:latin typeface="Calibri" pitchFamily="34" charset="0"/>
            </a:endParaRPr>
          </a:p>
          <a:p>
            <a:endParaRPr lang="en-US" dirty="0">
              <a:latin typeface="Calibri" pitchFamily="34" charset="0"/>
            </a:endParaRPr>
          </a:p>
          <a:p>
            <a:r>
              <a:rPr lang="el-GR" dirty="0">
                <a:latin typeface="Calibri" pitchFamily="34" charset="0"/>
              </a:rPr>
              <a:t>α </a:t>
            </a:r>
            <a:r>
              <a:rPr lang="en-US" dirty="0">
                <a:latin typeface="Calibri" pitchFamily="34" charset="0"/>
              </a:rPr>
              <a:t>=  Probability of a Type I error, number of degrees of freedom = (n-1)  </a:t>
            </a:r>
          </a:p>
          <a:p>
            <a:endParaRPr lang="en-US" dirty="0">
              <a:latin typeface="Calibri" pitchFamily="34" charset="0"/>
            </a:endParaRPr>
          </a:p>
          <a:p>
            <a:endParaRPr lang="en-US" dirty="0">
              <a:latin typeface="Calibri" pitchFamily="34" charset="0"/>
            </a:endParaRPr>
          </a:p>
          <a:p>
            <a:r>
              <a:rPr lang="en-US" dirty="0">
                <a:latin typeface="Calibri" pitchFamily="34" charset="0"/>
              </a:rPr>
              <a:t>Test statistic:</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r>
              <a:rPr lang="en-US" dirty="0">
                <a:latin typeface="Calibri" pitchFamily="34" charset="0"/>
              </a:rPr>
              <a:t>Alternate Hypothesis:		Rejection Region:</a:t>
            </a:r>
          </a:p>
          <a:p>
            <a:r>
              <a:rPr lang="en-US" dirty="0">
                <a:latin typeface="Calibri" pitchFamily="34" charset="0"/>
              </a:rPr>
              <a:t>  </a:t>
            </a:r>
          </a:p>
          <a:p>
            <a:endParaRPr lang="en-US" dirty="0">
              <a:latin typeface="Calibri" pitchFamily="34" charset="0"/>
            </a:endParaRPr>
          </a:p>
          <a:p>
            <a:r>
              <a:rPr lang="en-US" dirty="0">
                <a:latin typeface="Calibri" pitchFamily="34" charset="0"/>
              </a:rPr>
              <a:t>   </a:t>
            </a:r>
          </a:p>
          <a:p>
            <a:r>
              <a:rPr lang="en-US" dirty="0">
                <a:latin typeface="Calibri" pitchFamily="34" charset="0"/>
              </a:rPr>
              <a:t>     </a:t>
            </a:r>
          </a:p>
        </p:txBody>
      </p:sp>
      <p:sp>
        <p:nvSpPr>
          <p:cNvPr id="56322"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23"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24"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25"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26" name="Rectangle 10"/>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27" name="Rectangle 11"/>
          <p:cNvSpPr>
            <a:spLocks noChangeArrowheads="1"/>
          </p:cNvSpPr>
          <p:nvPr/>
        </p:nvSpPr>
        <p:spPr bwMode="auto">
          <a:xfrm>
            <a:off x="0" y="1323975"/>
            <a:ext cx="9144000" cy="0"/>
          </a:xfrm>
          <a:prstGeom prst="rect">
            <a:avLst/>
          </a:prstGeom>
          <a:noFill/>
          <a:ln w="9525">
            <a:noFill/>
            <a:miter lim="800000"/>
            <a:headEnd/>
            <a:tailEnd/>
          </a:ln>
        </p:spPr>
        <p:txBody>
          <a:bodyPr wrap="none" anchor="ctr">
            <a:spAutoFit/>
          </a:bodyPr>
          <a:lstStyle/>
          <a:p>
            <a:r>
              <a:rPr lang="en-US" sz="2400">
                <a:latin typeface="Calibri" pitchFamily="34" charset="0"/>
                <a:cs typeface="Times New Roman" pitchFamily="18" charset="0"/>
              </a:rPr>
              <a:t/>
            </a:r>
            <a:br>
              <a:rPr lang="en-US" sz="2400">
                <a:latin typeface="Calibri" pitchFamily="34" charset="0"/>
                <a:cs typeface="Times New Roman" pitchFamily="18" charset="0"/>
              </a:rPr>
            </a:br>
            <a:r>
              <a:rPr lang="en-US" sz="2400">
                <a:latin typeface="Calibri" pitchFamily="34" charset="0"/>
                <a:cs typeface="Times New Roman" pitchFamily="18" charset="0"/>
              </a:rPr>
              <a:t/>
            </a:r>
            <a:br>
              <a:rPr lang="en-US" sz="2400">
                <a:latin typeface="Calibri" pitchFamily="34" charset="0"/>
                <a:cs typeface="Times New Roman" pitchFamily="18" charset="0"/>
              </a:rPr>
            </a:br>
            <a:endParaRPr lang="en-US"/>
          </a:p>
        </p:txBody>
      </p:sp>
      <p:sp>
        <p:nvSpPr>
          <p:cNvPr id="56328" name="Rectangle 1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29" name="Rectangle 1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30" name="Rectangle 17"/>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31" name="Rectangle 18"/>
          <p:cNvSpPr>
            <a:spLocks noChangeArrowheads="1"/>
          </p:cNvSpPr>
          <p:nvPr/>
        </p:nvSpPr>
        <p:spPr bwMode="auto">
          <a:xfrm>
            <a:off x="0" y="636588"/>
            <a:ext cx="254000" cy="460375"/>
          </a:xfrm>
          <a:prstGeom prst="rect">
            <a:avLst/>
          </a:prstGeom>
          <a:noFill/>
          <a:ln w="9525">
            <a:noFill/>
            <a:miter lim="800000"/>
            <a:headEnd/>
            <a:tailEnd/>
          </a:ln>
        </p:spPr>
        <p:txBody>
          <a:bodyPr wrap="none" anchor="ctr">
            <a:spAutoFit/>
          </a:bodyPr>
          <a:lstStyle/>
          <a:p>
            <a:r>
              <a:rPr lang="en-US" sz="2400">
                <a:latin typeface="Calibri" pitchFamily="34" charset="0"/>
                <a:cs typeface="Times New Roman" pitchFamily="18" charset="0"/>
              </a:rPr>
              <a:t> </a:t>
            </a:r>
            <a:endParaRPr lang="en-US"/>
          </a:p>
        </p:txBody>
      </p:sp>
      <p:sp>
        <p:nvSpPr>
          <p:cNvPr id="56332" name="Rectangle 2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33" name="Rectangle 2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34" name="Rectangle 23"/>
          <p:cNvSpPr>
            <a:spLocks noChangeArrowheads="1"/>
          </p:cNvSpPr>
          <p:nvPr/>
        </p:nvSpPr>
        <p:spPr bwMode="auto">
          <a:xfrm>
            <a:off x="0" y="876300"/>
            <a:ext cx="9144000" cy="0"/>
          </a:xfrm>
          <a:prstGeom prst="rect">
            <a:avLst/>
          </a:prstGeom>
          <a:noFill/>
          <a:ln w="9525">
            <a:noFill/>
            <a:miter lim="800000"/>
            <a:headEnd/>
            <a:tailEnd/>
          </a:ln>
        </p:spPr>
        <p:txBody>
          <a:bodyPr wrap="none" anchor="ctr">
            <a:spAutoFit/>
          </a:bodyPr>
          <a:lstStyle/>
          <a:p>
            <a:endParaRPr lang="en-US"/>
          </a:p>
        </p:txBody>
      </p:sp>
      <p:sp>
        <p:nvSpPr>
          <p:cNvPr id="56335" name="Rectangle 2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36" name="Rectangle 26"/>
          <p:cNvSpPr>
            <a:spLocks noChangeArrowheads="1"/>
          </p:cNvSpPr>
          <p:nvPr/>
        </p:nvSpPr>
        <p:spPr bwMode="auto">
          <a:xfrm>
            <a:off x="0" y="876300"/>
            <a:ext cx="9144000" cy="0"/>
          </a:xfrm>
          <a:prstGeom prst="rect">
            <a:avLst/>
          </a:prstGeom>
          <a:noFill/>
          <a:ln w="9525">
            <a:noFill/>
            <a:miter lim="800000"/>
            <a:headEnd/>
            <a:tailEnd/>
          </a:ln>
        </p:spPr>
        <p:txBody>
          <a:bodyPr wrap="none" anchor="ctr">
            <a:spAutoFit/>
          </a:bodyPr>
          <a:lstStyle/>
          <a:p>
            <a:endParaRPr lang="en-US"/>
          </a:p>
        </p:txBody>
      </p:sp>
      <p:sp>
        <p:nvSpPr>
          <p:cNvPr id="56337" name="Rectangle 29"/>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38" name="Rectangle 30"/>
          <p:cNvSpPr>
            <a:spLocks noChangeArrowheads="1"/>
          </p:cNvSpPr>
          <p:nvPr/>
        </p:nvSpPr>
        <p:spPr bwMode="auto">
          <a:xfrm>
            <a:off x="0" y="876300"/>
            <a:ext cx="9144000" cy="0"/>
          </a:xfrm>
          <a:prstGeom prst="rect">
            <a:avLst/>
          </a:prstGeom>
          <a:noFill/>
          <a:ln w="9525">
            <a:noFill/>
            <a:miter lim="800000"/>
            <a:headEnd/>
            <a:tailEnd/>
          </a:ln>
        </p:spPr>
        <p:txBody>
          <a:bodyPr wrap="none" anchor="ctr">
            <a:spAutoFit/>
          </a:bodyPr>
          <a:lstStyle/>
          <a:p>
            <a:endParaRPr lang="en-US"/>
          </a:p>
        </p:txBody>
      </p:sp>
      <p:sp>
        <p:nvSpPr>
          <p:cNvPr id="56339" name="Rectangle 31"/>
          <p:cNvSpPr>
            <a:spLocks noChangeArrowheads="1"/>
          </p:cNvSpPr>
          <p:nvPr/>
        </p:nvSpPr>
        <p:spPr bwMode="auto">
          <a:xfrm>
            <a:off x="0" y="1295400"/>
            <a:ext cx="9144000" cy="0"/>
          </a:xfrm>
          <a:prstGeom prst="rect">
            <a:avLst/>
          </a:prstGeom>
          <a:noFill/>
          <a:ln w="9525">
            <a:noFill/>
            <a:miter lim="800000"/>
            <a:headEnd/>
            <a:tailEnd/>
          </a:ln>
        </p:spPr>
        <p:txBody>
          <a:bodyPr wrap="none" anchor="ctr">
            <a:spAutoFit/>
          </a:bodyPr>
          <a:lstStyle/>
          <a:p>
            <a:endParaRPr lang="en-US"/>
          </a:p>
        </p:txBody>
      </p:sp>
      <p:sp>
        <p:nvSpPr>
          <p:cNvPr id="56340" name="Rectangle 3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41" name="Rectangle 36"/>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56342" name="Rectangle 37"/>
          <p:cNvSpPr>
            <a:spLocks noChangeArrowheads="1"/>
          </p:cNvSpPr>
          <p:nvPr/>
        </p:nvSpPr>
        <p:spPr bwMode="auto">
          <a:xfrm>
            <a:off x="0" y="1276350"/>
            <a:ext cx="9144000" cy="0"/>
          </a:xfrm>
          <a:prstGeom prst="rect">
            <a:avLst/>
          </a:prstGeom>
          <a:noFill/>
          <a:ln w="9525">
            <a:noFill/>
            <a:miter lim="800000"/>
            <a:headEnd/>
            <a:tailEnd/>
          </a:ln>
        </p:spPr>
        <p:txBody>
          <a:bodyPr wrap="none" anchor="ctr">
            <a:spAutoFit/>
          </a:bodyPr>
          <a:lstStyle/>
          <a:p>
            <a:endParaRPr lang="en-US"/>
          </a:p>
        </p:txBody>
      </p:sp>
      <p:sp>
        <p:nvSpPr>
          <p:cNvPr id="56343" name="Rectangle 38"/>
          <p:cNvSpPr>
            <a:spLocks noChangeArrowheads="1"/>
          </p:cNvSpPr>
          <p:nvPr/>
        </p:nvSpPr>
        <p:spPr bwMode="auto">
          <a:xfrm>
            <a:off x="0" y="1685925"/>
            <a:ext cx="9144000" cy="0"/>
          </a:xfrm>
          <a:prstGeom prst="rect">
            <a:avLst/>
          </a:prstGeom>
          <a:noFill/>
          <a:ln w="9525">
            <a:noFill/>
            <a:miter lim="800000"/>
            <a:headEnd/>
            <a:tailEnd/>
          </a:ln>
        </p:spPr>
        <p:txBody>
          <a:bodyPr wrap="none" anchor="ctr">
            <a:spAutoFit/>
          </a:bodyPr>
          <a:lstStyle/>
          <a:p>
            <a:endParaRPr lang="en-US"/>
          </a:p>
        </p:txBody>
      </p:sp>
      <p:pic>
        <p:nvPicPr>
          <p:cNvPr id="56344"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57200" y="4362450"/>
            <a:ext cx="1323975" cy="409575"/>
          </a:xfrm>
          <a:prstGeom prst="rect">
            <a:avLst/>
          </a:prstGeom>
          <a:noFill/>
          <a:ln w="9525">
            <a:noFill/>
            <a:miter lim="800000"/>
            <a:headEnd/>
            <a:tailEnd/>
          </a:ln>
        </p:spPr>
      </p:pic>
      <p:pic>
        <p:nvPicPr>
          <p:cNvPr id="56345"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57200" y="4953000"/>
            <a:ext cx="1323975" cy="409575"/>
          </a:xfrm>
          <a:prstGeom prst="rect">
            <a:avLst/>
          </a:prstGeom>
          <a:noFill/>
          <a:ln w="9525">
            <a:noFill/>
            <a:miter lim="800000"/>
            <a:headEnd/>
            <a:tailEnd/>
          </a:ln>
        </p:spPr>
      </p:pic>
      <p:pic>
        <p:nvPicPr>
          <p:cNvPr id="56346"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57200" y="5486400"/>
            <a:ext cx="1314450" cy="409575"/>
          </a:xfrm>
          <a:prstGeom prst="rect">
            <a:avLst/>
          </a:prstGeom>
          <a:noFill/>
          <a:ln w="9525">
            <a:noFill/>
            <a:miter lim="800000"/>
            <a:headEnd/>
            <a:tailEnd/>
          </a:ln>
        </p:spPr>
      </p:pic>
      <p:sp>
        <p:nvSpPr>
          <p:cNvPr id="56347" name="Rectangle 4"/>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48" name="Rectangle 5"/>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56349" name="Rectangle 6"/>
          <p:cNvSpPr>
            <a:spLocks noChangeArrowheads="1"/>
          </p:cNvSpPr>
          <p:nvPr/>
        </p:nvSpPr>
        <p:spPr bwMode="auto">
          <a:xfrm>
            <a:off x="0" y="1276350"/>
            <a:ext cx="9144000" cy="0"/>
          </a:xfrm>
          <a:prstGeom prst="rect">
            <a:avLst/>
          </a:prstGeom>
          <a:noFill/>
          <a:ln w="9525">
            <a:noFill/>
            <a:miter lim="800000"/>
            <a:headEnd/>
            <a:tailEnd/>
          </a:ln>
        </p:spPr>
        <p:txBody>
          <a:bodyPr wrap="none" anchor="ctr">
            <a:spAutoFit/>
          </a:bodyPr>
          <a:lstStyle/>
          <a:p>
            <a:endParaRPr lang="en-US"/>
          </a:p>
        </p:txBody>
      </p:sp>
      <p:sp>
        <p:nvSpPr>
          <p:cNvPr id="56350" name="Rectangle 7"/>
          <p:cNvSpPr>
            <a:spLocks noChangeArrowheads="1"/>
          </p:cNvSpPr>
          <p:nvPr/>
        </p:nvSpPr>
        <p:spPr bwMode="auto">
          <a:xfrm>
            <a:off x="0" y="1685925"/>
            <a:ext cx="9144000" cy="0"/>
          </a:xfrm>
          <a:prstGeom prst="rect">
            <a:avLst/>
          </a:prstGeom>
          <a:noFill/>
          <a:ln w="9525">
            <a:noFill/>
            <a:miter lim="800000"/>
            <a:headEnd/>
            <a:tailEnd/>
          </a:ln>
        </p:spPr>
        <p:txBody>
          <a:bodyPr wrap="none" anchor="ctr">
            <a:spAutoFit/>
          </a:bodyPr>
          <a:lstStyle/>
          <a:p>
            <a:endParaRPr lang="en-US"/>
          </a:p>
        </p:txBody>
      </p:sp>
      <p:sp>
        <p:nvSpPr>
          <p:cNvPr id="56351" name="Rectangle 9"/>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56352" name="Picture 8"/>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981200" y="838200"/>
            <a:ext cx="742950" cy="409575"/>
          </a:xfrm>
          <a:prstGeom prst="rect">
            <a:avLst/>
          </a:prstGeom>
          <a:noFill/>
          <a:ln w="9525">
            <a:noFill/>
            <a:miter lim="800000"/>
            <a:headEnd/>
            <a:tailEnd/>
          </a:ln>
        </p:spPr>
      </p:pic>
      <p:sp>
        <p:nvSpPr>
          <p:cNvPr id="56353" name="Rectangle 10"/>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56354" name="Rectangle 1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56355" name="Picture 11"/>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1981200" y="2286000"/>
            <a:ext cx="1238250" cy="828675"/>
          </a:xfrm>
          <a:prstGeom prst="rect">
            <a:avLst/>
          </a:prstGeom>
          <a:noFill/>
          <a:ln w="9525">
            <a:noFill/>
            <a:miter lim="800000"/>
            <a:headEnd/>
            <a:tailEnd/>
          </a:ln>
        </p:spPr>
      </p:pic>
      <p:sp>
        <p:nvSpPr>
          <p:cNvPr id="56356" name="Rectangle 13"/>
          <p:cNvSpPr>
            <a:spLocks noChangeArrowheads="1"/>
          </p:cNvSpPr>
          <p:nvPr/>
        </p:nvSpPr>
        <p:spPr bwMode="auto">
          <a:xfrm>
            <a:off x="0" y="1285875"/>
            <a:ext cx="9144000" cy="0"/>
          </a:xfrm>
          <a:prstGeom prst="rect">
            <a:avLst/>
          </a:prstGeom>
          <a:noFill/>
          <a:ln w="9525">
            <a:noFill/>
            <a:miter lim="800000"/>
            <a:headEnd/>
            <a:tailEnd/>
          </a:ln>
        </p:spPr>
        <p:txBody>
          <a:bodyPr wrap="none" anchor="ctr">
            <a:spAutoFit/>
          </a:bodyPr>
          <a:lstStyle/>
          <a:p>
            <a:endParaRPr lang="en-US"/>
          </a:p>
        </p:txBody>
      </p:sp>
      <p:sp>
        <p:nvSpPr>
          <p:cNvPr id="56357" name="Rectangle 17"/>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58" name="Rectangle 18"/>
          <p:cNvSpPr>
            <a:spLocks noChangeArrowheads="1"/>
          </p:cNvSpPr>
          <p:nvPr/>
        </p:nvSpPr>
        <p:spPr bwMode="auto">
          <a:xfrm>
            <a:off x="0" y="895350"/>
            <a:ext cx="9144000" cy="0"/>
          </a:xfrm>
          <a:prstGeom prst="rect">
            <a:avLst/>
          </a:prstGeom>
          <a:noFill/>
          <a:ln w="9525">
            <a:noFill/>
            <a:miter lim="800000"/>
            <a:headEnd/>
            <a:tailEnd/>
          </a:ln>
        </p:spPr>
        <p:txBody>
          <a:bodyPr wrap="none" anchor="ctr">
            <a:spAutoFit/>
          </a:bodyPr>
          <a:lstStyle/>
          <a:p>
            <a:endParaRPr lang="en-US"/>
          </a:p>
        </p:txBody>
      </p:sp>
      <p:sp>
        <p:nvSpPr>
          <p:cNvPr id="56359" name="Rectangle 19"/>
          <p:cNvSpPr>
            <a:spLocks noChangeArrowheads="1"/>
          </p:cNvSpPr>
          <p:nvPr/>
        </p:nvSpPr>
        <p:spPr bwMode="auto">
          <a:xfrm>
            <a:off x="0" y="1333500"/>
            <a:ext cx="9144000" cy="0"/>
          </a:xfrm>
          <a:prstGeom prst="rect">
            <a:avLst/>
          </a:prstGeom>
          <a:noFill/>
          <a:ln w="9525">
            <a:noFill/>
            <a:miter lim="800000"/>
            <a:headEnd/>
            <a:tailEnd/>
          </a:ln>
        </p:spPr>
        <p:txBody>
          <a:bodyPr wrap="none" anchor="ctr">
            <a:spAutoFit/>
          </a:bodyPr>
          <a:lstStyle/>
          <a:p>
            <a:endParaRPr lang="en-US"/>
          </a:p>
        </p:txBody>
      </p:sp>
      <p:sp>
        <p:nvSpPr>
          <p:cNvPr id="56360" name="Rectangle 20"/>
          <p:cNvSpPr>
            <a:spLocks noChangeArrowheads="1"/>
          </p:cNvSpPr>
          <p:nvPr/>
        </p:nvSpPr>
        <p:spPr bwMode="auto">
          <a:xfrm>
            <a:off x="0" y="1781175"/>
            <a:ext cx="9144000" cy="0"/>
          </a:xfrm>
          <a:prstGeom prst="rect">
            <a:avLst/>
          </a:prstGeom>
          <a:noFill/>
          <a:ln w="9525">
            <a:noFill/>
            <a:miter lim="800000"/>
            <a:headEnd/>
            <a:tailEnd/>
          </a:ln>
        </p:spPr>
        <p:txBody>
          <a:bodyPr wrap="none" anchor="ctr">
            <a:spAutoFit/>
          </a:bodyPr>
          <a:lstStyle/>
          <a:p>
            <a:endParaRPr lang="en-US"/>
          </a:p>
        </p:txBody>
      </p:sp>
      <p:sp>
        <p:nvSpPr>
          <p:cNvPr id="56361" name="Rectangle 4"/>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62" name="Rectangle 5"/>
          <p:cNvSpPr>
            <a:spLocks noChangeArrowheads="1"/>
          </p:cNvSpPr>
          <p:nvPr/>
        </p:nvSpPr>
        <p:spPr bwMode="auto">
          <a:xfrm>
            <a:off x="0" y="895350"/>
            <a:ext cx="9144000" cy="0"/>
          </a:xfrm>
          <a:prstGeom prst="rect">
            <a:avLst/>
          </a:prstGeom>
          <a:noFill/>
          <a:ln w="9525">
            <a:noFill/>
            <a:miter lim="800000"/>
            <a:headEnd/>
            <a:tailEnd/>
          </a:ln>
        </p:spPr>
        <p:txBody>
          <a:bodyPr wrap="none" anchor="ctr">
            <a:spAutoFit/>
          </a:bodyPr>
          <a:lstStyle/>
          <a:p>
            <a:endParaRPr lang="en-US"/>
          </a:p>
        </p:txBody>
      </p:sp>
      <p:sp>
        <p:nvSpPr>
          <p:cNvPr id="56363" name="Rectangle 6"/>
          <p:cNvSpPr>
            <a:spLocks noChangeArrowheads="1"/>
          </p:cNvSpPr>
          <p:nvPr/>
        </p:nvSpPr>
        <p:spPr bwMode="auto">
          <a:xfrm>
            <a:off x="0" y="1333500"/>
            <a:ext cx="9144000" cy="0"/>
          </a:xfrm>
          <a:prstGeom prst="rect">
            <a:avLst/>
          </a:prstGeom>
          <a:noFill/>
          <a:ln w="9525">
            <a:noFill/>
            <a:miter lim="800000"/>
            <a:headEnd/>
            <a:tailEnd/>
          </a:ln>
        </p:spPr>
        <p:txBody>
          <a:bodyPr wrap="none" anchor="ctr">
            <a:spAutoFit/>
          </a:bodyPr>
          <a:lstStyle/>
          <a:p>
            <a:r>
              <a:rPr lang="en-US" sz="2400">
                <a:latin typeface="Calibri" pitchFamily="34" charset="0"/>
                <a:cs typeface="Times New Roman" pitchFamily="18" charset="0"/>
              </a:rPr>
              <a:t> </a:t>
            </a:r>
            <a:endParaRPr lang="en-US"/>
          </a:p>
        </p:txBody>
      </p:sp>
      <p:sp>
        <p:nvSpPr>
          <p:cNvPr id="56364" name="Rectangle 7"/>
          <p:cNvSpPr>
            <a:spLocks noChangeArrowheads="1"/>
          </p:cNvSpPr>
          <p:nvPr/>
        </p:nvSpPr>
        <p:spPr bwMode="auto">
          <a:xfrm>
            <a:off x="0" y="1895475"/>
            <a:ext cx="9144000" cy="0"/>
          </a:xfrm>
          <a:prstGeom prst="rect">
            <a:avLst/>
          </a:prstGeom>
          <a:noFill/>
          <a:ln w="9525">
            <a:noFill/>
            <a:miter lim="800000"/>
            <a:headEnd/>
            <a:tailEnd/>
          </a:ln>
        </p:spPr>
        <p:txBody>
          <a:bodyPr wrap="none" anchor="ctr">
            <a:spAutoFit/>
          </a:bodyPr>
          <a:lstStyle/>
          <a:p>
            <a:endParaRPr lang="en-US"/>
          </a:p>
        </p:txBody>
      </p:sp>
      <p:pic>
        <p:nvPicPr>
          <p:cNvPr id="56365" name="Picture 10"/>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733800" y="4381500"/>
            <a:ext cx="1543050" cy="438150"/>
          </a:xfrm>
          <a:prstGeom prst="rect">
            <a:avLst/>
          </a:prstGeom>
          <a:noFill/>
          <a:ln w="9525">
            <a:noFill/>
            <a:miter lim="800000"/>
            <a:headEnd/>
            <a:tailEnd/>
          </a:ln>
        </p:spPr>
      </p:pic>
      <p:pic>
        <p:nvPicPr>
          <p:cNvPr id="56366" name="Picture 9"/>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3733800" y="4895850"/>
            <a:ext cx="1771650" cy="438150"/>
          </a:xfrm>
          <a:prstGeom prst="rect">
            <a:avLst/>
          </a:prstGeom>
          <a:noFill/>
          <a:ln w="9525">
            <a:noFill/>
            <a:miter lim="800000"/>
            <a:headEnd/>
            <a:tailEnd/>
          </a:ln>
        </p:spPr>
      </p:pic>
      <p:pic>
        <p:nvPicPr>
          <p:cNvPr id="56367" name="Picture 8"/>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3581400" y="5457825"/>
            <a:ext cx="4143375" cy="561975"/>
          </a:xfrm>
          <a:prstGeom prst="rect">
            <a:avLst/>
          </a:prstGeom>
          <a:noFill/>
          <a:ln w="9525">
            <a:noFill/>
            <a:miter lim="800000"/>
            <a:headEnd/>
            <a:tailEnd/>
          </a:ln>
        </p:spPr>
      </p:pic>
      <p:sp>
        <p:nvSpPr>
          <p:cNvPr id="56368" name="Rectangle 11"/>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69" name="Rectangle 12"/>
          <p:cNvSpPr>
            <a:spLocks noChangeArrowheads="1"/>
          </p:cNvSpPr>
          <p:nvPr/>
        </p:nvSpPr>
        <p:spPr bwMode="auto">
          <a:xfrm>
            <a:off x="0" y="895350"/>
            <a:ext cx="9144000" cy="0"/>
          </a:xfrm>
          <a:prstGeom prst="rect">
            <a:avLst/>
          </a:prstGeom>
          <a:noFill/>
          <a:ln w="9525">
            <a:noFill/>
            <a:miter lim="800000"/>
            <a:headEnd/>
            <a:tailEnd/>
          </a:ln>
        </p:spPr>
        <p:txBody>
          <a:bodyPr wrap="none" anchor="ctr">
            <a:spAutoFit/>
          </a:bodyPr>
          <a:lstStyle/>
          <a:p>
            <a:endParaRPr lang="en-US"/>
          </a:p>
        </p:txBody>
      </p:sp>
      <p:sp>
        <p:nvSpPr>
          <p:cNvPr id="56370" name="Rectangle 13"/>
          <p:cNvSpPr>
            <a:spLocks noChangeArrowheads="1"/>
          </p:cNvSpPr>
          <p:nvPr/>
        </p:nvSpPr>
        <p:spPr bwMode="auto">
          <a:xfrm>
            <a:off x="0" y="1333500"/>
            <a:ext cx="9144000" cy="0"/>
          </a:xfrm>
          <a:prstGeom prst="rect">
            <a:avLst/>
          </a:prstGeom>
          <a:noFill/>
          <a:ln w="9525">
            <a:noFill/>
            <a:miter lim="800000"/>
            <a:headEnd/>
            <a:tailEnd/>
          </a:ln>
        </p:spPr>
        <p:txBody>
          <a:bodyPr wrap="none" anchor="ctr">
            <a:spAutoFit/>
          </a:bodyPr>
          <a:lstStyle/>
          <a:p>
            <a:r>
              <a:rPr lang="en-US" sz="2400">
                <a:latin typeface="Calibri" pitchFamily="34" charset="0"/>
                <a:cs typeface="Times New Roman" pitchFamily="18" charset="0"/>
              </a:rPr>
              <a:t> </a:t>
            </a:r>
            <a:endParaRPr lang="en-US"/>
          </a:p>
        </p:txBody>
      </p:sp>
      <p:sp>
        <p:nvSpPr>
          <p:cNvPr id="56371" name="Rectangle 14"/>
          <p:cNvSpPr>
            <a:spLocks noChangeArrowheads="1"/>
          </p:cNvSpPr>
          <p:nvPr/>
        </p:nvSpPr>
        <p:spPr bwMode="auto">
          <a:xfrm>
            <a:off x="0" y="1895475"/>
            <a:ext cx="9144000" cy="0"/>
          </a:xfrm>
          <a:prstGeom prst="rect">
            <a:avLst/>
          </a:prstGeom>
          <a:noFill/>
          <a:ln w="9525">
            <a:noFill/>
            <a:miter lim="800000"/>
            <a:headEnd/>
            <a:tailEnd/>
          </a:ln>
        </p:spPr>
        <p:txBody>
          <a:bodyPr wrap="none" anchor="ctr">
            <a:spAutoFit/>
          </a:bodyPr>
          <a:lstStyle/>
          <a:p>
            <a:endParaRPr lang="en-US"/>
          </a:p>
        </p:txBody>
      </p:sp>
      <p:sp>
        <p:nvSpPr>
          <p:cNvPr id="56373" name="Text Box 53"/>
          <p:cNvSpPr txBox="1">
            <a:spLocks noChangeArrowheads="1"/>
          </p:cNvSpPr>
          <p:nvPr/>
        </p:nvSpPr>
        <p:spPr bwMode="auto">
          <a:xfrm>
            <a:off x="5029200" y="2438400"/>
            <a:ext cx="1981200" cy="366713"/>
          </a:xfrm>
          <a:prstGeom prst="rect">
            <a:avLst/>
          </a:prstGeom>
          <a:noFill/>
          <a:ln w="9525">
            <a:noFill/>
            <a:miter lim="800000"/>
            <a:headEnd/>
            <a:tailEnd/>
          </a:ln>
          <a:effectLst/>
        </p:spPr>
        <p:txBody>
          <a:bodyPr>
            <a:spAutoFit/>
          </a:bodyPr>
          <a:lstStyle/>
          <a:p>
            <a:pPr>
              <a:spcBef>
                <a:spcPct val="50000"/>
              </a:spcBef>
            </a:pPr>
            <a:r>
              <a:rPr lang="en-US"/>
              <a:t>u = </a:t>
            </a:r>
            <a:r>
              <a:rPr lang="el-GR">
                <a:latin typeface="Times New Roman" pitchFamily="18" charset="0"/>
                <a:cs typeface="Times New Roman" pitchFamily="18" charset="0"/>
              </a:rPr>
              <a:t>μ</a:t>
            </a:r>
            <a:r>
              <a:rPr lang="en-US"/>
              <a:t> here</a:t>
            </a:r>
          </a:p>
        </p:txBody>
      </p:sp>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59</a:t>
            </a:fld>
            <a:endParaRPr lang="en-US"/>
          </a:p>
        </p:txBody>
      </p:sp>
    </p:spTree>
    <p:extLst>
      <p:ext uri="{BB962C8B-B14F-4D97-AF65-F5344CB8AC3E}">
        <p14:creationId xmlns:p14="http://schemas.microsoft.com/office/powerpoint/2010/main" val="62733917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Sept 27, 2019 results</a:t>
            </a:r>
            <a:endParaRPr lang="en-US" dirty="0"/>
          </a:p>
        </p:txBody>
      </p:sp>
      <p:sp>
        <p:nvSpPr>
          <p:cNvPr id="3" name="Slide Number Placeholder 2"/>
          <p:cNvSpPr>
            <a:spLocks noGrp="1"/>
          </p:cNvSpPr>
          <p:nvPr>
            <p:ph type="sldNum" sz="quarter" idx="12"/>
          </p:nvPr>
        </p:nvSpPr>
        <p:spPr/>
        <p:txBody>
          <a:bodyPr/>
          <a:lstStyle/>
          <a:p>
            <a:pPr>
              <a:defRPr/>
            </a:pPr>
            <a:fld id="{B4EF40A4-3685-466A-89FD-845C5FAA54BD}" type="slidenum">
              <a:rPr lang="en-US" smtClean="0"/>
              <a:pPr>
                <a:defRPr/>
              </a:pPr>
              <a:t>6</a:t>
            </a:fld>
            <a:endParaRPr lang="en-US"/>
          </a:p>
        </p:txBody>
      </p:sp>
      <p:pic>
        <p:nvPicPr>
          <p:cNvPr id="4" name="Picture 3" descr="how-deep-is-the-snow-in-this-pictur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4000"/>
            <a:ext cx="9144000" cy="5138928"/>
          </a:xfrm>
          <a:prstGeom prst="rect">
            <a:avLst/>
          </a:prstGeom>
        </p:spPr>
      </p:pic>
    </p:spTree>
    <p:extLst>
      <p:ext uri="{BB962C8B-B14F-4D97-AF65-F5344CB8AC3E}">
        <p14:creationId xmlns:p14="http://schemas.microsoft.com/office/powerpoint/2010/main" val="38594101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extBox 1"/>
          <p:cNvSpPr txBox="1">
            <a:spLocks noChangeArrowheads="1"/>
          </p:cNvSpPr>
          <p:nvPr/>
        </p:nvSpPr>
        <p:spPr bwMode="auto">
          <a:xfrm>
            <a:off x="0" y="304800"/>
            <a:ext cx="8763000" cy="5355313"/>
          </a:xfrm>
          <a:prstGeom prst="rect">
            <a:avLst/>
          </a:prstGeom>
          <a:noFill/>
          <a:ln w="9525">
            <a:noFill/>
            <a:miter lim="800000"/>
            <a:headEnd/>
            <a:tailEnd/>
          </a:ln>
        </p:spPr>
        <p:txBody>
          <a:bodyPr>
            <a:spAutoFit/>
          </a:bodyPr>
          <a:lstStyle/>
          <a:p>
            <a:r>
              <a:rPr lang="en-US" b="1" dirty="0">
                <a:latin typeface="Calibri" pitchFamily="34" charset="0"/>
              </a:rPr>
              <a:t>Single Sample </a:t>
            </a:r>
            <a:r>
              <a:rPr lang="en-US" b="1" dirty="0" smtClean="0">
                <a:latin typeface="Calibri" pitchFamily="34" charset="0"/>
              </a:rPr>
              <a:t>Test Example:</a:t>
            </a:r>
            <a:endParaRPr lang="en-US" b="1" dirty="0">
              <a:latin typeface="Calibri" pitchFamily="34" charset="0"/>
            </a:endParaRPr>
          </a:p>
          <a:p>
            <a:endParaRPr lang="en-US" dirty="0">
              <a:latin typeface="Calibri" pitchFamily="34" charset="0"/>
            </a:endParaRPr>
          </a:p>
          <a:p>
            <a:r>
              <a:rPr lang="en-US" dirty="0">
                <a:latin typeface="Calibri" pitchFamily="34" charset="0"/>
              </a:rPr>
              <a:t>Null Hypothesis</a:t>
            </a:r>
            <a:r>
              <a:rPr lang="en-US" dirty="0" smtClean="0">
                <a:latin typeface="Calibri" pitchFamily="34" charset="0"/>
              </a:rPr>
              <a:t>: True mean is 0.  We have a sample of 10 numbers, with a sample mean of 2 and sample standard deviation of 1.  They seem close to normally distributed.</a:t>
            </a:r>
          </a:p>
          <a:p>
            <a:r>
              <a:rPr lang="en-US" i="1" dirty="0" smtClean="0">
                <a:latin typeface="Calibri" pitchFamily="34" charset="0"/>
              </a:rPr>
              <a:t>Quick question:  Based on our homework, can we tell if 10 numbers are normally distributed?</a:t>
            </a:r>
            <a:endParaRPr lang="en-US" i="1" dirty="0">
              <a:latin typeface="Calibri" pitchFamily="34" charset="0"/>
            </a:endParaRPr>
          </a:p>
          <a:p>
            <a:endParaRPr lang="en-US" dirty="0">
              <a:latin typeface="Calibri" pitchFamily="34" charset="0"/>
            </a:endParaRPr>
          </a:p>
          <a:p>
            <a:r>
              <a:rPr lang="el-GR" dirty="0">
                <a:latin typeface="Calibri" pitchFamily="34" charset="0"/>
              </a:rPr>
              <a:t>α </a:t>
            </a:r>
            <a:r>
              <a:rPr lang="en-US" dirty="0">
                <a:latin typeface="Calibri" pitchFamily="34" charset="0"/>
              </a:rPr>
              <a:t>=  Probability of a Type I </a:t>
            </a:r>
            <a:r>
              <a:rPr lang="en-US" dirty="0" smtClean="0">
                <a:latin typeface="Calibri" pitchFamily="34" charset="0"/>
              </a:rPr>
              <a:t>error (we set this at 5%), </a:t>
            </a:r>
            <a:r>
              <a:rPr lang="en-US" dirty="0">
                <a:latin typeface="Calibri" pitchFamily="34" charset="0"/>
              </a:rPr>
              <a:t>number of degrees of freedom = (n-1)  </a:t>
            </a:r>
          </a:p>
          <a:p>
            <a:endParaRPr lang="en-US" dirty="0">
              <a:latin typeface="Calibri" pitchFamily="34" charset="0"/>
            </a:endParaRPr>
          </a:p>
          <a:p>
            <a:endParaRPr lang="en-US" dirty="0">
              <a:latin typeface="Calibri" pitchFamily="34" charset="0"/>
            </a:endParaRPr>
          </a:p>
          <a:p>
            <a:r>
              <a:rPr lang="en-US" dirty="0">
                <a:latin typeface="Calibri" pitchFamily="34" charset="0"/>
              </a:rPr>
              <a:t>Test statistic:</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r>
              <a:rPr lang="en-US" dirty="0">
                <a:latin typeface="Calibri" pitchFamily="34" charset="0"/>
              </a:rPr>
              <a:t>Alternate Hypothesis:		Rejection Region:</a:t>
            </a:r>
          </a:p>
          <a:p>
            <a:r>
              <a:rPr lang="en-US" dirty="0">
                <a:latin typeface="Calibri" pitchFamily="34" charset="0"/>
              </a:rPr>
              <a:t>  </a:t>
            </a:r>
          </a:p>
          <a:p>
            <a:endParaRPr lang="en-US" dirty="0">
              <a:latin typeface="Calibri" pitchFamily="34" charset="0"/>
            </a:endParaRPr>
          </a:p>
          <a:p>
            <a:r>
              <a:rPr lang="en-US" dirty="0">
                <a:latin typeface="Calibri" pitchFamily="34" charset="0"/>
              </a:rPr>
              <a:t>   </a:t>
            </a:r>
          </a:p>
          <a:p>
            <a:r>
              <a:rPr lang="en-US" dirty="0">
                <a:latin typeface="Calibri" pitchFamily="34" charset="0"/>
              </a:rPr>
              <a:t>     </a:t>
            </a:r>
          </a:p>
        </p:txBody>
      </p:sp>
      <p:sp>
        <p:nvSpPr>
          <p:cNvPr id="56322"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23"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24"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25"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26" name="Rectangle 10"/>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27" name="Rectangle 11"/>
          <p:cNvSpPr>
            <a:spLocks noChangeArrowheads="1"/>
          </p:cNvSpPr>
          <p:nvPr/>
        </p:nvSpPr>
        <p:spPr bwMode="auto">
          <a:xfrm>
            <a:off x="0" y="1323975"/>
            <a:ext cx="9144000" cy="0"/>
          </a:xfrm>
          <a:prstGeom prst="rect">
            <a:avLst/>
          </a:prstGeom>
          <a:noFill/>
          <a:ln w="9525">
            <a:noFill/>
            <a:miter lim="800000"/>
            <a:headEnd/>
            <a:tailEnd/>
          </a:ln>
        </p:spPr>
        <p:txBody>
          <a:bodyPr wrap="none" anchor="ctr">
            <a:spAutoFit/>
          </a:bodyPr>
          <a:lstStyle/>
          <a:p>
            <a:r>
              <a:rPr lang="en-US" sz="2400">
                <a:latin typeface="Calibri" pitchFamily="34" charset="0"/>
                <a:cs typeface="Times New Roman" pitchFamily="18" charset="0"/>
              </a:rPr>
              <a:t/>
            </a:r>
            <a:br>
              <a:rPr lang="en-US" sz="2400">
                <a:latin typeface="Calibri" pitchFamily="34" charset="0"/>
                <a:cs typeface="Times New Roman" pitchFamily="18" charset="0"/>
              </a:rPr>
            </a:br>
            <a:r>
              <a:rPr lang="en-US" sz="2400">
                <a:latin typeface="Calibri" pitchFamily="34" charset="0"/>
                <a:cs typeface="Times New Roman" pitchFamily="18" charset="0"/>
              </a:rPr>
              <a:t/>
            </a:r>
            <a:br>
              <a:rPr lang="en-US" sz="2400">
                <a:latin typeface="Calibri" pitchFamily="34" charset="0"/>
                <a:cs typeface="Times New Roman" pitchFamily="18" charset="0"/>
              </a:rPr>
            </a:br>
            <a:endParaRPr lang="en-US"/>
          </a:p>
        </p:txBody>
      </p:sp>
      <p:sp>
        <p:nvSpPr>
          <p:cNvPr id="56328" name="Rectangle 1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29" name="Rectangle 1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30" name="Rectangle 17"/>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31" name="Rectangle 18"/>
          <p:cNvSpPr>
            <a:spLocks noChangeArrowheads="1"/>
          </p:cNvSpPr>
          <p:nvPr/>
        </p:nvSpPr>
        <p:spPr bwMode="auto">
          <a:xfrm>
            <a:off x="0" y="636588"/>
            <a:ext cx="254000" cy="460375"/>
          </a:xfrm>
          <a:prstGeom prst="rect">
            <a:avLst/>
          </a:prstGeom>
          <a:noFill/>
          <a:ln w="9525">
            <a:noFill/>
            <a:miter lim="800000"/>
            <a:headEnd/>
            <a:tailEnd/>
          </a:ln>
        </p:spPr>
        <p:txBody>
          <a:bodyPr wrap="none" anchor="ctr">
            <a:spAutoFit/>
          </a:bodyPr>
          <a:lstStyle/>
          <a:p>
            <a:r>
              <a:rPr lang="en-US" sz="2400">
                <a:latin typeface="Calibri" pitchFamily="34" charset="0"/>
                <a:cs typeface="Times New Roman" pitchFamily="18" charset="0"/>
              </a:rPr>
              <a:t> </a:t>
            </a:r>
            <a:endParaRPr lang="en-US"/>
          </a:p>
        </p:txBody>
      </p:sp>
      <p:sp>
        <p:nvSpPr>
          <p:cNvPr id="56332" name="Rectangle 2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33" name="Rectangle 2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34" name="Rectangle 23"/>
          <p:cNvSpPr>
            <a:spLocks noChangeArrowheads="1"/>
          </p:cNvSpPr>
          <p:nvPr/>
        </p:nvSpPr>
        <p:spPr bwMode="auto">
          <a:xfrm>
            <a:off x="0" y="876300"/>
            <a:ext cx="9144000" cy="0"/>
          </a:xfrm>
          <a:prstGeom prst="rect">
            <a:avLst/>
          </a:prstGeom>
          <a:noFill/>
          <a:ln w="9525">
            <a:noFill/>
            <a:miter lim="800000"/>
            <a:headEnd/>
            <a:tailEnd/>
          </a:ln>
        </p:spPr>
        <p:txBody>
          <a:bodyPr wrap="none" anchor="ctr">
            <a:spAutoFit/>
          </a:bodyPr>
          <a:lstStyle/>
          <a:p>
            <a:endParaRPr lang="en-US"/>
          </a:p>
        </p:txBody>
      </p:sp>
      <p:sp>
        <p:nvSpPr>
          <p:cNvPr id="56335" name="Rectangle 2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36" name="Rectangle 26"/>
          <p:cNvSpPr>
            <a:spLocks noChangeArrowheads="1"/>
          </p:cNvSpPr>
          <p:nvPr/>
        </p:nvSpPr>
        <p:spPr bwMode="auto">
          <a:xfrm>
            <a:off x="0" y="876300"/>
            <a:ext cx="9144000" cy="0"/>
          </a:xfrm>
          <a:prstGeom prst="rect">
            <a:avLst/>
          </a:prstGeom>
          <a:noFill/>
          <a:ln w="9525">
            <a:noFill/>
            <a:miter lim="800000"/>
            <a:headEnd/>
            <a:tailEnd/>
          </a:ln>
        </p:spPr>
        <p:txBody>
          <a:bodyPr wrap="none" anchor="ctr">
            <a:spAutoFit/>
          </a:bodyPr>
          <a:lstStyle/>
          <a:p>
            <a:endParaRPr lang="en-US"/>
          </a:p>
        </p:txBody>
      </p:sp>
      <p:sp>
        <p:nvSpPr>
          <p:cNvPr id="56337" name="Rectangle 29"/>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38" name="Rectangle 30"/>
          <p:cNvSpPr>
            <a:spLocks noChangeArrowheads="1"/>
          </p:cNvSpPr>
          <p:nvPr/>
        </p:nvSpPr>
        <p:spPr bwMode="auto">
          <a:xfrm>
            <a:off x="0" y="876300"/>
            <a:ext cx="9144000" cy="0"/>
          </a:xfrm>
          <a:prstGeom prst="rect">
            <a:avLst/>
          </a:prstGeom>
          <a:noFill/>
          <a:ln w="9525">
            <a:noFill/>
            <a:miter lim="800000"/>
            <a:headEnd/>
            <a:tailEnd/>
          </a:ln>
        </p:spPr>
        <p:txBody>
          <a:bodyPr wrap="none" anchor="ctr">
            <a:spAutoFit/>
          </a:bodyPr>
          <a:lstStyle/>
          <a:p>
            <a:endParaRPr lang="en-US"/>
          </a:p>
        </p:txBody>
      </p:sp>
      <p:sp>
        <p:nvSpPr>
          <p:cNvPr id="56339" name="Rectangle 31"/>
          <p:cNvSpPr>
            <a:spLocks noChangeArrowheads="1"/>
          </p:cNvSpPr>
          <p:nvPr/>
        </p:nvSpPr>
        <p:spPr bwMode="auto">
          <a:xfrm>
            <a:off x="0" y="1295400"/>
            <a:ext cx="9144000" cy="0"/>
          </a:xfrm>
          <a:prstGeom prst="rect">
            <a:avLst/>
          </a:prstGeom>
          <a:noFill/>
          <a:ln w="9525">
            <a:noFill/>
            <a:miter lim="800000"/>
            <a:headEnd/>
            <a:tailEnd/>
          </a:ln>
        </p:spPr>
        <p:txBody>
          <a:bodyPr wrap="none" anchor="ctr">
            <a:spAutoFit/>
          </a:bodyPr>
          <a:lstStyle/>
          <a:p>
            <a:endParaRPr lang="en-US"/>
          </a:p>
        </p:txBody>
      </p:sp>
      <p:sp>
        <p:nvSpPr>
          <p:cNvPr id="56340" name="Rectangle 3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41" name="Rectangle 36"/>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56342" name="Rectangle 37"/>
          <p:cNvSpPr>
            <a:spLocks noChangeArrowheads="1"/>
          </p:cNvSpPr>
          <p:nvPr/>
        </p:nvSpPr>
        <p:spPr bwMode="auto">
          <a:xfrm>
            <a:off x="0" y="1276350"/>
            <a:ext cx="9144000" cy="0"/>
          </a:xfrm>
          <a:prstGeom prst="rect">
            <a:avLst/>
          </a:prstGeom>
          <a:noFill/>
          <a:ln w="9525">
            <a:noFill/>
            <a:miter lim="800000"/>
            <a:headEnd/>
            <a:tailEnd/>
          </a:ln>
        </p:spPr>
        <p:txBody>
          <a:bodyPr wrap="none" anchor="ctr">
            <a:spAutoFit/>
          </a:bodyPr>
          <a:lstStyle/>
          <a:p>
            <a:endParaRPr lang="en-US"/>
          </a:p>
        </p:txBody>
      </p:sp>
      <p:sp>
        <p:nvSpPr>
          <p:cNvPr id="56343" name="Rectangle 38"/>
          <p:cNvSpPr>
            <a:spLocks noChangeArrowheads="1"/>
          </p:cNvSpPr>
          <p:nvPr/>
        </p:nvSpPr>
        <p:spPr bwMode="auto">
          <a:xfrm>
            <a:off x="0" y="1685925"/>
            <a:ext cx="9144000" cy="0"/>
          </a:xfrm>
          <a:prstGeom prst="rect">
            <a:avLst/>
          </a:prstGeom>
          <a:noFill/>
          <a:ln w="9525">
            <a:noFill/>
            <a:miter lim="800000"/>
            <a:headEnd/>
            <a:tailEnd/>
          </a:ln>
        </p:spPr>
        <p:txBody>
          <a:bodyPr wrap="none" anchor="ctr">
            <a:spAutoFit/>
          </a:bodyPr>
          <a:lstStyle/>
          <a:p>
            <a:endParaRPr lang="en-US"/>
          </a:p>
        </p:txBody>
      </p:sp>
      <p:pic>
        <p:nvPicPr>
          <p:cNvPr id="56344"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57200" y="4567237"/>
            <a:ext cx="1323975" cy="409575"/>
          </a:xfrm>
          <a:prstGeom prst="rect">
            <a:avLst/>
          </a:prstGeom>
          <a:noFill/>
          <a:ln w="9525">
            <a:noFill/>
            <a:miter lim="800000"/>
            <a:headEnd/>
            <a:tailEnd/>
          </a:ln>
        </p:spPr>
      </p:pic>
      <p:sp>
        <p:nvSpPr>
          <p:cNvPr id="56347" name="Rectangle 4"/>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48" name="Rectangle 5"/>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56349" name="Rectangle 6"/>
          <p:cNvSpPr>
            <a:spLocks noChangeArrowheads="1"/>
          </p:cNvSpPr>
          <p:nvPr/>
        </p:nvSpPr>
        <p:spPr bwMode="auto">
          <a:xfrm>
            <a:off x="0" y="1276350"/>
            <a:ext cx="9144000" cy="0"/>
          </a:xfrm>
          <a:prstGeom prst="rect">
            <a:avLst/>
          </a:prstGeom>
          <a:noFill/>
          <a:ln w="9525">
            <a:noFill/>
            <a:miter lim="800000"/>
            <a:headEnd/>
            <a:tailEnd/>
          </a:ln>
        </p:spPr>
        <p:txBody>
          <a:bodyPr wrap="none" anchor="ctr">
            <a:spAutoFit/>
          </a:bodyPr>
          <a:lstStyle/>
          <a:p>
            <a:endParaRPr lang="en-US"/>
          </a:p>
        </p:txBody>
      </p:sp>
      <p:sp>
        <p:nvSpPr>
          <p:cNvPr id="56350" name="Rectangle 7"/>
          <p:cNvSpPr>
            <a:spLocks noChangeArrowheads="1"/>
          </p:cNvSpPr>
          <p:nvPr/>
        </p:nvSpPr>
        <p:spPr bwMode="auto">
          <a:xfrm>
            <a:off x="0" y="1685925"/>
            <a:ext cx="9144000" cy="0"/>
          </a:xfrm>
          <a:prstGeom prst="rect">
            <a:avLst/>
          </a:prstGeom>
          <a:noFill/>
          <a:ln w="9525">
            <a:noFill/>
            <a:miter lim="800000"/>
            <a:headEnd/>
            <a:tailEnd/>
          </a:ln>
        </p:spPr>
        <p:txBody>
          <a:bodyPr wrap="none" anchor="ctr">
            <a:spAutoFit/>
          </a:bodyPr>
          <a:lstStyle/>
          <a:p>
            <a:endParaRPr lang="en-US"/>
          </a:p>
        </p:txBody>
      </p:sp>
      <p:sp>
        <p:nvSpPr>
          <p:cNvPr id="56351" name="Rectangle 9"/>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53" name="Rectangle 10"/>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56354" name="Rectangle 1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56355" name="Picture 1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981200" y="2805113"/>
            <a:ext cx="1238250" cy="828675"/>
          </a:xfrm>
          <a:prstGeom prst="rect">
            <a:avLst/>
          </a:prstGeom>
          <a:noFill/>
          <a:ln w="9525">
            <a:noFill/>
            <a:miter lim="800000"/>
            <a:headEnd/>
            <a:tailEnd/>
          </a:ln>
        </p:spPr>
      </p:pic>
      <p:sp>
        <p:nvSpPr>
          <p:cNvPr id="56356" name="Rectangle 13"/>
          <p:cNvSpPr>
            <a:spLocks noChangeArrowheads="1"/>
          </p:cNvSpPr>
          <p:nvPr/>
        </p:nvSpPr>
        <p:spPr bwMode="auto">
          <a:xfrm>
            <a:off x="0" y="1285875"/>
            <a:ext cx="9144000" cy="0"/>
          </a:xfrm>
          <a:prstGeom prst="rect">
            <a:avLst/>
          </a:prstGeom>
          <a:noFill/>
          <a:ln w="9525">
            <a:noFill/>
            <a:miter lim="800000"/>
            <a:headEnd/>
            <a:tailEnd/>
          </a:ln>
        </p:spPr>
        <p:txBody>
          <a:bodyPr wrap="none" anchor="ctr">
            <a:spAutoFit/>
          </a:bodyPr>
          <a:lstStyle/>
          <a:p>
            <a:endParaRPr lang="en-US"/>
          </a:p>
        </p:txBody>
      </p:sp>
      <p:sp>
        <p:nvSpPr>
          <p:cNvPr id="56357" name="Rectangle 17"/>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58" name="Rectangle 18"/>
          <p:cNvSpPr>
            <a:spLocks noChangeArrowheads="1"/>
          </p:cNvSpPr>
          <p:nvPr/>
        </p:nvSpPr>
        <p:spPr bwMode="auto">
          <a:xfrm>
            <a:off x="0" y="895350"/>
            <a:ext cx="9144000" cy="0"/>
          </a:xfrm>
          <a:prstGeom prst="rect">
            <a:avLst/>
          </a:prstGeom>
          <a:noFill/>
          <a:ln w="9525">
            <a:noFill/>
            <a:miter lim="800000"/>
            <a:headEnd/>
            <a:tailEnd/>
          </a:ln>
        </p:spPr>
        <p:txBody>
          <a:bodyPr wrap="none" anchor="ctr">
            <a:spAutoFit/>
          </a:bodyPr>
          <a:lstStyle/>
          <a:p>
            <a:endParaRPr lang="en-US"/>
          </a:p>
        </p:txBody>
      </p:sp>
      <p:sp>
        <p:nvSpPr>
          <p:cNvPr id="56359" name="Rectangle 19"/>
          <p:cNvSpPr>
            <a:spLocks noChangeArrowheads="1"/>
          </p:cNvSpPr>
          <p:nvPr/>
        </p:nvSpPr>
        <p:spPr bwMode="auto">
          <a:xfrm>
            <a:off x="0" y="1333500"/>
            <a:ext cx="9144000" cy="0"/>
          </a:xfrm>
          <a:prstGeom prst="rect">
            <a:avLst/>
          </a:prstGeom>
          <a:noFill/>
          <a:ln w="9525">
            <a:noFill/>
            <a:miter lim="800000"/>
            <a:headEnd/>
            <a:tailEnd/>
          </a:ln>
        </p:spPr>
        <p:txBody>
          <a:bodyPr wrap="none" anchor="ctr">
            <a:spAutoFit/>
          </a:bodyPr>
          <a:lstStyle/>
          <a:p>
            <a:endParaRPr lang="en-US"/>
          </a:p>
        </p:txBody>
      </p:sp>
      <p:sp>
        <p:nvSpPr>
          <p:cNvPr id="56360" name="Rectangle 20"/>
          <p:cNvSpPr>
            <a:spLocks noChangeArrowheads="1"/>
          </p:cNvSpPr>
          <p:nvPr/>
        </p:nvSpPr>
        <p:spPr bwMode="auto">
          <a:xfrm>
            <a:off x="0" y="1781175"/>
            <a:ext cx="9144000" cy="0"/>
          </a:xfrm>
          <a:prstGeom prst="rect">
            <a:avLst/>
          </a:prstGeom>
          <a:noFill/>
          <a:ln w="9525">
            <a:noFill/>
            <a:miter lim="800000"/>
            <a:headEnd/>
            <a:tailEnd/>
          </a:ln>
        </p:spPr>
        <p:txBody>
          <a:bodyPr wrap="none" anchor="ctr">
            <a:spAutoFit/>
          </a:bodyPr>
          <a:lstStyle/>
          <a:p>
            <a:endParaRPr lang="en-US"/>
          </a:p>
        </p:txBody>
      </p:sp>
      <p:sp>
        <p:nvSpPr>
          <p:cNvPr id="56361" name="Rectangle 4"/>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62" name="Rectangle 5"/>
          <p:cNvSpPr>
            <a:spLocks noChangeArrowheads="1"/>
          </p:cNvSpPr>
          <p:nvPr/>
        </p:nvSpPr>
        <p:spPr bwMode="auto">
          <a:xfrm>
            <a:off x="0" y="895350"/>
            <a:ext cx="9144000" cy="0"/>
          </a:xfrm>
          <a:prstGeom prst="rect">
            <a:avLst/>
          </a:prstGeom>
          <a:noFill/>
          <a:ln w="9525">
            <a:noFill/>
            <a:miter lim="800000"/>
            <a:headEnd/>
            <a:tailEnd/>
          </a:ln>
        </p:spPr>
        <p:txBody>
          <a:bodyPr wrap="none" anchor="ctr">
            <a:spAutoFit/>
          </a:bodyPr>
          <a:lstStyle/>
          <a:p>
            <a:endParaRPr lang="en-US"/>
          </a:p>
        </p:txBody>
      </p:sp>
      <p:sp>
        <p:nvSpPr>
          <p:cNvPr id="56363" name="Rectangle 6"/>
          <p:cNvSpPr>
            <a:spLocks noChangeArrowheads="1"/>
          </p:cNvSpPr>
          <p:nvPr/>
        </p:nvSpPr>
        <p:spPr bwMode="auto">
          <a:xfrm>
            <a:off x="0" y="1333500"/>
            <a:ext cx="9144000" cy="0"/>
          </a:xfrm>
          <a:prstGeom prst="rect">
            <a:avLst/>
          </a:prstGeom>
          <a:noFill/>
          <a:ln w="9525">
            <a:noFill/>
            <a:miter lim="800000"/>
            <a:headEnd/>
            <a:tailEnd/>
          </a:ln>
        </p:spPr>
        <p:txBody>
          <a:bodyPr wrap="none" anchor="ctr">
            <a:spAutoFit/>
          </a:bodyPr>
          <a:lstStyle/>
          <a:p>
            <a:r>
              <a:rPr lang="en-US" sz="2400">
                <a:latin typeface="Calibri" pitchFamily="34" charset="0"/>
                <a:cs typeface="Times New Roman" pitchFamily="18" charset="0"/>
              </a:rPr>
              <a:t> </a:t>
            </a:r>
            <a:endParaRPr lang="en-US"/>
          </a:p>
        </p:txBody>
      </p:sp>
      <p:sp>
        <p:nvSpPr>
          <p:cNvPr id="56364" name="Rectangle 7"/>
          <p:cNvSpPr>
            <a:spLocks noChangeArrowheads="1"/>
          </p:cNvSpPr>
          <p:nvPr/>
        </p:nvSpPr>
        <p:spPr bwMode="auto">
          <a:xfrm>
            <a:off x="0" y="1895475"/>
            <a:ext cx="9144000" cy="0"/>
          </a:xfrm>
          <a:prstGeom prst="rect">
            <a:avLst/>
          </a:prstGeom>
          <a:noFill/>
          <a:ln w="9525">
            <a:noFill/>
            <a:miter lim="800000"/>
            <a:headEnd/>
            <a:tailEnd/>
          </a:ln>
        </p:spPr>
        <p:txBody>
          <a:bodyPr wrap="none" anchor="ctr">
            <a:spAutoFit/>
          </a:bodyPr>
          <a:lstStyle/>
          <a:p>
            <a:endParaRPr lang="en-US"/>
          </a:p>
        </p:txBody>
      </p:sp>
      <p:pic>
        <p:nvPicPr>
          <p:cNvPr id="56365" name="Picture 10"/>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733800" y="4538662"/>
            <a:ext cx="1543050" cy="438150"/>
          </a:xfrm>
          <a:prstGeom prst="rect">
            <a:avLst/>
          </a:prstGeom>
          <a:noFill/>
          <a:ln w="9525">
            <a:noFill/>
            <a:miter lim="800000"/>
            <a:headEnd/>
            <a:tailEnd/>
          </a:ln>
        </p:spPr>
      </p:pic>
      <p:sp>
        <p:nvSpPr>
          <p:cNvPr id="56368" name="Rectangle 11"/>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69" name="Rectangle 12"/>
          <p:cNvSpPr>
            <a:spLocks noChangeArrowheads="1"/>
          </p:cNvSpPr>
          <p:nvPr/>
        </p:nvSpPr>
        <p:spPr bwMode="auto">
          <a:xfrm>
            <a:off x="0" y="895350"/>
            <a:ext cx="9144000" cy="0"/>
          </a:xfrm>
          <a:prstGeom prst="rect">
            <a:avLst/>
          </a:prstGeom>
          <a:noFill/>
          <a:ln w="9525">
            <a:noFill/>
            <a:miter lim="800000"/>
            <a:headEnd/>
            <a:tailEnd/>
          </a:ln>
        </p:spPr>
        <p:txBody>
          <a:bodyPr wrap="none" anchor="ctr">
            <a:spAutoFit/>
          </a:bodyPr>
          <a:lstStyle/>
          <a:p>
            <a:endParaRPr lang="en-US"/>
          </a:p>
        </p:txBody>
      </p:sp>
      <p:sp>
        <p:nvSpPr>
          <p:cNvPr id="56370" name="Rectangle 13"/>
          <p:cNvSpPr>
            <a:spLocks noChangeArrowheads="1"/>
          </p:cNvSpPr>
          <p:nvPr/>
        </p:nvSpPr>
        <p:spPr bwMode="auto">
          <a:xfrm>
            <a:off x="0" y="1333500"/>
            <a:ext cx="9144000" cy="0"/>
          </a:xfrm>
          <a:prstGeom prst="rect">
            <a:avLst/>
          </a:prstGeom>
          <a:noFill/>
          <a:ln w="9525">
            <a:noFill/>
            <a:miter lim="800000"/>
            <a:headEnd/>
            <a:tailEnd/>
          </a:ln>
        </p:spPr>
        <p:txBody>
          <a:bodyPr wrap="none" anchor="ctr">
            <a:spAutoFit/>
          </a:bodyPr>
          <a:lstStyle/>
          <a:p>
            <a:r>
              <a:rPr lang="en-US" sz="2400">
                <a:latin typeface="Calibri" pitchFamily="34" charset="0"/>
                <a:cs typeface="Times New Roman" pitchFamily="18" charset="0"/>
              </a:rPr>
              <a:t> </a:t>
            </a:r>
            <a:endParaRPr lang="en-US"/>
          </a:p>
        </p:txBody>
      </p:sp>
      <p:sp>
        <p:nvSpPr>
          <p:cNvPr id="56371" name="Rectangle 14"/>
          <p:cNvSpPr>
            <a:spLocks noChangeArrowheads="1"/>
          </p:cNvSpPr>
          <p:nvPr/>
        </p:nvSpPr>
        <p:spPr bwMode="auto">
          <a:xfrm>
            <a:off x="0" y="1895475"/>
            <a:ext cx="9144000" cy="0"/>
          </a:xfrm>
          <a:prstGeom prst="rect">
            <a:avLst/>
          </a:prstGeom>
          <a:noFill/>
          <a:ln w="9525">
            <a:noFill/>
            <a:miter lim="800000"/>
            <a:headEnd/>
            <a:tailEnd/>
          </a:ln>
        </p:spPr>
        <p:txBody>
          <a:bodyPr wrap="none" anchor="ctr">
            <a:spAutoFit/>
          </a:bodyPr>
          <a:lstStyle/>
          <a:p>
            <a:endParaRPr lang="en-US"/>
          </a:p>
        </p:txBody>
      </p:sp>
      <p:sp>
        <p:nvSpPr>
          <p:cNvPr id="56373" name="Text Box 53"/>
          <p:cNvSpPr txBox="1">
            <a:spLocks noChangeArrowheads="1"/>
          </p:cNvSpPr>
          <p:nvPr/>
        </p:nvSpPr>
        <p:spPr bwMode="auto">
          <a:xfrm>
            <a:off x="4038600" y="2838299"/>
            <a:ext cx="1981200" cy="366713"/>
          </a:xfrm>
          <a:prstGeom prst="rect">
            <a:avLst/>
          </a:prstGeom>
          <a:noFill/>
          <a:ln w="9525">
            <a:noFill/>
            <a:miter lim="800000"/>
            <a:headEnd/>
            <a:tailEnd/>
          </a:ln>
          <a:effectLst/>
        </p:spPr>
        <p:txBody>
          <a:bodyPr>
            <a:spAutoFit/>
          </a:bodyPr>
          <a:lstStyle/>
          <a:p>
            <a:pPr>
              <a:spcBef>
                <a:spcPct val="50000"/>
              </a:spcBef>
            </a:pPr>
            <a:r>
              <a:rPr lang="en-US" dirty="0"/>
              <a:t>u = </a:t>
            </a:r>
            <a:r>
              <a:rPr lang="el-GR" dirty="0">
                <a:latin typeface="Times New Roman" pitchFamily="18" charset="0"/>
                <a:cs typeface="Times New Roman" pitchFamily="18" charset="0"/>
              </a:rPr>
              <a:t>μ</a:t>
            </a:r>
            <a:r>
              <a:rPr lang="en-US" dirty="0"/>
              <a:t> here</a:t>
            </a:r>
          </a:p>
        </p:txBody>
      </p:sp>
      <p:sp>
        <p:nvSpPr>
          <p:cNvPr id="3" name="TextBox 2"/>
          <p:cNvSpPr txBox="1"/>
          <p:nvPr/>
        </p:nvSpPr>
        <p:spPr>
          <a:xfrm>
            <a:off x="1600200" y="5486400"/>
            <a:ext cx="4114800" cy="1200329"/>
          </a:xfrm>
          <a:prstGeom prst="rect">
            <a:avLst/>
          </a:prstGeom>
          <a:noFill/>
        </p:spPr>
        <p:txBody>
          <a:bodyPr wrap="square" rtlCol="0">
            <a:spAutoFit/>
          </a:bodyPr>
          <a:lstStyle/>
          <a:p>
            <a:r>
              <a:rPr lang="en-US" dirty="0" smtClean="0"/>
              <a:t>t = 2/(1/</a:t>
            </a:r>
            <a:r>
              <a:rPr lang="en-US" dirty="0" err="1" smtClean="0"/>
              <a:t>sqrt</a:t>
            </a:r>
            <a:r>
              <a:rPr lang="en-US" dirty="0" smtClean="0"/>
              <a:t>(10)) = 6.32</a:t>
            </a:r>
          </a:p>
          <a:p>
            <a:r>
              <a:rPr lang="en-US" dirty="0" smtClean="0"/>
              <a:t>And what if the standard deviation were 2?</a:t>
            </a:r>
          </a:p>
          <a:p>
            <a:r>
              <a:rPr lang="en-US" dirty="0"/>
              <a:t>t</a:t>
            </a:r>
            <a:r>
              <a:rPr lang="en-US" dirty="0" smtClean="0"/>
              <a:t> = 3.16  (use </a:t>
            </a:r>
            <a:r>
              <a:rPr lang="en-US" dirty="0" err="1" smtClean="0"/>
              <a:t>stats_tables.PDF</a:t>
            </a:r>
            <a:r>
              <a:rPr lang="en-US" dirty="0" smtClean="0"/>
              <a:t>)</a:t>
            </a:r>
            <a:endParaRPr lang="en-US" dirty="0"/>
          </a:p>
        </p:txBody>
      </p:sp>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60</a:t>
            </a:fld>
            <a:endParaRPr lang="en-US"/>
          </a:p>
        </p:txBody>
      </p:sp>
    </p:spTree>
    <p:extLst>
      <p:ext uri="{BB962C8B-B14F-4D97-AF65-F5344CB8AC3E}">
        <p14:creationId xmlns:p14="http://schemas.microsoft.com/office/powerpoint/2010/main" val="2531570225"/>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extBox 1"/>
          <p:cNvSpPr txBox="1">
            <a:spLocks noChangeArrowheads="1"/>
          </p:cNvSpPr>
          <p:nvPr/>
        </p:nvSpPr>
        <p:spPr bwMode="auto">
          <a:xfrm>
            <a:off x="228600" y="381000"/>
            <a:ext cx="8686800" cy="6186488"/>
          </a:xfrm>
          <a:prstGeom prst="rect">
            <a:avLst/>
          </a:prstGeom>
          <a:noFill/>
          <a:ln w="9525">
            <a:noFill/>
            <a:miter lim="800000"/>
            <a:headEnd/>
            <a:tailEnd/>
          </a:ln>
        </p:spPr>
        <p:txBody>
          <a:bodyPr>
            <a:spAutoFit/>
          </a:bodyPr>
          <a:lstStyle/>
          <a:p>
            <a:r>
              <a:rPr lang="en-US" b="1">
                <a:latin typeface="Calibri" pitchFamily="34" charset="0"/>
              </a:rPr>
              <a:t>Two Sample T tests:</a:t>
            </a:r>
          </a:p>
          <a:p>
            <a:endParaRPr lang="en-US">
              <a:latin typeface="Calibri" pitchFamily="34" charset="0"/>
            </a:endParaRPr>
          </a:p>
          <a:p>
            <a:r>
              <a:rPr lang="en-US">
                <a:latin typeface="Calibri" pitchFamily="34" charset="0"/>
              </a:rPr>
              <a:t>Pooled estimator of S:</a:t>
            </a:r>
          </a:p>
          <a:p>
            <a:endParaRPr lang="en-US">
              <a:latin typeface="Calibri" pitchFamily="34" charset="0"/>
            </a:endParaRPr>
          </a:p>
          <a:p>
            <a:endParaRPr lang="en-US">
              <a:latin typeface="Calibri" pitchFamily="34" charset="0"/>
            </a:endParaRPr>
          </a:p>
          <a:p>
            <a:endParaRPr lang="en-US">
              <a:latin typeface="Calibri" pitchFamily="34" charset="0"/>
            </a:endParaRPr>
          </a:p>
          <a:p>
            <a:endParaRPr lang="en-US">
              <a:latin typeface="Calibri" pitchFamily="34" charset="0"/>
            </a:endParaRPr>
          </a:p>
          <a:p>
            <a:endParaRPr lang="en-US">
              <a:latin typeface="Calibri" pitchFamily="34" charset="0"/>
            </a:endParaRPr>
          </a:p>
          <a:p>
            <a:endParaRPr lang="en-US">
              <a:latin typeface="Calibri" pitchFamily="34" charset="0"/>
            </a:endParaRPr>
          </a:p>
          <a:p>
            <a:endParaRPr lang="en-US">
              <a:latin typeface="Calibri" pitchFamily="34" charset="0"/>
            </a:endParaRPr>
          </a:p>
          <a:p>
            <a:r>
              <a:rPr lang="en-US">
                <a:latin typeface="Calibri" pitchFamily="34" charset="0"/>
              </a:rPr>
              <a:t>Null Hypothesis:  </a:t>
            </a:r>
          </a:p>
          <a:p>
            <a:endParaRPr lang="en-US">
              <a:latin typeface="Calibri" pitchFamily="34" charset="0"/>
            </a:endParaRPr>
          </a:p>
          <a:p>
            <a:endParaRPr lang="en-US">
              <a:latin typeface="Calibri" pitchFamily="34" charset="0"/>
            </a:endParaRPr>
          </a:p>
          <a:p>
            <a:endParaRPr lang="en-US">
              <a:latin typeface="Calibri" pitchFamily="34" charset="0"/>
            </a:endParaRPr>
          </a:p>
          <a:p>
            <a:r>
              <a:rPr lang="en-US">
                <a:latin typeface="Calibri" pitchFamily="34" charset="0"/>
              </a:rPr>
              <a:t>Test Statistic:  </a:t>
            </a:r>
          </a:p>
          <a:p>
            <a:endParaRPr lang="en-US">
              <a:latin typeface="Calibri" pitchFamily="34" charset="0"/>
            </a:endParaRPr>
          </a:p>
          <a:p>
            <a:endParaRPr lang="en-US">
              <a:latin typeface="Calibri" pitchFamily="34" charset="0"/>
            </a:endParaRPr>
          </a:p>
          <a:p>
            <a:endParaRPr lang="en-US">
              <a:latin typeface="Calibri" pitchFamily="34" charset="0"/>
            </a:endParaRPr>
          </a:p>
          <a:p>
            <a:endParaRPr lang="en-US">
              <a:latin typeface="Calibri" pitchFamily="34" charset="0"/>
            </a:endParaRPr>
          </a:p>
          <a:p>
            <a:r>
              <a:rPr lang="en-US">
                <a:latin typeface="Calibri" pitchFamily="34" charset="0"/>
              </a:rPr>
              <a:t>Alternate Hypothesis: 			Rejection Region:</a:t>
            </a:r>
          </a:p>
          <a:p>
            <a:endParaRPr lang="en-US">
              <a:latin typeface="Calibri" pitchFamily="34" charset="0"/>
            </a:endParaRPr>
          </a:p>
          <a:p>
            <a:r>
              <a:rPr lang="en-US">
                <a:latin typeface="Calibri" pitchFamily="34" charset="0"/>
              </a:rPr>
              <a:t>Ha: </a:t>
            </a:r>
          </a:p>
        </p:txBody>
      </p:sp>
      <p:sp>
        <p:nvSpPr>
          <p:cNvPr id="68610" name="Rectangle 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68611"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81000" y="1676400"/>
            <a:ext cx="4991100" cy="819150"/>
          </a:xfrm>
          <a:prstGeom prst="rect">
            <a:avLst/>
          </a:prstGeom>
          <a:noFill/>
          <a:ln w="9525">
            <a:noFill/>
            <a:miter lim="800000"/>
            <a:headEnd/>
            <a:tailEnd/>
          </a:ln>
        </p:spPr>
      </p:pic>
      <p:sp>
        <p:nvSpPr>
          <p:cNvPr id="68612" name="Rectangle 3"/>
          <p:cNvSpPr>
            <a:spLocks noChangeArrowheads="1"/>
          </p:cNvSpPr>
          <p:nvPr/>
        </p:nvSpPr>
        <p:spPr bwMode="auto">
          <a:xfrm>
            <a:off x="0" y="1276350"/>
            <a:ext cx="9144000" cy="0"/>
          </a:xfrm>
          <a:prstGeom prst="rect">
            <a:avLst/>
          </a:prstGeom>
          <a:noFill/>
          <a:ln w="9525">
            <a:noFill/>
            <a:miter lim="800000"/>
            <a:headEnd/>
            <a:tailEnd/>
          </a:ln>
        </p:spPr>
        <p:txBody>
          <a:bodyPr wrap="none" anchor="ctr">
            <a:spAutoFit/>
          </a:bodyPr>
          <a:lstStyle/>
          <a:p>
            <a:endParaRPr lang="en-US"/>
          </a:p>
        </p:txBody>
      </p:sp>
      <p:sp>
        <p:nvSpPr>
          <p:cNvPr id="68613" name="Rectangle 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68614" name="Picture 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133600" y="3124200"/>
            <a:ext cx="1828800" cy="409575"/>
          </a:xfrm>
          <a:prstGeom prst="rect">
            <a:avLst/>
          </a:prstGeom>
          <a:noFill/>
          <a:ln w="9525">
            <a:noFill/>
            <a:miter lim="800000"/>
            <a:headEnd/>
            <a:tailEnd/>
          </a:ln>
        </p:spPr>
      </p:pic>
      <p:sp>
        <p:nvSpPr>
          <p:cNvPr id="68615" name="Rectangle 6"/>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68616" name="Rectangle 8"/>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68617" name="Picture 7"/>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057400" y="4038600"/>
            <a:ext cx="2238375" cy="1219200"/>
          </a:xfrm>
          <a:prstGeom prst="rect">
            <a:avLst/>
          </a:prstGeom>
          <a:noFill/>
          <a:ln w="9525">
            <a:noFill/>
            <a:miter lim="800000"/>
            <a:headEnd/>
            <a:tailEnd/>
          </a:ln>
        </p:spPr>
      </p:pic>
      <p:sp>
        <p:nvSpPr>
          <p:cNvPr id="68618" name="Rectangle 9"/>
          <p:cNvSpPr>
            <a:spLocks noChangeArrowheads="1"/>
          </p:cNvSpPr>
          <p:nvPr/>
        </p:nvSpPr>
        <p:spPr bwMode="auto">
          <a:xfrm>
            <a:off x="0" y="1676400"/>
            <a:ext cx="9144000" cy="0"/>
          </a:xfrm>
          <a:prstGeom prst="rect">
            <a:avLst/>
          </a:prstGeom>
          <a:noFill/>
          <a:ln w="9525">
            <a:noFill/>
            <a:miter lim="800000"/>
            <a:headEnd/>
            <a:tailEnd/>
          </a:ln>
        </p:spPr>
        <p:txBody>
          <a:bodyPr wrap="none" anchor="ctr">
            <a:spAutoFit/>
          </a:bodyPr>
          <a:lstStyle/>
          <a:p>
            <a:endParaRPr lang="en-US"/>
          </a:p>
        </p:txBody>
      </p:sp>
      <p:sp>
        <p:nvSpPr>
          <p:cNvPr id="68619" name="Rectangle 11"/>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68620" name="Picture 10"/>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143000" y="6096000"/>
            <a:ext cx="1685925" cy="409575"/>
          </a:xfrm>
          <a:prstGeom prst="rect">
            <a:avLst/>
          </a:prstGeom>
          <a:noFill/>
          <a:ln w="9525">
            <a:noFill/>
            <a:miter lim="800000"/>
            <a:headEnd/>
            <a:tailEnd/>
          </a:ln>
        </p:spPr>
      </p:pic>
      <p:sp>
        <p:nvSpPr>
          <p:cNvPr id="68621" name="Rectangle 12"/>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68622" name="Rectangle 14"/>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68623" name="Picture 13"/>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4953000" y="6096000"/>
            <a:ext cx="1666875" cy="438150"/>
          </a:xfrm>
          <a:prstGeom prst="rect">
            <a:avLst/>
          </a:prstGeom>
          <a:noFill/>
          <a:ln w="9525">
            <a:noFill/>
            <a:miter lim="800000"/>
            <a:headEnd/>
            <a:tailEnd/>
          </a:ln>
        </p:spPr>
      </p:pic>
      <p:sp>
        <p:nvSpPr>
          <p:cNvPr id="68624" name="Rectangle 15"/>
          <p:cNvSpPr>
            <a:spLocks noChangeArrowheads="1"/>
          </p:cNvSpPr>
          <p:nvPr/>
        </p:nvSpPr>
        <p:spPr bwMode="auto">
          <a:xfrm>
            <a:off x="0" y="895350"/>
            <a:ext cx="9144000" cy="0"/>
          </a:xfrm>
          <a:prstGeom prst="rect">
            <a:avLst/>
          </a:prstGeom>
          <a:noFill/>
          <a:ln w="9525">
            <a:noFill/>
            <a:miter lim="800000"/>
            <a:headEnd/>
            <a:tailEnd/>
          </a:ln>
        </p:spPr>
        <p:txBody>
          <a:bodyPr wrap="none" anchor="ctr">
            <a:spAutoFit/>
          </a:bodyPr>
          <a:lstStyle/>
          <a:p>
            <a:endParaRPr lang="en-US"/>
          </a:p>
        </p:txBody>
      </p:sp>
      <p:sp>
        <p:nvSpPr>
          <p:cNvPr id="2" name="TextBox 1"/>
          <p:cNvSpPr txBox="1"/>
          <p:nvPr/>
        </p:nvSpPr>
        <p:spPr>
          <a:xfrm>
            <a:off x="4343400" y="381000"/>
            <a:ext cx="4191000" cy="923330"/>
          </a:xfrm>
          <a:prstGeom prst="rect">
            <a:avLst/>
          </a:prstGeom>
          <a:noFill/>
        </p:spPr>
        <p:txBody>
          <a:bodyPr wrap="square" rtlCol="0">
            <a:spAutoFit/>
          </a:bodyPr>
          <a:lstStyle/>
          <a:p>
            <a:r>
              <a:rPr lang="en-US" dirty="0" smtClean="0"/>
              <a:t>Here we are assuming that the true variance of the two populations is the same.</a:t>
            </a:r>
            <a:endParaRPr lang="en-US" dirty="0"/>
          </a:p>
        </p:txBody>
      </p:sp>
      <p:sp>
        <p:nvSpPr>
          <p:cNvPr id="3" name="Slide Number Placeholder 2"/>
          <p:cNvSpPr>
            <a:spLocks noGrp="1"/>
          </p:cNvSpPr>
          <p:nvPr>
            <p:ph type="sldNum" sz="quarter" idx="12"/>
          </p:nvPr>
        </p:nvSpPr>
        <p:spPr/>
        <p:txBody>
          <a:bodyPr/>
          <a:lstStyle/>
          <a:p>
            <a:pPr>
              <a:defRPr/>
            </a:pPr>
            <a:fld id="{23D82150-27AD-43A4-B273-613CC650DAC5}" type="slidenum">
              <a:rPr lang="en-US" smtClean="0"/>
              <a:pPr>
                <a:defRPr/>
              </a:pPr>
              <a:t>61</a:t>
            </a:fld>
            <a:endParaRPr lang="en-US"/>
          </a:p>
        </p:txBody>
      </p:sp>
    </p:spTree>
    <p:extLst>
      <p:ext uri="{BB962C8B-B14F-4D97-AF65-F5344CB8AC3E}">
        <p14:creationId xmlns:p14="http://schemas.microsoft.com/office/powerpoint/2010/main" val="3662733475"/>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extBox 1"/>
          <p:cNvSpPr txBox="1">
            <a:spLocks noChangeArrowheads="1"/>
          </p:cNvSpPr>
          <p:nvPr/>
        </p:nvSpPr>
        <p:spPr bwMode="auto">
          <a:xfrm>
            <a:off x="228600" y="381000"/>
            <a:ext cx="8686800" cy="6186488"/>
          </a:xfrm>
          <a:prstGeom prst="rect">
            <a:avLst/>
          </a:prstGeom>
          <a:noFill/>
          <a:ln w="9525">
            <a:noFill/>
            <a:miter lim="800000"/>
            <a:headEnd/>
            <a:tailEnd/>
          </a:ln>
        </p:spPr>
        <p:txBody>
          <a:bodyPr>
            <a:spAutoFit/>
          </a:bodyPr>
          <a:lstStyle/>
          <a:p>
            <a:r>
              <a:rPr lang="en-US" b="1" dirty="0">
                <a:latin typeface="Calibri" pitchFamily="34" charset="0"/>
              </a:rPr>
              <a:t>Two Sample T tests for </a:t>
            </a:r>
            <a:r>
              <a:rPr lang="en-US" b="1" i="1" dirty="0">
                <a:latin typeface="Calibri" pitchFamily="34" charset="0"/>
              </a:rPr>
              <a:t>Different </a:t>
            </a:r>
            <a:r>
              <a:rPr lang="en-US" b="1" dirty="0">
                <a:latin typeface="Calibri" pitchFamily="34" charset="0"/>
              </a:rPr>
              <a:t>Standard Deviations and Sample Sizes.</a:t>
            </a:r>
          </a:p>
          <a:p>
            <a:endParaRPr lang="en-US" dirty="0">
              <a:latin typeface="Calibri" pitchFamily="34" charset="0"/>
            </a:endParaRPr>
          </a:p>
          <a:p>
            <a:r>
              <a:rPr lang="en-US" dirty="0">
                <a:latin typeface="Calibri" pitchFamily="34" charset="0"/>
              </a:rPr>
              <a:t>Number of Degrees of Freedom:</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r>
              <a:rPr lang="en-US" dirty="0">
                <a:latin typeface="Calibri" pitchFamily="34" charset="0"/>
              </a:rPr>
              <a:t>Null Hypothesis:  </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r>
              <a:rPr lang="en-US" dirty="0">
                <a:latin typeface="Calibri" pitchFamily="34" charset="0"/>
              </a:rPr>
              <a:t>Test Statistic:  </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r>
              <a:rPr lang="en-US" dirty="0">
                <a:latin typeface="Calibri" pitchFamily="34" charset="0"/>
              </a:rPr>
              <a:t>Alternate Hypothesis: 			Rejection Region:</a:t>
            </a:r>
          </a:p>
          <a:p>
            <a:endParaRPr lang="en-US" dirty="0">
              <a:latin typeface="Calibri" pitchFamily="34" charset="0"/>
            </a:endParaRPr>
          </a:p>
          <a:p>
            <a:r>
              <a:rPr lang="en-US" dirty="0">
                <a:latin typeface="Calibri" pitchFamily="34" charset="0"/>
              </a:rPr>
              <a:t>Ha: </a:t>
            </a:r>
          </a:p>
        </p:txBody>
      </p:sp>
      <p:sp>
        <p:nvSpPr>
          <p:cNvPr id="58370" name="Rectangle 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8371" name="Rectangle 3"/>
          <p:cNvSpPr>
            <a:spLocks noChangeArrowheads="1"/>
          </p:cNvSpPr>
          <p:nvPr/>
        </p:nvSpPr>
        <p:spPr bwMode="auto">
          <a:xfrm>
            <a:off x="0" y="1276350"/>
            <a:ext cx="9144000" cy="0"/>
          </a:xfrm>
          <a:prstGeom prst="rect">
            <a:avLst/>
          </a:prstGeom>
          <a:noFill/>
          <a:ln w="9525">
            <a:noFill/>
            <a:miter lim="800000"/>
            <a:headEnd/>
            <a:tailEnd/>
          </a:ln>
        </p:spPr>
        <p:txBody>
          <a:bodyPr wrap="none" anchor="ctr">
            <a:spAutoFit/>
          </a:bodyPr>
          <a:lstStyle/>
          <a:p>
            <a:endParaRPr lang="en-US"/>
          </a:p>
        </p:txBody>
      </p:sp>
      <p:sp>
        <p:nvSpPr>
          <p:cNvPr id="58372" name="Rectangle 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58373" name="Picture 4"/>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133600" y="3124200"/>
            <a:ext cx="1828800" cy="409575"/>
          </a:xfrm>
          <a:prstGeom prst="rect">
            <a:avLst/>
          </a:prstGeom>
          <a:noFill/>
          <a:ln w="9525">
            <a:noFill/>
            <a:miter lim="800000"/>
            <a:headEnd/>
            <a:tailEnd/>
          </a:ln>
        </p:spPr>
      </p:pic>
      <p:sp>
        <p:nvSpPr>
          <p:cNvPr id="58374" name="Rectangle 6"/>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58375" name="Rectangle 8"/>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8376" name="Rectangle 9"/>
          <p:cNvSpPr>
            <a:spLocks noChangeArrowheads="1"/>
          </p:cNvSpPr>
          <p:nvPr/>
        </p:nvSpPr>
        <p:spPr bwMode="auto">
          <a:xfrm>
            <a:off x="0" y="1676400"/>
            <a:ext cx="9144000" cy="0"/>
          </a:xfrm>
          <a:prstGeom prst="rect">
            <a:avLst/>
          </a:prstGeom>
          <a:noFill/>
          <a:ln w="9525">
            <a:noFill/>
            <a:miter lim="800000"/>
            <a:headEnd/>
            <a:tailEnd/>
          </a:ln>
        </p:spPr>
        <p:txBody>
          <a:bodyPr wrap="none" anchor="ctr">
            <a:spAutoFit/>
          </a:bodyPr>
          <a:lstStyle/>
          <a:p>
            <a:endParaRPr lang="en-US"/>
          </a:p>
        </p:txBody>
      </p:sp>
      <p:sp>
        <p:nvSpPr>
          <p:cNvPr id="58377" name="Rectangle 11"/>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58378" name="Picture 10"/>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143000" y="6096000"/>
            <a:ext cx="1685925" cy="409575"/>
          </a:xfrm>
          <a:prstGeom prst="rect">
            <a:avLst/>
          </a:prstGeom>
          <a:noFill/>
          <a:ln w="9525">
            <a:noFill/>
            <a:miter lim="800000"/>
            <a:headEnd/>
            <a:tailEnd/>
          </a:ln>
        </p:spPr>
      </p:pic>
      <p:sp>
        <p:nvSpPr>
          <p:cNvPr id="58379" name="Rectangle 12"/>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58380" name="Rectangle 14"/>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8381" name="Rectangle 15"/>
          <p:cNvSpPr>
            <a:spLocks noChangeArrowheads="1"/>
          </p:cNvSpPr>
          <p:nvPr/>
        </p:nvSpPr>
        <p:spPr bwMode="auto">
          <a:xfrm>
            <a:off x="0" y="895350"/>
            <a:ext cx="9144000" cy="0"/>
          </a:xfrm>
          <a:prstGeom prst="rect">
            <a:avLst/>
          </a:prstGeom>
          <a:noFill/>
          <a:ln w="9525">
            <a:noFill/>
            <a:miter lim="800000"/>
            <a:headEnd/>
            <a:tailEnd/>
          </a:ln>
        </p:spPr>
        <p:txBody>
          <a:bodyPr wrap="none" anchor="ctr">
            <a:spAutoFit/>
          </a:bodyPr>
          <a:lstStyle/>
          <a:p>
            <a:endParaRPr lang="en-US"/>
          </a:p>
        </p:txBody>
      </p:sp>
      <p:sp>
        <p:nvSpPr>
          <p:cNvPr id="58382" name="Rectangle 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58383"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057400" y="4038600"/>
            <a:ext cx="2238375" cy="1219200"/>
          </a:xfrm>
          <a:prstGeom prst="rect">
            <a:avLst/>
          </a:prstGeom>
          <a:noFill/>
          <a:ln w="9525">
            <a:noFill/>
            <a:miter lim="800000"/>
            <a:headEnd/>
            <a:tailEnd/>
          </a:ln>
        </p:spPr>
      </p:pic>
      <p:sp>
        <p:nvSpPr>
          <p:cNvPr id="58384" name="Rectangle 3"/>
          <p:cNvSpPr>
            <a:spLocks noChangeArrowheads="1"/>
          </p:cNvSpPr>
          <p:nvPr/>
        </p:nvSpPr>
        <p:spPr bwMode="auto">
          <a:xfrm>
            <a:off x="0" y="1676400"/>
            <a:ext cx="9144000" cy="0"/>
          </a:xfrm>
          <a:prstGeom prst="rect">
            <a:avLst/>
          </a:prstGeom>
          <a:noFill/>
          <a:ln w="9525">
            <a:noFill/>
            <a:miter lim="800000"/>
            <a:headEnd/>
            <a:tailEnd/>
          </a:ln>
        </p:spPr>
        <p:txBody>
          <a:bodyPr wrap="none" anchor="ctr">
            <a:spAutoFit/>
          </a:bodyPr>
          <a:lstStyle/>
          <a:p>
            <a:endParaRPr lang="en-US"/>
          </a:p>
        </p:txBody>
      </p:sp>
      <p:sp>
        <p:nvSpPr>
          <p:cNvPr id="58385" name="Rectangle 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58386" name="Picture 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4953000" y="6096000"/>
            <a:ext cx="1038225" cy="438150"/>
          </a:xfrm>
          <a:prstGeom prst="rect">
            <a:avLst/>
          </a:prstGeom>
          <a:noFill/>
          <a:ln w="9525">
            <a:noFill/>
            <a:miter lim="800000"/>
            <a:headEnd/>
            <a:tailEnd/>
          </a:ln>
        </p:spPr>
      </p:pic>
      <p:sp>
        <p:nvSpPr>
          <p:cNvPr id="58387" name="Rectangle 6"/>
          <p:cNvSpPr>
            <a:spLocks noChangeArrowheads="1"/>
          </p:cNvSpPr>
          <p:nvPr/>
        </p:nvSpPr>
        <p:spPr bwMode="auto">
          <a:xfrm>
            <a:off x="0" y="895350"/>
            <a:ext cx="9144000" cy="0"/>
          </a:xfrm>
          <a:prstGeom prst="rect">
            <a:avLst/>
          </a:prstGeom>
          <a:noFill/>
          <a:ln w="9525">
            <a:noFill/>
            <a:miter lim="800000"/>
            <a:headEnd/>
            <a:tailEnd/>
          </a:ln>
        </p:spPr>
        <p:txBody>
          <a:bodyPr wrap="none" anchor="ctr">
            <a:spAutoFit/>
          </a:bodyPr>
          <a:lstStyle/>
          <a:p>
            <a:endParaRPr lang="en-US"/>
          </a:p>
        </p:txBody>
      </p:sp>
      <p:sp>
        <p:nvSpPr>
          <p:cNvPr id="58388" name="Rectangle 8"/>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8389" name="Rectangle 9"/>
          <p:cNvSpPr>
            <a:spLocks noChangeArrowheads="1"/>
          </p:cNvSpPr>
          <p:nvPr/>
        </p:nvSpPr>
        <p:spPr bwMode="auto">
          <a:xfrm>
            <a:off x="0" y="2124075"/>
            <a:ext cx="9144000" cy="0"/>
          </a:xfrm>
          <a:prstGeom prst="rect">
            <a:avLst/>
          </a:prstGeom>
          <a:noFill/>
          <a:ln w="9525">
            <a:noFill/>
            <a:miter lim="800000"/>
            <a:headEnd/>
            <a:tailEnd/>
          </a:ln>
        </p:spPr>
        <p:txBody>
          <a:bodyPr wrap="none" anchor="ctr">
            <a:spAutoFit/>
          </a:bodyPr>
          <a:lstStyle/>
          <a:p>
            <a:endParaRPr lang="en-US"/>
          </a:p>
        </p:txBody>
      </p:sp>
      <p:pic>
        <p:nvPicPr>
          <p:cNvPr id="58392" name="Picture 24"/>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3671887" y="1276350"/>
            <a:ext cx="1800225" cy="1476375"/>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62</a:t>
            </a:fld>
            <a:endParaRPr lang="en-US"/>
          </a:p>
        </p:txBody>
      </p:sp>
    </p:spTree>
    <p:extLst>
      <p:ext uri="{BB962C8B-B14F-4D97-AF65-F5344CB8AC3E}">
        <p14:creationId xmlns:p14="http://schemas.microsoft.com/office/powerpoint/2010/main" val="299623714"/>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4"/>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62000" y="609600"/>
            <a:ext cx="1800225" cy="1476375"/>
          </a:xfrm>
          <a:prstGeom prst="rect">
            <a:avLst/>
          </a:prstGeom>
          <a:noFill/>
          <a:ln w="9525">
            <a:noFill/>
            <a:miter lim="800000"/>
            <a:headEnd/>
            <a:tailEnd/>
          </a:ln>
        </p:spPr>
      </p:pic>
      <p:graphicFrame>
        <p:nvGraphicFramePr>
          <p:cNvPr id="5" name="Table 4"/>
          <p:cNvGraphicFramePr>
            <a:graphicFrameLocks noGrp="1"/>
          </p:cNvGraphicFramePr>
          <p:nvPr>
            <p:extLst>
              <p:ext uri="{D42A27DB-BD31-4B8C-83A1-F6EECF244321}">
                <p14:modId xmlns:p14="http://schemas.microsoft.com/office/powerpoint/2010/main" val="1229922330"/>
              </p:ext>
            </p:extLst>
          </p:nvPr>
        </p:nvGraphicFramePr>
        <p:xfrm>
          <a:off x="4343400" y="304800"/>
          <a:ext cx="3581400" cy="5638802"/>
        </p:xfrm>
        <a:graphic>
          <a:graphicData uri="http://schemas.openxmlformats.org/drawingml/2006/table">
            <a:tbl>
              <a:tblPr/>
              <a:tblGrid>
                <a:gridCol w="1193800"/>
                <a:gridCol w="1193800"/>
                <a:gridCol w="1193800"/>
              </a:tblGrid>
              <a:tr h="422050">
                <a:tc>
                  <a:txBody>
                    <a:bodyPr/>
                    <a:lstStyle/>
                    <a:p>
                      <a:pPr algn="l" fontAlgn="b"/>
                      <a:endParaRPr lang="en-US" sz="1100" b="0" i="0" u="none" strike="noStrike">
                        <a:solidFill>
                          <a:srgbClr val="000000"/>
                        </a:solidFill>
                        <a:effectLst/>
                        <a:latin typeface="Calibri"/>
                      </a:endParaRPr>
                    </a:p>
                  </a:txBody>
                  <a:tcPr marL="11360" marR="11360" marT="11360" marB="0" anchor="b">
                    <a:lnL>
                      <a:noFill/>
                    </a:lnL>
                    <a:lnR>
                      <a:noFill/>
                    </a:lnR>
                    <a:lnT>
                      <a:noFill/>
                    </a:lnT>
                    <a:lnB>
                      <a:noFill/>
                    </a:lnB>
                  </a:tcPr>
                </a:tc>
                <a:tc>
                  <a:txBody>
                    <a:bodyPr/>
                    <a:lstStyle/>
                    <a:p>
                      <a:pPr algn="l" fontAlgn="b"/>
                      <a:r>
                        <a:rPr lang="en-US" sz="1100" b="0" i="0" u="none" strike="noStrike">
                          <a:solidFill>
                            <a:srgbClr val="000000"/>
                          </a:solidFill>
                          <a:effectLst/>
                          <a:latin typeface="Calibri"/>
                        </a:rPr>
                        <a:t>first guess</a:t>
                      </a:r>
                    </a:p>
                  </a:txBody>
                  <a:tcPr marL="11360" marR="11360" marT="11360" marB="0" anchor="b">
                    <a:lnL>
                      <a:noFill/>
                    </a:lnL>
                    <a:lnR>
                      <a:noFill/>
                    </a:lnR>
                    <a:lnT>
                      <a:noFill/>
                    </a:lnT>
                    <a:lnB>
                      <a:noFill/>
                    </a:lnB>
                  </a:tcPr>
                </a:tc>
                <a:tc>
                  <a:txBody>
                    <a:bodyPr/>
                    <a:lstStyle/>
                    <a:p>
                      <a:pPr algn="l" fontAlgn="b"/>
                      <a:r>
                        <a:rPr lang="en-US" sz="1100" b="0" i="0" u="none" strike="noStrike">
                          <a:solidFill>
                            <a:srgbClr val="000000"/>
                          </a:solidFill>
                          <a:effectLst/>
                          <a:latin typeface="Calibri"/>
                        </a:rPr>
                        <a:t>second guess</a:t>
                      </a:r>
                    </a:p>
                  </a:txBody>
                  <a:tcPr marL="11360" marR="11360" marT="11360" marB="0" anchor="b">
                    <a:lnL>
                      <a:noFill/>
                    </a:lnL>
                    <a:lnR>
                      <a:noFill/>
                    </a:lnR>
                    <a:lnT>
                      <a:noFill/>
                    </a:lnT>
                    <a:lnB>
                      <a:noFill/>
                    </a:lnB>
                  </a:tcPr>
                </a:tc>
              </a:tr>
              <a:tr h="217941">
                <a:tc>
                  <a:txBody>
                    <a:bodyPr/>
                    <a:lstStyle/>
                    <a:p>
                      <a:pPr algn="l" fontAlgn="b"/>
                      <a:endParaRPr lang="en-US" sz="1100" b="0" i="0" u="none" strike="noStrike">
                        <a:solidFill>
                          <a:srgbClr val="000000"/>
                        </a:solidFill>
                        <a:effectLst/>
                        <a:latin typeface="Calibri"/>
                      </a:endParaRP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17</a:t>
                      </a: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17</a:t>
                      </a:r>
                    </a:p>
                  </a:txBody>
                  <a:tcPr marL="11360" marR="11360" marT="11360" marB="0" anchor="b">
                    <a:lnL>
                      <a:noFill/>
                    </a:lnL>
                    <a:lnR>
                      <a:noFill/>
                    </a:lnR>
                    <a:lnT>
                      <a:noFill/>
                    </a:lnT>
                    <a:lnB>
                      <a:noFill/>
                    </a:lnB>
                  </a:tcPr>
                </a:tc>
              </a:tr>
              <a:tr h="217941">
                <a:tc>
                  <a:txBody>
                    <a:bodyPr/>
                    <a:lstStyle/>
                    <a:p>
                      <a:pPr algn="l" fontAlgn="b"/>
                      <a:endParaRPr lang="en-US" sz="1100" b="0" i="0" u="none" strike="noStrike">
                        <a:solidFill>
                          <a:srgbClr val="000000"/>
                        </a:solidFill>
                        <a:effectLst/>
                        <a:latin typeface="Calibri"/>
                      </a:endParaRP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18</a:t>
                      </a: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18</a:t>
                      </a:r>
                    </a:p>
                  </a:txBody>
                  <a:tcPr marL="11360" marR="11360" marT="11360" marB="0" anchor="b">
                    <a:lnL>
                      <a:noFill/>
                    </a:lnL>
                    <a:lnR>
                      <a:noFill/>
                    </a:lnR>
                    <a:lnT>
                      <a:noFill/>
                    </a:lnT>
                    <a:lnB>
                      <a:noFill/>
                    </a:lnB>
                  </a:tcPr>
                </a:tc>
              </a:tr>
              <a:tr h="217941">
                <a:tc>
                  <a:txBody>
                    <a:bodyPr/>
                    <a:lstStyle/>
                    <a:p>
                      <a:pPr algn="l" fontAlgn="b"/>
                      <a:endParaRPr lang="en-US" sz="1100" b="0" i="0" u="none" strike="noStrike">
                        <a:solidFill>
                          <a:srgbClr val="000000"/>
                        </a:solidFill>
                        <a:effectLst/>
                        <a:latin typeface="Calibri"/>
                      </a:endParaRP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18</a:t>
                      </a: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18</a:t>
                      </a:r>
                    </a:p>
                  </a:txBody>
                  <a:tcPr marL="11360" marR="11360" marT="11360" marB="0" anchor="b">
                    <a:lnL>
                      <a:noFill/>
                    </a:lnL>
                    <a:lnR>
                      <a:noFill/>
                    </a:lnR>
                    <a:lnT>
                      <a:noFill/>
                    </a:lnT>
                    <a:lnB>
                      <a:noFill/>
                    </a:lnB>
                  </a:tcPr>
                </a:tc>
              </a:tr>
              <a:tr h="217941">
                <a:tc>
                  <a:txBody>
                    <a:bodyPr/>
                    <a:lstStyle/>
                    <a:p>
                      <a:pPr algn="l" fontAlgn="b"/>
                      <a:endParaRPr lang="en-US" sz="1100" b="0" i="0" u="none" strike="noStrike">
                        <a:solidFill>
                          <a:srgbClr val="000000"/>
                        </a:solidFill>
                        <a:effectLst/>
                        <a:latin typeface="Calibri"/>
                      </a:endParaRP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15</a:t>
                      </a: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18</a:t>
                      </a:r>
                    </a:p>
                  </a:txBody>
                  <a:tcPr marL="11360" marR="11360" marT="11360" marB="0" anchor="b">
                    <a:lnL>
                      <a:noFill/>
                    </a:lnL>
                    <a:lnR>
                      <a:noFill/>
                    </a:lnR>
                    <a:lnT>
                      <a:noFill/>
                    </a:lnT>
                    <a:lnB>
                      <a:noFill/>
                    </a:lnB>
                  </a:tcPr>
                </a:tc>
              </a:tr>
              <a:tr h="217941">
                <a:tc>
                  <a:txBody>
                    <a:bodyPr/>
                    <a:lstStyle/>
                    <a:p>
                      <a:pPr algn="l" fontAlgn="b"/>
                      <a:endParaRPr lang="en-US" sz="1100" b="0" i="0" u="none" strike="noStrike">
                        <a:solidFill>
                          <a:srgbClr val="000000"/>
                        </a:solidFill>
                        <a:effectLst/>
                        <a:latin typeface="Calibri"/>
                      </a:endParaRP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18</a:t>
                      </a: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18</a:t>
                      </a:r>
                    </a:p>
                  </a:txBody>
                  <a:tcPr marL="11360" marR="11360" marT="11360" marB="0" anchor="b">
                    <a:lnL>
                      <a:noFill/>
                    </a:lnL>
                    <a:lnR>
                      <a:noFill/>
                    </a:lnR>
                    <a:lnT>
                      <a:noFill/>
                    </a:lnT>
                    <a:lnB>
                      <a:noFill/>
                    </a:lnB>
                  </a:tcPr>
                </a:tc>
              </a:tr>
              <a:tr h="217941">
                <a:tc>
                  <a:txBody>
                    <a:bodyPr/>
                    <a:lstStyle/>
                    <a:p>
                      <a:pPr algn="l" fontAlgn="b"/>
                      <a:endParaRPr lang="en-US" sz="1100" b="0" i="0" u="none" strike="noStrike">
                        <a:solidFill>
                          <a:srgbClr val="000000"/>
                        </a:solidFill>
                        <a:effectLst/>
                        <a:latin typeface="Calibri"/>
                      </a:endParaRP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22.5</a:t>
                      </a: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20</a:t>
                      </a:r>
                    </a:p>
                  </a:txBody>
                  <a:tcPr marL="11360" marR="11360" marT="11360" marB="0" anchor="b">
                    <a:lnL>
                      <a:noFill/>
                    </a:lnL>
                    <a:lnR>
                      <a:noFill/>
                    </a:lnR>
                    <a:lnT>
                      <a:noFill/>
                    </a:lnT>
                    <a:lnB>
                      <a:noFill/>
                    </a:lnB>
                  </a:tcPr>
                </a:tc>
              </a:tr>
              <a:tr h="217941">
                <a:tc>
                  <a:txBody>
                    <a:bodyPr/>
                    <a:lstStyle/>
                    <a:p>
                      <a:pPr algn="l" fontAlgn="b"/>
                      <a:endParaRPr lang="en-US" sz="1100" b="0" i="0" u="none" strike="noStrike">
                        <a:solidFill>
                          <a:srgbClr val="000000"/>
                        </a:solidFill>
                        <a:effectLst/>
                        <a:latin typeface="Calibri"/>
                      </a:endParaRP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17</a:t>
                      </a: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19</a:t>
                      </a:r>
                    </a:p>
                  </a:txBody>
                  <a:tcPr marL="11360" marR="11360" marT="11360" marB="0" anchor="b">
                    <a:lnL>
                      <a:noFill/>
                    </a:lnL>
                    <a:lnR>
                      <a:noFill/>
                    </a:lnR>
                    <a:lnT>
                      <a:noFill/>
                    </a:lnT>
                    <a:lnB>
                      <a:noFill/>
                    </a:lnB>
                  </a:tcPr>
                </a:tc>
              </a:tr>
              <a:tr h="217941">
                <a:tc>
                  <a:txBody>
                    <a:bodyPr/>
                    <a:lstStyle/>
                    <a:p>
                      <a:pPr algn="l" fontAlgn="b"/>
                      <a:endParaRPr lang="en-US" sz="1100" b="0" i="0" u="none" strike="noStrike">
                        <a:solidFill>
                          <a:srgbClr val="000000"/>
                        </a:solidFill>
                        <a:effectLst/>
                        <a:latin typeface="Calibri"/>
                      </a:endParaRP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17.5</a:t>
                      </a: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18</a:t>
                      </a:r>
                    </a:p>
                  </a:txBody>
                  <a:tcPr marL="11360" marR="11360" marT="11360" marB="0" anchor="b">
                    <a:lnL>
                      <a:noFill/>
                    </a:lnL>
                    <a:lnR>
                      <a:noFill/>
                    </a:lnR>
                    <a:lnT>
                      <a:noFill/>
                    </a:lnT>
                    <a:lnB>
                      <a:noFill/>
                    </a:lnB>
                  </a:tcPr>
                </a:tc>
              </a:tr>
              <a:tr h="217941">
                <a:tc>
                  <a:txBody>
                    <a:bodyPr/>
                    <a:lstStyle/>
                    <a:p>
                      <a:pPr algn="l" fontAlgn="b"/>
                      <a:endParaRPr lang="en-US" sz="1100" b="0" i="0" u="none" strike="noStrike">
                        <a:solidFill>
                          <a:srgbClr val="000000"/>
                        </a:solidFill>
                        <a:effectLst/>
                        <a:latin typeface="Calibri"/>
                      </a:endParaRP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15.5</a:t>
                      </a: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17.5</a:t>
                      </a:r>
                    </a:p>
                  </a:txBody>
                  <a:tcPr marL="11360" marR="11360" marT="11360" marB="0" anchor="b">
                    <a:lnL>
                      <a:noFill/>
                    </a:lnL>
                    <a:lnR>
                      <a:noFill/>
                    </a:lnR>
                    <a:lnT>
                      <a:noFill/>
                    </a:lnT>
                    <a:lnB>
                      <a:noFill/>
                    </a:lnB>
                  </a:tcPr>
                </a:tc>
              </a:tr>
              <a:tr h="217941">
                <a:tc>
                  <a:txBody>
                    <a:bodyPr/>
                    <a:lstStyle/>
                    <a:p>
                      <a:pPr algn="l" fontAlgn="b"/>
                      <a:endParaRPr lang="en-US" sz="1100" b="0" i="0" u="none" strike="noStrike">
                        <a:solidFill>
                          <a:srgbClr val="000000"/>
                        </a:solidFill>
                        <a:effectLst/>
                        <a:latin typeface="Calibri"/>
                      </a:endParaRP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19</a:t>
                      </a: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18</a:t>
                      </a:r>
                    </a:p>
                  </a:txBody>
                  <a:tcPr marL="11360" marR="11360" marT="11360" marB="0" anchor="b">
                    <a:lnL>
                      <a:noFill/>
                    </a:lnL>
                    <a:lnR>
                      <a:noFill/>
                    </a:lnR>
                    <a:lnT>
                      <a:noFill/>
                    </a:lnT>
                    <a:lnB>
                      <a:noFill/>
                    </a:lnB>
                  </a:tcPr>
                </a:tc>
              </a:tr>
              <a:tr h="217941">
                <a:tc>
                  <a:txBody>
                    <a:bodyPr/>
                    <a:lstStyle/>
                    <a:p>
                      <a:pPr algn="l" fontAlgn="b"/>
                      <a:endParaRPr lang="en-US" sz="1100" b="0" i="0" u="none" strike="noStrike">
                        <a:solidFill>
                          <a:srgbClr val="000000"/>
                        </a:solidFill>
                        <a:effectLst/>
                        <a:latin typeface="Calibri"/>
                      </a:endParaRP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18</a:t>
                      </a: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18</a:t>
                      </a:r>
                    </a:p>
                  </a:txBody>
                  <a:tcPr marL="11360" marR="11360" marT="11360" marB="0" anchor="b">
                    <a:lnL>
                      <a:noFill/>
                    </a:lnL>
                    <a:lnR>
                      <a:noFill/>
                    </a:lnR>
                    <a:lnT>
                      <a:noFill/>
                    </a:lnT>
                    <a:lnB>
                      <a:noFill/>
                    </a:lnB>
                  </a:tcPr>
                </a:tc>
              </a:tr>
              <a:tr h="217941">
                <a:tc>
                  <a:txBody>
                    <a:bodyPr/>
                    <a:lstStyle/>
                    <a:p>
                      <a:pPr algn="l" fontAlgn="b"/>
                      <a:endParaRPr lang="en-US" sz="1100" b="0" i="0" u="none" strike="noStrike">
                        <a:solidFill>
                          <a:srgbClr val="000000"/>
                        </a:solidFill>
                        <a:effectLst/>
                        <a:latin typeface="Calibri"/>
                      </a:endParaRP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17.5</a:t>
                      </a: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17.5</a:t>
                      </a:r>
                    </a:p>
                  </a:txBody>
                  <a:tcPr marL="11360" marR="11360" marT="11360" marB="0" anchor="b">
                    <a:lnL>
                      <a:noFill/>
                    </a:lnL>
                    <a:lnR>
                      <a:noFill/>
                    </a:lnR>
                    <a:lnT>
                      <a:noFill/>
                    </a:lnT>
                    <a:lnB>
                      <a:noFill/>
                    </a:lnB>
                  </a:tcPr>
                </a:tc>
              </a:tr>
              <a:tr h="217941">
                <a:tc>
                  <a:txBody>
                    <a:bodyPr/>
                    <a:lstStyle/>
                    <a:p>
                      <a:pPr algn="l" fontAlgn="b"/>
                      <a:endParaRPr lang="en-US" sz="1100" b="0" i="0" u="none" strike="noStrike">
                        <a:solidFill>
                          <a:srgbClr val="000000"/>
                        </a:solidFill>
                        <a:effectLst/>
                        <a:latin typeface="Calibri"/>
                      </a:endParaRP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17.5</a:t>
                      </a: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18</a:t>
                      </a:r>
                    </a:p>
                  </a:txBody>
                  <a:tcPr marL="11360" marR="11360" marT="11360" marB="0" anchor="b">
                    <a:lnL>
                      <a:noFill/>
                    </a:lnL>
                    <a:lnR>
                      <a:noFill/>
                    </a:lnR>
                    <a:lnT>
                      <a:noFill/>
                    </a:lnT>
                    <a:lnB>
                      <a:noFill/>
                    </a:lnB>
                  </a:tcPr>
                </a:tc>
              </a:tr>
              <a:tr h="217941">
                <a:tc>
                  <a:txBody>
                    <a:bodyPr/>
                    <a:lstStyle/>
                    <a:p>
                      <a:pPr algn="l" fontAlgn="b"/>
                      <a:endParaRPr lang="en-US" sz="1100" b="0" i="0" u="none" strike="noStrike">
                        <a:solidFill>
                          <a:srgbClr val="000000"/>
                        </a:solidFill>
                        <a:effectLst/>
                        <a:latin typeface="Calibri"/>
                      </a:endParaRP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20</a:t>
                      </a: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18</a:t>
                      </a:r>
                    </a:p>
                  </a:txBody>
                  <a:tcPr marL="11360" marR="11360" marT="11360" marB="0" anchor="b">
                    <a:lnL>
                      <a:noFill/>
                    </a:lnL>
                    <a:lnR>
                      <a:noFill/>
                    </a:lnR>
                    <a:lnT>
                      <a:noFill/>
                    </a:lnT>
                    <a:lnB>
                      <a:noFill/>
                    </a:lnB>
                  </a:tcPr>
                </a:tc>
              </a:tr>
              <a:tr h="217941">
                <a:tc>
                  <a:txBody>
                    <a:bodyPr/>
                    <a:lstStyle/>
                    <a:p>
                      <a:pPr algn="l" fontAlgn="b"/>
                      <a:endParaRPr lang="en-US" sz="1100" b="0" i="0" u="none" strike="noStrike">
                        <a:solidFill>
                          <a:srgbClr val="000000"/>
                        </a:solidFill>
                        <a:effectLst/>
                        <a:latin typeface="Calibri"/>
                      </a:endParaRP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17.5</a:t>
                      </a: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18</a:t>
                      </a:r>
                    </a:p>
                  </a:txBody>
                  <a:tcPr marL="11360" marR="11360" marT="11360" marB="0" anchor="b">
                    <a:lnL>
                      <a:noFill/>
                    </a:lnL>
                    <a:lnR>
                      <a:noFill/>
                    </a:lnR>
                    <a:lnT>
                      <a:noFill/>
                    </a:lnT>
                    <a:lnB>
                      <a:noFill/>
                    </a:lnB>
                  </a:tcPr>
                </a:tc>
              </a:tr>
              <a:tr h="217941">
                <a:tc>
                  <a:txBody>
                    <a:bodyPr/>
                    <a:lstStyle/>
                    <a:p>
                      <a:pPr algn="l" fontAlgn="b"/>
                      <a:endParaRPr lang="en-US" sz="1100" b="0" i="0" u="none" strike="noStrike">
                        <a:solidFill>
                          <a:srgbClr val="000000"/>
                        </a:solidFill>
                        <a:effectLst/>
                        <a:latin typeface="Calibri"/>
                      </a:endParaRP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17</a:t>
                      </a: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18.5</a:t>
                      </a:r>
                    </a:p>
                  </a:txBody>
                  <a:tcPr marL="11360" marR="11360" marT="11360" marB="0" anchor="b">
                    <a:lnL>
                      <a:noFill/>
                    </a:lnL>
                    <a:lnR>
                      <a:noFill/>
                    </a:lnR>
                    <a:lnT>
                      <a:noFill/>
                    </a:lnT>
                    <a:lnB>
                      <a:noFill/>
                    </a:lnB>
                  </a:tcPr>
                </a:tc>
              </a:tr>
              <a:tr h="217941">
                <a:tc>
                  <a:txBody>
                    <a:bodyPr/>
                    <a:lstStyle/>
                    <a:p>
                      <a:pPr algn="l" fontAlgn="b"/>
                      <a:endParaRPr lang="en-US" sz="1100" b="0" i="0" u="none" strike="noStrike">
                        <a:solidFill>
                          <a:srgbClr val="000000"/>
                        </a:solidFill>
                        <a:effectLst/>
                        <a:latin typeface="Calibri"/>
                      </a:endParaRP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17</a:t>
                      </a: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19</a:t>
                      </a:r>
                    </a:p>
                  </a:txBody>
                  <a:tcPr marL="11360" marR="11360" marT="11360" marB="0" anchor="b">
                    <a:lnL>
                      <a:noFill/>
                    </a:lnL>
                    <a:lnR>
                      <a:noFill/>
                    </a:lnR>
                    <a:lnT>
                      <a:noFill/>
                    </a:lnT>
                    <a:lnB>
                      <a:noFill/>
                    </a:lnB>
                  </a:tcPr>
                </a:tc>
              </a:tr>
              <a:tr h="217941">
                <a:tc>
                  <a:txBody>
                    <a:bodyPr/>
                    <a:lstStyle/>
                    <a:p>
                      <a:pPr algn="l" fontAlgn="b"/>
                      <a:endParaRPr lang="en-US" sz="1100" b="0" i="0" u="none" strike="noStrike">
                        <a:solidFill>
                          <a:srgbClr val="000000"/>
                        </a:solidFill>
                        <a:effectLst/>
                        <a:latin typeface="Calibri"/>
                      </a:endParaRP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20</a:t>
                      </a: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18</a:t>
                      </a:r>
                    </a:p>
                  </a:txBody>
                  <a:tcPr marL="11360" marR="11360" marT="11360" marB="0" anchor="b">
                    <a:lnL>
                      <a:noFill/>
                    </a:lnL>
                    <a:lnR>
                      <a:noFill/>
                    </a:lnR>
                    <a:lnT>
                      <a:noFill/>
                    </a:lnT>
                    <a:lnB>
                      <a:noFill/>
                    </a:lnB>
                  </a:tcPr>
                </a:tc>
              </a:tr>
              <a:tr h="217941">
                <a:tc>
                  <a:txBody>
                    <a:bodyPr/>
                    <a:lstStyle/>
                    <a:p>
                      <a:pPr algn="l" fontAlgn="b"/>
                      <a:endParaRPr lang="en-US" sz="1100" b="0" i="0" u="none" strike="noStrike">
                        <a:solidFill>
                          <a:srgbClr val="000000"/>
                        </a:solidFill>
                        <a:effectLst/>
                        <a:latin typeface="Calibri"/>
                      </a:endParaRP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17.5</a:t>
                      </a: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18</a:t>
                      </a:r>
                    </a:p>
                  </a:txBody>
                  <a:tcPr marL="11360" marR="11360" marT="11360" marB="0" anchor="b">
                    <a:lnL>
                      <a:noFill/>
                    </a:lnL>
                    <a:lnR>
                      <a:noFill/>
                    </a:lnR>
                    <a:lnT>
                      <a:noFill/>
                    </a:lnT>
                    <a:lnB>
                      <a:noFill/>
                    </a:lnB>
                  </a:tcPr>
                </a:tc>
              </a:tr>
              <a:tr h="217941">
                <a:tc>
                  <a:txBody>
                    <a:bodyPr/>
                    <a:lstStyle/>
                    <a:p>
                      <a:pPr algn="l" fontAlgn="b"/>
                      <a:r>
                        <a:rPr lang="en-US" sz="1100" b="1" i="0" u="none" strike="noStrike">
                          <a:solidFill>
                            <a:srgbClr val="000000"/>
                          </a:solidFill>
                          <a:effectLst/>
                          <a:latin typeface="Calibri"/>
                        </a:rPr>
                        <a:t>Mean</a:t>
                      </a:r>
                    </a:p>
                  </a:txBody>
                  <a:tcPr marL="11360" marR="11360" marT="11360" marB="0" anchor="b">
                    <a:lnL>
                      <a:noFill/>
                    </a:lnL>
                    <a:lnR>
                      <a:noFill/>
                    </a:lnR>
                    <a:lnT>
                      <a:noFill/>
                    </a:lnT>
                    <a:lnB>
                      <a:noFill/>
                    </a:lnB>
                  </a:tcPr>
                </a:tc>
                <a:tc>
                  <a:txBody>
                    <a:bodyPr/>
                    <a:lstStyle/>
                    <a:p>
                      <a:pPr algn="r" fontAlgn="b"/>
                      <a:r>
                        <a:rPr lang="en-US" sz="1100" b="1" i="0" u="none" strike="noStrike">
                          <a:solidFill>
                            <a:srgbClr val="000000"/>
                          </a:solidFill>
                          <a:effectLst/>
                          <a:latin typeface="Calibri"/>
                        </a:rPr>
                        <a:t>17.9</a:t>
                      </a:r>
                    </a:p>
                  </a:txBody>
                  <a:tcPr marL="11360" marR="11360" marT="11360" marB="0" anchor="b">
                    <a:lnL>
                      <a:noFill/>
                    </a:lnL>
                    <a:lnR>
                      <a:noFill/>
                    </a:lnR>
                    <a:lnT>
                      <a:noFill/>
                    </a:lnT>
                    <a:lnB>
                      <a:noFill/>
                    </a:lnB>
                  </a:tcPr>
                </a:tc>
                <a:tc>
                  <a:txBody>
                    <a:bodyPr/>
                    <a:lstStyle/>
                    <a:p>
                      <a:pPr algn="r" fontAlgn="b"/>
                      <a:r>
                        <a:rPr lang="en-US" sz="1100" b="1" i="0" u="none" strike="noStrike">
                          <a:solidFill>
                            <a:srgbClr val="000000"/>
                          </a:solidFill>
                          <a:effectLst/>
                          <a:latin typeface="Calibri"/>
                        </a:rPr>
                        <a:t>18.1</a:t>
                      </a:r>
                    </a:p>
                  </a:txBody>
                  <a:tcPr marL="11360" marR="11360" marT="11360" marB="0" anchor="b">
                    <a:lnL>
                      <a:noFill/>
                    </a:lnL>
                    <a:lnR>
                      <a:noFill/>
                    </a:lnR>
                    <a:lnT>
                      <a:noFill/>
                    </a:lnT>
                    <a:lnB>
                      <a:noFill/>
                    </a:lnB>
                  </a:tcPr>
                </a:tc>
              </a:tr>
              <a:tr h="217941">
                <a:tc>
                  <a:txBody>
                    <a:bodyPr/>
                    <a:lstStyle/>
                    <a:p>
                      <a:pPr algn="l" fontAlgn="b"/>
                      <a:r>
                        <a:rPr lang="en-US" sz="1100" b="1" i="0" u="none" strike="noStrike">
                          <a:solidFill>
                            <a:srgbClr val="000000"/>
                          </a:solidFill>
                          <a:effectLst/>
                          <a:latin typeface="Calibri"/>
                        </a:rPr>
                        <a:t>Mode</a:t>
                      </a:r>
                    </a:p>
                  </a:txBody>
                  <a:tcPr marL="11360" marR="11360" marT="11360" marB="0" anchor="b">
                    <a:lnL>
                      <a:noFill/>
                    </a:lnL>
                    <a:lnR>
                      <a:noFill/>
                    </a:lnR>
                    <a:lnT>
                      <a:noFill/>
                    </a:lnT>
                    <a:lnB>
                      <a:noFill/>
                    </a:lnB>
                  </a:tcPr>
                </a:tc>
                <a:tc>
                  <a:txBody>
                    <a:bodyPr/>
                    <a:lstStyle/>
                    <a:p>
                      <a:pPr algn="r" fontAlgn="b"/>
                      <a:r>
                        <a:rPr lang="en-US" sz="1100" b="1" i="0" u="none" strike="noStrike">
                          <a:solidFill>
                            <a:srgbClr val="000000"/>
                          </a:solidFill>
                          <a:effectLst/>
                          <a:latin typeface="Calibri"/>
                        </a:rPr>
                        <a:t>17.5</a:t>
                      </a:r>
                    </a:p>
                  </a:txBody>
                  <a:tcPr marL="11360" marR="11360" marT="11360" marB="0" anchor="b">
                    <a:lnL>
                      <a:noFill/>
                    </a:lnL>
                    <a:lnR>
                      <a:noFill/>
                    </a:lnR>
                    <a:lnT>
                      <a:noFill/>
                    </a:lnT>
                    <a:lnB>
                      <a:noFill/>
                    </a:lnB>
                  </a:tcPr>
                </a:tc>
                <a:tc>
                  <a:txBody>
                    <a:bodyPr/>
                    <a:lstStyle/>
                    <a:p>
                      <a:pPr algn="r" fontAlgn="b"/>
                      <a:r>
                        <a:rPr lang="en-US" sz="1100" b="1" i="0" u="none" strike="noStrike">
                          <a:solidFill>
                            <a:srgbClr val="000000"/>
                          </a:solidFill>
                          <a:effectLst/>
                          <a:latin typeface="Calibri"/>
                        </a:rPr>
                        <a:t>18.0</a:t>
                      </a:r>
                    </a:p>
                  </a:txBody>
                  <a:tcPr marL="11360" marR="11360" marT="11360" marB="0" anchor="b">
                    <a:lnL>
                      <a:noFill/>
                    </a:lnL>
                    <a:lnR>
                      <a:noFill/>
                    </a:lnR>
                    <a:lnT>
                      <a:noFill/>
                    </a:lnT>
                    <a:lnB>
                      <a:noFill/>
                    </a:lnB>
                  </a:tcPr>
                </a:tc>
              </a:tr>
              <a:tr h="217941">
                <a:tc>
                  <a:txBody>
                    <a:bodyPr/>
                    <a:lstStyle/>
                    <a:p>
                      <a:pPr algn="l" fontAlgn="b"/>
                      <a:r>
                        <a:rPr lang="en-US" sz="1100" b="1" i="0" u="none" strike="noStrike">
                          <a:solidFill>
                            <a:srgbClr val="000000"/>
                          </a:solidFill>
                          <a:effectLst/>
                          <a:latin typeface="Calibri"/>
                        </a:rPr>
                        <a:t>Median</a:t>
                      </a:r>
                    </a:p>
                  </a:txBody>
                  <a:tcPr marL="11360" marR="11360" marT="11360" marB="0" anchor="b">
                    <a:lnL>
                      <a:noFill/>
                    </a:lnL>
                    <a:lnR>
                      <a:noFill/>
                    </a:lnR>
                    <a:lnT>
                      <a:noFill/>
                    </a:lnT>
                    <a:lnB>
                      <a:noFill/>
                    </a:lnB>
                  </a:tcPr>
                </a:tc>
                <a:tc>
                  <a:txBody>
                    <a:bodyPr/>
                    <a:lstStyle/>
                    <a:p>
                      <a:pPr algn="r" fontAlgn="b"/>
                      <a:r>
                        <a:rPr lang="en-US" sz="1100" b="1" i="0" u="none" strike="noStrike">
                          <a:solidFill>
                            <a:srgbClr val="000000"/>
                          </a:solidFill>
                          <a:effectLst/>
                          <a:latin typeface="Calibri"/>
                        </a:rPr>
                        <a:t>17.5</a:t>
                      </a:r>
                    </a:p>
                  </a:txBody>
                  <a:tcPr marL="11360" marR="11360" marT="11360" marB="0" anchor="b">
                    <a:lnL>
                      <a:noFill/>
                    </a:lnL>
                    <a:lnR>
                      <a:noFill/>
                    </a:lnR>
                    <a:lnT>
                      <a:noFill/>
                    </a:lnT>
                    <a:lnB>
                      <a:noFill/>
                    </a:lnB>
                  </a:tcPr>
                </a:tc>
                <a:tc>
                  <a:txBody>
                    <a:bodyPr/>
                    <a:lstStyle/>
                    <a:p>
                      <a:pPr algn="r" fontAlgn="b"/>
                      <a:r>
                        <a:rPr lang="en-US" sz="1100" b="1" i="0" u="none" strike="noStrike">
                          <a:solidFill>
                            <a:srgbClr val="000000"/>
                          </a:solidFill>
                          <a:effectLst/>
                          <a:latin typeface="Calibri"/>
                        </a:rPr>
                        <a:t>18.0</a:t>
                      </a:r>
                    </a:p>
                  </a:txBody>
                  <a:tcPr marL="11360" marR="11360" marT="11360" marB="0" anchor="b">
                    <a:lnL>
                      <a:noFill/>
                    </a:lnL>
                    <a:lnR>
                      <a:noFill/>
                    </a:lnR>
                    <a:lnT>
                      <a:noFill/>
                    </a:lnT>
                    <a:lnB>
                      <a:noFill/>
                    </a:lnB>
                  </a:tcPr>
                </a:tc>
              </a:tr>
              <a:tr h="422050">
                <a:tc>
                  <a:txBody>
                    <a:bodyPr/>
                    <a:lstStyle/>
                    <a:p>
                      <a:pPr algn="l" fontAlgn="b"/>
                      <a:r>
                        <a:rPr lang="en-US" sz="1100" b="1" i="0" u="none" strike="noStrike">
                          <a:solidFill>
                            <a:srgbClr val="000000"/>
                          </a:solidFill>
                          <a:effectLst/>
                          <a:latin typeface="Calibri"/>
                        </a:rPr>
                        <a:t>Standard Deviation</a:t>
                      </a:r>
                    </a:p>
                  </a:txBody>
                  <a:tcPr marL="11360" marR="11360" marT="11360" marB="0" anchor="b">
                    <a:lnL>
                      <a:noFill/>
                    </a:lnL>
                    <a:lnR>
                      <a:noFill/>
                    </a:lnR>
                    <a:lnT>
                      <a:noFill/>
                    </a:lnT>
                    <a:lnB>
                      <a:noFill/>
                    </a:lnB>
                  </a:tcPr>
                </a:tc>
                <a:tc>
                  <a:txBody>
                    <a:bodyPr/>
                    <a:lstStyle/>
                    <a:p>
                      <a:pPr algn="r" fontAlgn="b"/>
                      <a:r>
                        <a:rPr lang="en-US" sz="1100" b="1" i="0" u="none" strike="noStrike">
                          <a:solidFill>
                            <a:srgbClr val="000000"/>
                          </a:solidFill>
                          <a:effectLst/>
                          <a:latin typeface="Calibri"/>
                        </a:rPr>
                        <a:t>1.7</a:t>
                      </a:r>
                    </a:p>
                  </a:txBody>
                  <a:tcPr marL="11360" marR="11360" marT="11360" marB="0" anchor="b">
                    <a:lnL>
                      <a:noFill/>
                    </a:lnL>
                    <a:lnR>
                      <a:noFill/>
                    </a:lnR>
                    <a:lnT>
                      <a:noFill/>
                    </a:lnT>
                    <a:lnB>
                      <a:noFill/>
                    </a:lnB>
                  </a:tcPr>
                </a:tc>
                <a:tc>
                  <a:txBody>
                    <a:bodyPr/>
                    <a:lstStyle/>
                    <a:p>
                      <a:pPr algn="r" fontAlgn="b"/>
                      <a:r>
                        <a:rPr lang="en-US" sz="1100" b="1" i="0" u="none" strike="noStrike" dirty="0">
                          <a:solidFill>
                            <a:srgbClr val="000000"/>
                          </a:solidFill>
                          <a:effectLst/>
                          <a:latin typeface="Calibri"/>
                        </a:rPr>
                        <a:t>0.6</a:t>
                      </a:r>
                    </a:p>
                  </a:txBody>
                  <a:tcPr marL="11360" marR="11360" marT="11360" marB="0" anchor="b">
                    <a:lnL>
                      <a:noFill/>
                    </a:lnL>
                    <a:lnR>
                      <a:noFill/>
                    </a:lnR>
                    <a:lnT>
                      <a:noFill/>
                    </a:lnT>
                    <a:lnB>
                      <a:noFill/>
                    </a:lnB>
                  </a:tcPr>
                </a:tc>
              </a:tr>
            </a:tbl>
          </a:graphicData>
        </a:graphic>
      </p:graphicFrame>
      <p:sp>
        <p:nvSpPr>
          <p:cNvPr id="6" name="TextBox 5"/>
          <p:cNvSpPr txBox="1"/>
          <p:nvPr/>
        </p:nvSpPr>
        <p:spPr>
          <a:xfrm>
            <a:off x="5715000" y="228600"/>
            <a:ext cx="762000" cy="369332"/>
          </a:xfrm>
          <a:prstGeom prst="rect">
            <a:avLst/>
          </a:prstGeom>
          <a:noFill/>
        </p:spPr>
        <p:txBody>
          <a:bodyPr wrap="square" rtlCol="0">
            <a:spAutoFit/>
          </a:bodyPr>
          <a:lstStyle/>
          <a:p>
            <a:r>
              <a:rPr lang="en-US" dirty="0" smtClean="0"/>
              <a:t>y</a:t>
            </a:r>
            <a:endParaRPr lang="en-US" dirty="0"/>
          </a:p>
        </p:txBody>
      </p:sp>
      <p:sp>
        <p:nvSpPr>
          <p:cNvPr id="7" name="TextBox 6"/>
          <p:cNvSpPr txBox="1"/>
          <p:nvPr/>
        </p:nvSpPr>
        <p:spPr>
          <a:xfrm>
            <a:off x="7315200" y="228600"/>
            <a:ext cx="762000" cy="369332"/>
          </a:xfrm>
          <a:prstGeom prst="rect">
            <a:avLst/>
          </a:prstGeom>
          <a:noFill/>
        </p:spPr>
        <p:txBody>
          <a:bodyPr wrap="square" rtlCol="0">
            <a:spAutoFit/>
          </a:bodyPr>
          <a:lstStyle/>
          <a:p>
            <a:r>
              <a:rPr lang="en-US" dirty="0" smtClean="0"/>
              <a:t>x</a:t>
            </a:r>
            <a:endParaRPr lang="en-US" dirty="0"/>
          </a:p>
        </p:txBody>
      </p:sp>
      <p:sp>
        <p:nvSpPr>
          <p:cNvPr id="8" name="TextBox 7"/>
          <p:cNvSpPr txBox="1"/>
          <p:nvPr/>
        </p:nvSpPr>
        <p:spPr>
          <a:xfrm>
            <a:off x="3657600" y="1295400"/>
            <a:ext cx="2057400" cy="369332"/>
          </a:xfrm>
          <a:prstGeom prst="rect">
            <a:avLst/>
          </a:prstGeom>
          <a:noFill/>
        </p:spPr>
        <p:txBody>
          <a:bodyPr wrap="square" rtlCol="0">
            <a:spAutoFit/>
          </a:bodyPr>
          <a:lstStyle/>
          <a:p>
            <a:r>
              <a:rPr lang="en-US" dirty="0" smtClean="0"/>
              <a:t>m = n = 19</a:t>
            </a:r>
            <a:endParaRPr lang="en-US" dirty="0"/>
          </a:p>
        </p:txBody>
      </p:sp>
      <p:sp>
        <p:nvSpPr>
          <p:cNvPr id="10" name="TextBox 9"/>
          <p:cNvSpPr txBox="1"/>
          <p:nvPr/>
        </p:nvSpPr>
        <p:spPr>
          <a:xfrm>
            <a:off x="990600" y="2590800"/>
            <a:ext cx="1600200" cy="369332"/>
          </a:xfrm>
          <a:prstGeom prst="rect">
            <a:avLst/>
          </a:prstGeom>
          <a:noFill/>
        </p:spPr>
        <p:txBody>
          <a:bodyPr wrap="square" rtlCol="0">
            <a:spAutoFit/>
          </a:bodyPr>
          <a:lstStyle/>
          <a:p>
            <a:r>
              <a:rPr lang="en-US" dirty="0" smtClean="0"/>
              <a:t>I get 22.4</a:t>
            </a:r>
            <a:endParaRPr lang="en-US" dirty="0"/>
          </a:p>
        </p:txBody>
      </p:sp>
      <p:pic>
        <p:nvPicPr>
          <p:cNvPr id="11"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838200" y="3581400"/>
            <a:ext cx="2238375" cy="1219200"/>
          </a:xfrm>
          <a:prstGeom prst="rect">
            <a:avLst/>
          </a:prstGeom>
          <a:noFill/>
          <a:ln w="9525">
            <a:noFill/>
            <a:miter lim="800000"/>
            <a:headEnd/>
            <a:tailEnd/>
          </a:ln>
        </p:spPr>
      </p:pic>
      <p:sp>
        <p:nvSpPr>
          <p:cNvPr id="12" name="TextBox 11"/>
          <p:cNvSpPr txBox="1"/>
          <p:nvPr/>
        </p:nvSpPr>
        <p:spPr>
          <a:xfrm>
            <a:off x="838200" y="5181600"/>
            <a:ext cx="2133600" cy="1200329"/>
          </a:xfrm>
          <a:prstGeom prst="rect">
            <a:avLst/>
          </a:prstGeom>
          <a:noFill/>
        </p:spPr>
        <p:txBody>
          <a:bodyPr wrap="square" rtlCol="0">
            <a:spAutoFit/>
          </a:bodyPr>
          <a:lstStyle/>
          <a:p>
            <a:r>
              <a:rPr lang="en-US" dirty="0" smtClean="0"/>
              <a:t>=0.2 / 0.4</a:t>
            </a:r>
          </a:p>
          <a:p>
            <a:endParaRPr lang="en-US" dirty="0"/>
          </a:p>
          <a:p>
            <a:r>
              <a:rPr lang="en-US" dirty="0" smtClean="0"/>
              <a:t>= 0.5</a:t>
            </a:r>
          </a:p>
          <a:p>
            <a:endParaRPr lang="en-US" dirty="0"/>
          </a:p>
        </p:txBody>
      </p:sp>
      <p:pic>
        <p:nvPicPr>
          <p:cNvPr id="13"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524000" y="6019800"/>
            <a:ext cx="1038225" cy="43815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pPr>
              <a:defRPr/>
            </a:pPr>
            <a:fld id="{B4EF40A4-3685-466A-89FD-845C5FAA54BD}" type="slidenum">
              <a:rPr lang="en-US" smtClean="0"/>
              <a:pPr>
                <a:defRPr/>
              </a:pPr>
              <a:t>63</a:t>
            </a:fld>
            <a:endParaRPr lang="en-US"/>
          </a:p>
        </p:txBody>
      </p:sp>
    </p:spTree>
    <p:extLst>
      <p:ext uri="{BB962C8B-B14F-4D97-AF65-F5344CB8AC3E}">
        <p14:creationId xmlns:p14="http://schemas.microsoft.com/office/powerpoint/2010/main" val="3929733338"/>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0.5 is not larger than 1.7.</a:t>
            </a:r>
            <a:br>
              <a:rPr lang="en-US" dirty="0" smtClean="0"/>
            </a:br>
            <a:r>
              <a:rPr lang="en-US" dirty="0" smtClean="0"/>
              <a:t>Do not reject the null.</a:t>
            </a:r>
            <a:endParaRPr lang="en-US" dirty="0"/>
          </a:p>
        </p:txBody>
      </p:sp>
      <p:pic>
        <p:nvPicPr>
          <p:cNvPr id="3" name="Picture 2"/>
          <p:cNvPicPr>
            <a:picLocks noChangeAspect="1"/>
          </p:cNvPicPr>
          <p:nvPr/>
        </p:nvPicPr>
        <p:blipFill>
          <a:blip r:embed="rId2"/>
          <a:stretch>
            <a:fillRect/>
          </a:stretch>
        </p:blipFill>
        <p:spPr>
          <a:xfrm>
            <a:off x="0" y="1707209"/>
            <a:ext cx="9144000" cy="4967581"/>
          </a:xfrm>
          <a:prstGeom prst="rect">
            <a:avLst/>
          </a:prstGeom>
        </p:spPr>
      </p:pic>
      <p:sp>
        <p:nvSpPr>
          <p:cNvPr id="4" name="Oval 3"/>
          <p:cNvSpPr/>
          <p:nvPr/>
        </p:nvSpPr>
        <p:spPr>
          <a:xfrm>
            <a:off x="5181600" y="990600"/>
            <a:ext cx="838200" cy="5867400"/>
          </a:xfrm>
          <a:prstGeom prst="ellipse">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1676400" y="6248400"/>
            <a:ext cx="7315200" cy="762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152400" y="6211669"/>
            <a:ext cx="2133600" cy="646331"/>
          </a:xfrm>
          <a:prstGeom prst="rect">
            <a:avLst/>
          </a:prstGeom>
          <a:noFill/>
        </p:spPr>
        <p:txBody>
          <a:bodyPr wrap="square" rtlCol="0">
            <a:spAutoFit/>
          </a:bodyPr>
          <a:lstStyle/>
          <a:p>
            <a:r>
              <a:rPr lang="en-US" dirty="0" smtClean="0"/>
              <a:t>From </a:t>
            </a:r>
            <a:r>
              <a:rPr lang="en-US" dirty="0" err="1" smtClean="0"/>
              <a:t>stats_tables.PDF</a:t>
            </a:r>
            <a:endParaRPr lang="en-US" dirty="0"/>
          </a:p>
        </p:txBody>
      </p:sp>
      <p:sp>
        <p:nvSpPr>
          <p:cNvPr id="7" name="Slide Number Placeholder 6"/>
          <p:cNvSpPr>
            <a:spLocks noGrp="1"/>
          </p:cNvSpPr>
          <p:nvPr>
            <p:ph type="sldNum" sz="quarter" idx="12"/>
          </p:nvPr>
        </p:nvSpPr>
        <p:spPr/>
        <p:txBody>
          <a:bodyPr/>
          <a:lstStyle/>
          <a:p>
            <a:pPr>
              <a:defRPr/>
            </a:pPr>
            <a:fld id="{B4EF40A4-3685-466A-89FD-845C5FAA54BD}" type="slidenum">
              <a:rPr lang="en-US" smtClean="0"/>
              <a:pPr>
                <a:defRPr/>
              </a:pPr>
              <a:t>64</a:t>
            </a:fld>
            <a:endParaRPr lang="en-US"/>
          </a:p>
        </p:txBody>
      </p:sp>
    </p:spTree>
    <p:extLst>
      <p:ext uri="{BB962C8B-B14F-4D97-AF65-F5344CB8AC3E}">
        <p14:creationId xmlns:p14="http://schemas.microsoft.com/office/powerpoint/2010/main" val="276505361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extBox 1"/>
          <p:cNvSpPr txBox="1">
            <a:spLocks noChangeArrowheads="1"/>
          </p:cNvSpPr>
          <p:nvPr/>
        </p:nvSpPr>
        <p:spPr bwMode="auto">
          <a:xfrm>
            <a:off x="990600" y="2819400"/>
            <a:ext cx="7162800" cy="1200150"/>
          </a:xfrm>
          <a:prstGeom prst="rect">
            <a:avLst/>
          </a:prstGeom>
          <a:noFill/>
          <a:ln w="9525">
            <a:noFill/>
            <a:miter lim="800000"/>
            <a:headEnd/>
            <a:tailEnd/>
          </a:ln>
        </p:spPr>
        <p:txBody>
          <a:bodyPr>
            <a:spAutoFit/>
          </a:bodyPr>
          <a:lstStyle/>
          <a:p>
            <a:r>
              <a:rPr lang="en-US" sz="3600">
                <a:latin typeface="Calibri" pitchFamily="34" charset="0"/>
              </a:rPr>
              <a:t>Inferences Regarding the Standard Deviation</a:t>
            </a:r>
          </a:p>
        </p:txBody>
      </p:sp>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65</a:t>
            </a:fld>
            <a:endParaRPr lang="en-US"/>
          </a:p>
        </p:txBody>
      </p:sp>
    </p:spTree>
    <p:extLst>
      <p:ext uri="{BB962C8B-B14F-4D97-AF65-F5344CB8AC3E}">
        <p14:creationId xmlns:p14="http://schemas.microsoft.com/office/powerpoint/2010/main" val="499128183"/>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extBox 1"/>
          <p:cNvSpPr txBox="1">
            <a:spLocks noChangeArrowheads="1"/>
          </p:cNvSpPr>
          <p:nvPr/>
        </p:nvSpPr>
        <p:spPr bwMode="auto">
          <a:xfrm>
            <a:off x="152400" y="304800"/>
            <a:ext cx="8839200" cy="7848600"/>
          </a:xfrm>
          <a:prstGeom prst="rect">
            <a:avLst/>
          </a:prstGeom>
          <a:noFill/>
          <a:ln w="9525">
            <a:noFill/>
            <a:miter lim="800000"/>
            <a:headEnd/>
            <a:tailEnd/>
          </a:ln>
        </p:spPr>
        <p:txBody>
          <a:bodyPr>
            <a:spAutoFit/>
          </a:bodyPr>
          <a:lstStyle/>
          <a:p>
            <a:r>
              <a:rPr lang="en-US" b="1" dirty="0">
                <a:latin typeface="Calibri" pitchFamily="34" charset="0"/>
              </a:rPr>
              <a:t>Inferences Regarding the Standard Deviation:</a:t>
            </a:r>
          </a:p>
          <a:p>
            <a:endParaRPr lang="en-US" dirty="0">
              <a:latin typeface="Calibri" pitchFamily="34" charset="0"/>
            </a:endParaRPr>
          </a:p>
          <a:p>
            <a:r>
              <a:rPr lang="en-US" dirty="0">
                <a:latin typeface="Calibri" pitchFamily="34" charset="0"/>
              </a:rPr>
              <a:t>The central limit theorem does not apply to random samples of the variance from a population; however, assuming an underlying normal distribution, we can test some hypotheses regarding the variance of a sample:</a:t>
            </a:r>
          </a:p>
          <a:p>
            <a:endParaRPr lang="en-US" dirty="0">
              <a:latin typeface="Calibri" pitchFamily="34" charset="0"/>
            </a:endParaRPr>
          </a:p>
          <a:p>
            <a:r>
              <a:rPr lang="en-US" dirty="0">
                <a:latin typeface="Calibri" pitchFamily="34" charset="0"/>
              </a:rPr>
              <a:t>Single sample test from a population with “known” standard deviation:</a:t>
            </a:r>
          </a:p>
          <a:p>
            <a:endParaRPr lang="en-US" dirty="0">
              <a:latin typeface="Calibri" pitchFamily="34" charset="0"/>
            </a:endParaRPr>
          </a:p>
          <a:p>
            <a:endParaRPr lang="en-US" dirty="0">
              <a:latin typeface="Calibri" pitchFamily="34" charset="0"/>
            </a:endParaRPr>
          </a:p>
          <a:p>
            <a:r>
              <a:rPr lang="en-US" dirty="0">
                <a:latin typeface="Calibri" pitchFamily="34" charset="0"/>
              </a:rPr>
              <a:t>Let   X1, X2, . . . ,</a:t>
            </a:r>
            <a:r>
              <a:rPr lang="en-US" dirty="0" err="1">
                <a:latin typeface="Calibri" pitchFamily="34" charset="0"/>
              </a:rPr>
              <a:t>Xn</a:t>
            </a:r>
            <a:r>
              <a:rPr lang="en-US" dirty="0">
                <a:latin typeface="Calibri" pitchFamily="34" charset="0"/>
              </a:rPr>
              <a:t> be a random sample from a normal distribution with parameters </a:t>
            </a:r>
            <a:r>
              <a:rPr lang="el-GR" dirty="0">
                <a:latin typeface="Calibri" pitchFamily="34" charset="0"/>
              </a:rPr>
              <a:t>μ</a:t>
            </a:r>
            <a:r>
              <a:rPr lang="en-US" dirty="0">
                <a:latin typeface="Calibri" pitchFamily="34" charset="0"/>
              </a:rPr>
              <a:t> and </a:t>
            </a:r>
            <a:r>
              <a:rPr lang="el-GR" dirty="0">
                <a:latin typeface="Calibri" pitchFamily="34" charset="0"/>
              </a:rPr>
              <a:t>σ</a:t>
            </a:r>
            <a:endParaRPr lang="en-US" dirty="0">
              <a:latin typeface="Calibri" pitchFamily="34" charset="0"/>
            </a:endParaRPr>
          </a:p>
          <a:p>
            <a:endParaRPr lang="en-US" dirty="0">
              <a:latin typeface="Calibri" pitchFamily="34" charset="0"/>
            </a:endParaRPr>
          </a:p>
          <a:p>
            <a:r>
              <a:rPr lang="en-US" dirty="0">
                <a:latin typeface="Calibri" pitchFamily="34" charset="0"/>
              </a:rPr>
              <a:t>Then the test statistic:</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r>
              <a:rPr lang="en-US" dirty="0">
                <a:latin typeface="Calibri" pitchFamily="34" charset="0"/>
              </a:rPr>
              <a:t>Is Chi Squared distributed with n-1 degrees of freedom.</a:t>
            </a:r>
          </a:p>
          <a:p>
            <a:endParaRPr lang="en-US" dirty="0">
              <a:latin typeface="Calibri" pitchFamily="34" charset="0"/>
            </a:endParaRPr>
          </a:p>
          <a:p>
            <a:r>
              <a:rPr lang="en-US" dirty="0" smtClean="0">
                <a:latin typeface="Calibri" pitchFamily="34" charset="0"/>
              </a:rPr>
              <a:t>Tables (see 2</a:t>
            </a:r>
            <a:r>
              <a:rPr lang="en-US" baseline="30000" dirty="0" smtClean="0">
                <a:latin typeface="Calibri" pitchFamily="34" charset="0"/>
              </a:rPr>
              <a:t>nd</a:t>
            </a:r>
            <a:r>
              <a:rPr lang="en-US" dirty="0" smtClean="0">
                <a:latin typeface="Calibri" pitchFamily="34" charset="0"/>
              </a:rPr>
              <a:t> page of </a:t>
            </a:r>
            <a:r>
              <a:rPr lang="en-US" dirty="0" err="1" smtClean="0">
                <a:latin typeface="Calibri" pitchFamily="34" charset="0"/>
              </a:rPr>
              <a:t>stats_tables.PDF</a:t>
            </a:r>
            <a:r>
              <a:rPr lang="en-US" dirty="0" smtClean="0">
                <a:latin typeface="Calibri" pitchFamily="34" charset="0"/>
              </a:rPr>
              <a:t> on canvas, or):</a:t>
            </a:r>
            <a:endParaRPr lang="en-US" dirty="0">
              <a:latin typeface="Calibri" pitchFamily="34" charset="0"/>
            </a:endParaRPr>
          </a:p>
          <a:p>
            <a:r>
              <a:rPr lang="en-US" dirty="0">
                <a:latin typeface="Calibri" pitchFamily="34" charset="0"/>
                <a:hlinkClick r:id="rId2"/>
              </a:rPr>
              <a:t>http://www.itl.nist.gov/div898/handbook/eda/section3/eda3674.htm</a:t>
            </a:r>
            <a:endParaRPr lang="en-US" dirty="0">
              <a:latin typeface="Calibri" pitchFamily="34" charset="0"/>
            </a:endParaRPr>
          </a:p>
          <a:p>
            <a:endParaRPr lang="en-US" dirty="0">
              <a:latin typeface="Calibri" pitchFamily="34" charset="0"/>
            </a:endParaRPr>
          </a:p>
          <a:p>
            <a:r>
              <a:rPr lang="en-US" dirty="0">
                <a:latin typeface="Calibri" pitchFamily="34" charset="0"/>
                <a:hlinkClick r:id="rId3"/>
              </a:rPr>
              <a:t>http://www.stat.tamu.edu/~west/applets/chisqdemo.html</a:t>
            </a:r>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r>
              <a:rPr lang="en-US" dirty="0">
                <a:latin typeface="Calibri" pitchFamily="34" charset="0"/>
              </a:rPr>
              <a:t> </a:t>
            </a:r>
          </a:p>
        </p:txBody>
      </p:sp>
      <p:sp>
        <p:nvSpPr>
          <p:cNvPr id="60418" name="Rectangle 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60419"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990600" y="3962400"/>
            <a:ext cx="1790700" cy="790575"/>
          </a:xfrm>
          <a:prstGeom prst="rect">
            <a:avLst/>
          </a:prstGeom>
          <a:noFill/>
          <a:ln w="9525">
            <a:noFill/>
            <a:miter lim="800000"/>
            <a:headEnd/>
            <a:tailEnd/>
          </a:ln>
        </p:spPr>
      </p:pic>
      <p:sp>
        <p:nvSpPr>
          <p:cNvPr id="60420" name="Rectangle 3"/>
          <p:cNvSpPr>
            <a:spLocks noChangeArrowheads="1"/>
          </p:cNvSpPr>
          <p:nvPr/>
        </p:nvSpPr>
        <p:spPr bwMode="auto">
          <a:xfrm>
            <a:off x="0" y="1247775"/>
            <a:ext cx="9144000" cy="0"/>
          </a:xfrm>
          <a:prstGeom prst="rect">
            <a:avLst/>
          </a:prstGeom>
          <a:noFill/>
          <a:ln w="9525">
            <a:noFill/>
            <a:miter lim="800000"/>
            <a:headEnd/>
            <a:tailEnd/>
          </a:ln>
        </p:spPr>
        <p:txBody>
          <a:bodyPr wrap="none" anchor="ctr">
            <a:spAutoFit/>
          </a:bodyPr>
          <a:lstStyle/>
          <a:p>
            <a:endParaRPr lang="en-US"/>
          </a:p>
        </p:txBody>
      </p:sp>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66</a:t>
            </a:fld>
            <a:endParaRPr lang="en-US"/>
          </a:p>
        </p:txBody>
      </p:sp>
    </p:spTree>
    <p:extLst>
      <p:ext uri="{BB962C8B-B14F-4D97-AF65-F5344CB8AC3E}">
        <p14:creationId xmlns:p14="http://schemas.microsoft.com/office/powerpoint/2010/main" val="3339115823"/>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extBox 1"/>
          <p:cNvSpPr txBox="1">
            <a:spLocks noChangeArrowheads="1"/>
          </p:cNvSpPr>
          <p:nvPr/>
        </p:nvSpPr>
        <p:spPr bwMode="auto">
          <a:xfrm>
            <a:off x="228600" y="381000"/>
            <a:ext cx="8686800" cy="6462713"/>
          </a:xfrm>
          <a:prstGeom prst="rect">
            <a:avLst/>
          </a:prstGeom>
          <a:noFill/>
          <a:ln w="9525">
            <a:noFill/>
            <a:miter lim="800000"/>
            <a:headEnd/>
            <a:tailEnd/>
          </a:ln>
        </p:spPr>
        <p:txBody>
          <a:bodyPr>
            <a:spAutoFit/>
          </a:bodyPr>
          <a:lstStyle/>
          <a:p>
            <a:r>
              <a:rPr lang="en-US" dirty="0">
                <a:latin typeface="Calibri" pitchFamily="34" charset="0"/>
              </a:rPr>
              <a:t>Using this approach we can broadly test the hypothesis that an arbitrary sample variance is from the population  with assumed known variance.</a:t>
            </a:r>
          </a:p>
          <a:p>
            <a:endParaRPr lang="en-US" dirty="0">
              <a:latin typeface="Calibri" pitchFamily="34" charset="0"/>
            </a:endParaRPr>
          </a:p>
          <a:p>
            <a:endParaRPr lang="en-US" dirty="0">
              <a:latin typeface="Calibri" pitchFamily="34" charset="0"/>
            </a:endParaRPr>
          </a:p>
          <a:p>
            <a:r>
              <a:rPr lang="en-US" dirty="0">
                <a:latin typeface="Calibri" pitchFamily="34" charset="0"/>
              </a:rPr>
              <a:t>Example:</a:t>
            </a:r>
          </a:p>
          <a:p>
            <a:endParaRPr lang="en-US" dirty="0">
              <a:latin typeface="Calibri" pitchFamily="34" charset="0"/>
            </a:endParaRPr>
          </a:p>
          <a:p>
            <a:r>
              <a:rPr lang="en-US" dirty="0">
                <a:latin typeface="Calibri" pitchFamily="34" charset="0"/>
              </a:rPr>
              <a:t>Suppose we have a long record of temperature at a station from which we estimate:</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r>
              <a:rPr lang="en-US" dirty="0">
                <a:latin typeface="Calibri" pitchFamily="34" charset="0"/>
              </a:rPr>
              <a:t>A shorter period of 20 years at the end of the record has a sample standard deviation:</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r>
              <a:rPr lang="en-US" dirty="0">
                <a:latin typeface="Calibri" pitchFamily="34" charset="0"/>
              </a:rPr>
              <a:t>Does this sample statistic suggest a statistically significant change in the standard deviation at this station location?</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p:txBody>
      </p:sp>
      <p:sp>
        <p:nvSpPr>
          <p:cNvPr id="61442" name="Rectangle 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61443"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04800" y="2590800"/>
            <a:ext cx="1047750" cy="409575"/>
          </a:xfrm>
          <a:prstGeom prst="rect">
            <a:avLst/>
          </a:prstGeom>
          <a:noFill/>
          <a:ln w="9525">
            <a:noFill/>
            <a:miter lim="800000"/>
            <a:headEnd/>
            <a:tailEnd/>
          </a:ln>
        </p:spPr>
      </p:pic>
      <p:sp>
        <p:nvSpPr>
          <p:cNvPr id="61444" name="Rectangle 3"/>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61445"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1446" name="Rectangle 7"/>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61447" name="Picture 6"/>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81000" y="4114800"/>
            <a:ext cx="942975" cy="409575"/>
          </a:xfrm>
          <a:prstGeom prst="rect">
            <a:avLst/>
          </a:prstGeom>
          <a:noFill/>
          <a:ln w="9525">
            <a:noFill/>
            <a:miter lim="800000"/>
            <a:headEnd/>
            <a:tailEnd/>
          </a:ln>
        </p:spPr>
      </p:pic>
      <p:sp>
        <p:nvSpPr>
          <p:cNvPr id="61448" name="Rectangle 8"/>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pic>
        <p:nvPicPr>
          <p:cNvPr id="10"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57200" y="5715000"/>
            <a:ext cx="1790700" cy="790575"/>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67</a:t>
            </a:fld>
            <a:endParaRPr lang="en-US"/>
          </a:p>
        </p:txBody>
      </p:sp>
    </p:spTree>
    <p:extLst>
      <p:ext uri="{BB962C8B-B14F-4D97-AF65-F5344CB8AC3E}">
        <p14:creationId xmlns:p14="http://schemas.microsoft.com/office/powerpoint/2010/main" val="2272890104"/>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extBox 1"/>
          <p:cNvSpPr txBox="1">
            <a:spLocks noChangeArrowheads="1"/>
          </p:cNvSpPr>
          <p:nvPr/>
        </p:nvSpPr>
        <p:spPr bwMode="auto">
          <a:xfrm>
            <a:off x="228600" y="381000"/>
            <a:ext cx="8686800" cy="6462713"/>
          </a:xfrm>
          <a:prstGeom prst="rect">
            <a:avLst/>
          </a:prstGeom>
          <a:noFill/>
          <a:ln w="9525">
            <a:noFill/>
            <a:miter lim="800000"/>
            <a:headEnd/>
            <a:tailEnd/>
          </a:ln>
        </p:spPr>
        <p:txBody>
          <a:bodyPr>
            <a:spAutoFit/>
          </a:bodyPr>
          <a:lstStyle/>
          <a:p>
            <a:r>
              <a:rPr lang="en-US" dirty="0">
                <a:latin typeface="Calibri" pitchFamily="34" charset="0"/>
              </a:rPr>
              <a:t>Using this approach we can broadly test the hypothesis that an arbitrary sample variance is from the population  with assumed known variance.</a:t>
            </a:r>
          </a:p>
          <a:p>
            <a:endParaRPr lang="en-US" dirty="0">
              <a:latin typeface="Calibri" pitchFamily="34" charset="0"/>
            </a:endParaRPr>
          </a:p>
          <a:p>
            <a:endParaRPr lang="en-US" dirty="0">
              <a:latin typeface="Calibri" pitchFamily="34" charset="0"/>
            </a:endParaRPr>
          </a:p>
          <a:p>
            <a:r>
              <a:rPr lang="en-US" dirty="0">
                <a:latin typeface="Calibri" pitchFamily="34" charset="0"/>
              </a:rPr>
              <a:t>Example:</a:t>
            </a:r>
          </a:p>
          <a:p>
            <a:endParaRPr lang="en-US" dirty="0">
              <a:latin typeface="Calibri" pitchFamily="34" charset="0"/>
            </a:endParaRPr>
          </a:p>
          <a:p>
            <a:r>
              <a:rPr lang="en-US" dirty="0">
                <a:latin typeface="Calibri" pitchFamily="34" charset="0"/>
              </a:rPr>
              <a:t>Suppose we have a long record of temperature at a station from which we estimate:</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r>
              <a:rPr lang="en-US" dirty="0">
                <a:latin typeface="Calibri" pitchFamily="34" charset="0"/>
              </a:rPr>
              <a:t>A shorter period of 20 years at the end of the record has a sample standard deviation:</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r>
              <a:rPr lang="en-US" dirty="0">
                <a:latin typeface="Calibri" pitchFamily="34" charset="0"/>
              </a:rPr>
              <a:t>Does this sample statistic suggest a statistically significant change in the standard deviation at this station location?</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p:txBody>
      </p:sp>
      <p:sp>
        <p:nvSpPr>
          <p:cNvPr id="61442" name="Rectangle 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61443"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04800" y="2590800"/>
            <a:ext cx="1047750" cy="409575"/>
          </a:xfrm>
          <a:prstGeom prst="rect">
            <a:avLst/>
          </a:prstGeom>
          <a:noFill/>
          <a:ln w="9525">
            <a:noFill/>
            <a:miter lim="800000"/>
            <a:headEnd/>
            <a:tailEnd/>
          </a:ln>
        </p:spPr>
      </p:pic>
      <p:sp>
        <p:nvSpPr>
          <p:cNvPr id="61444" name="Rectangle 3"/>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61445"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1446" name="Rectangle 7"/>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61447" name="Picture 6"/>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81000" y="4114800"/>
            <a:ext cx="942975" cy="409575"/>
          </a:xfrm>
          <a:prstGeom prst="rect">
            <a:avLst/>
          </a:prstGeom>
          <a:noFill/>
          <a:ln w="9525">
            <a:noFill/>
            <a:miter lim="800000"/>
            <a:headEnd/>
            <a:tailEnd/>
          </a:ln>
        </p:spPr>
      </p:pic>
      <p:sp>
        <p:nvSpPr>
          <p:cNvPr id="61448" name="Rectangle 8"/>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pic>
        <p:nvPicPr>
          <p:cNvPr id="10"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57200" y="5715000"/>
            <a:ext cx="1790700" cy="790575"/>
          </a:xfrm>
          <a:prstGeom prst="rect">
            <a:avLst/>
          </a:prstGeom>
          <a:noFill/>
          <a:ln w="9525">
            <a:noFill/>
            <a:miter lim="800000"/>
            <a:headEnd/>
            <a:tailEnd/>
          </a:ln>
        </p:spPr>
      </p:pic>
      <p:sp>
        <p:nvSpPr>
          <p:cNvPr id="2" name="TextBox 1"/>
          <p:cNvSpPr txBox="1"/>
          <p:nvPr/>
        </p:nvSpPr>
        <p:spPr>
          <a:xfrm>
            <a:off x="2819400" y="5943601"/>
            <a:ext cx="5105400" cy="646331"/>
          </a:xfrm>
          <a:prstGeom prst="rect">
            <a:avLst/>
          </a:prstGeom>
          <a:noFill/>
        </p:spPr>
        <p:txBody>
          <a:bodyPr wrap="square" rtlCol="0">
            <a:spAutoFit/>
          </a:bodyPr>
          <a:lstStyle/>
          <a:p>
            <a:r>
              <a:rPr lang="en-US" dirty="0" smtClean="0"/>
              <a:t>=39.26  -- we have n-1, or 19 degrees of freedom and want 95% confidence if we reject</a:t>
            </a:r>
            <a:endParaRPr lang="en-US" dirty="0"/>
          </a:p>
        </p:txBody>
      </p:sp>
      <p:sp>
        <p:nvSpPr>
          <p:cNvPr id="3" name="Slide Number Placeholder 2"/>
          <p:cNvSpPr>
            <a:spLocks noGrp="1"/>
          </p:cNvSpPr>
          <p:nvPr>
            <p:ph type="sldNum" sz="quarter" idx="12"/>
          </p:nvPr>
        </p:nvSpPr>
        <p:spPr/>
        <p:txBody>
          <a:bodyPr/>
          <a:lstStyle/>
          <a:p>
            <a:pPr>
              <a:defRPr/>
            </a:pPr>
            <a:fld id="{23D82150-27AD-43A4-B273-613CC650DAC5}" type="slidenum">
              <a:rPr lang="en-US" smtClean="0"/>
              <a:pPr>
                <a:defRPr/>
              </a:pPr>
              <a:t>68</a:t>
            </a:fld>
            <a:endParaRPr lang="en-US"/>
          </a:p>
        </p:txBody>
      </p:sp>
    </p:spTree>
    <p:extLst>
      <p:ext uri="{BB962C8B-B14F-4D97-AF65-F5344CB8AC3E}">
        <p14:creationId xmlns:p14="http://schemas.microsoft.com/office/powerpoint/2010/main" val="3294747501"/>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58800" y="0"/>
            <a:ext cx="8002703" cy="6858000"/>
          </a:xfrm>
          <a:prstGeom prst="rect">
            <a:avLst/>
          </a:prstGeom>
        </p:spPr>
      </p:pic>
      <p:sp>
        <p:nvSpPr>
          <p:cNvPr id="3" name="Slide Number Placeholder 2"/>
          <p:cNvSpPr>
            <a:spLocks noGrp="1"/>
          </p:cNvSpPr>
          <p:nvPr>
            <p:ph type="sldNum" sz="quarter" idx="12"/>
          </p:nvPr>
        </p:nvSpPr>
        <p:spPr/>
        <p:txBody>
          <a:bodyPr/>
          <a:lstStyle/>
          <a:p>
            <a:pPr>
              <a:defRPr/>
            </a:pPr>
            <a:fld id="{23D82150-27AD-43A4-B273-613CC650DAC5}" type="slidenum">
              <a:rPr lang="en-US" smtClean="0"/>
              <a:pPr>
                <a:defRPr/>
              </a:pPr>
              <a:t>69</a:t>
            </a:fld>
            <a:endParaRPr lang="en-US"/>
          </a:p>
        </p:txBody>
      </p:sp>
      <p:cxnSp>
        <p:nvCxnSpPr>
          <p:cNvPr id="5" name="Straight Connector 4"/>
          <p:cNvCxnSpPr/>
          <p:nvPr/>
        </p:nvCxnSpPr>
        <p:spPr>
          <a:xfrm>
            <a:off x="796226" y="6602227"/>
            <a:ext cx="7569186" cy="4031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5563503" y="2086505"/>
            <a:ext cx="665201" cy="4771495"/>
          </a:xfrm>
          <a:prstGeom prst="rect">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316015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pPr>
              <a:defRPr/>
            </a:pPr>
            <a:fld id="{B4EF40A4-3685-466A-89FD-845C5FAA54BD}" type="slidenum">
              <a:rPr lang="en-US" smtClean="0"/>
              <a:pPr>
                <a:defRPr/>
              </a:pPr>
              <a:t>7</a:t>
            </a:fld>
            <a:endParaRPr lang="en-US"/>
          </a:p>
        </p:txBody>
      </p:sp>
      <p:pic>
        <p:nvPicPr>
          <p:cNvPr id="4" name="Picture 3" descr="Snowdepth_Sept26_201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4394"/>
            <a:ext cx="9144000" cy="6553200"/>
          </a:xfrm>
          <a:prstGeom prst="rect">
            <a:avLst/>
          </a:prstGeom>
        </p:spPr>
      </p:pic>
      <p:sp>
        <p:nvSpPr>
          <p:cNvPr id="5" name="TextBox 4"/>
          <p:cNvSpPr txBox="1"/>
          <p:nvPr/>
        </p:nvSpPr>
        <p:spPr>
          <a:xfrm>
            <a:off x="1066800" y="914400"/>
            <a:ext cx="7162800" cy="1200328"/>
          </a:xfrm>
          <a:prstGeom prst="rect">
            <a:avLst/>
          </a:prstGeom>
          <a:solidFill>
            <a:srgbClr val="C0504D"/>
          </a:solidFill>
        </p:spPr>
        <p:txBody>
          <a:bodyPr wrap="square" rtlCol="0">
            <a:spAutoFit/>
          </a:bodyPr>
          <a:lstStyle/>
          <a:p>
            <a:r>
              <a:rPr lang="en-US" sz="2400" dirty="0" smtClean="0"/>
              <a:t>Results from Wednesday, September 26, 2018:  Can we determine the certainty from the collection of best guesses?</a:t>
            </a:r>
            <a:endParaRPr lang="en-US" sz="2400" dirty="0"/>
          </a:p>
        </p:txBody>
      </p:sp>
    </p:spTree>
    <p:extLst>
      <p:ext uri="{BB962C8B-B14F-4D97-AF65-F5344CB8AC3E}">
        <p14:creationId xmlns:p14="http://schemas.microsoft.com/office/powerpoint/2010/main" val="2748275738"/>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extBox 1"/>
          <p:cNvSpPr txBox="1">
            <a:spLocks noChangeArrowheads="1"/>
          </p:cNvSpPr>
          <p:nvPr/>
        </p:nvSpPr>
        <p:spPr bwMode="auto">
          <a:xfrm>
            <a:off x="152400" y="381000"/>
            <a:ext cx="8763000" cy="7016750"/>
          </a:xfrm>
          <a:prstGeom prst="rect">
            <a:avLst/>
          </a:prstGeom>
          <a:noFill/>
          <a:ln w="9525">
            <a:noFill/>
            <a:miter lim="800000"/>
            <a:headEnd/>
            <a:tailEnd/>
          </a:ln>
        </p:spPr>
        <p:txBody>
          <a:bodyPr>
            <a:spAutoFit/>
          </a:bodyPr>
          <a:lstStyle/>
          <a:p>
            <a:r>
              <a:rPr lang="en-US">
                <a:latin typeface="Calibri" pitchFamily="34" charset="0"/>
              </a:rPr>
              <a:t>Null hypothesis:</a:t>
            </a:r>
          </a:p>
          <a:p>
            <a:endParaRPr lang="en-US">
              <a:latin typeface="Calibri" pitchFamily="34" charset="0"/>
            </a:endParaRPr>
          </a:p>
          <a:p>
            <a:r>
              <a:rPr lang="en-US">
                <a:latin typeface="Calibri" pitchFamily="34" charset="0"/>
              </a:rPr>
              <a:t>Alternate hypothesis:</a:t>
            </a:r>
          </a:p>
          <a:p>
            <a:endParaRPr lang="en-US">
              <a:latin typeface="Calibri" pitchFamily="34" charset="0"/>
            </a:endParaRPr>
          </a:p>
          <a:p>
            <a:r>
              <a:rPr lang="en-US">
                <a:latin typeface="Calibri" pitchFamily="34" charset="0"/>
              </a:rPr>
              <a:t>Confidence level : </a:t>
            </a:r>
          </a:p>
          <a:p>
            <a:endParaRPr lang="en-US">
              <a:latin typeface="Calibri" pitchFamily="34" charset="0"/>
            </a:endParaRPr>
          </a:p>
          <a:p>
            <a:endParaRPr lang="en-US">
              <a:latin typeface="Calibri" pitchFamily="34" charset="0"/>
            </a:endParaRPr>
          </a:p>
          <a:p>
            <a:r>
              <a:rPr lang="en-US">
                <a:latin typeface="Calibri" pitchFamily="34" charset="0"/>
              </a:rPr>
              <a:t>Rejection region:</a:t>
            </a:r>
          </a:p>
          <a:p>
            <a:endParaRPr lang="en-US">
              <a:latin typeface="Calibri" pitchFamily="34" charset="0"/>
            </a:endParaRPr>
          </a:p>
          <a:p>
            <a:endParaRPr lang="en-US">
              <a:latin typeface="Calibri" pitchFamily="34" charset="0"/>
            </a:endParaRPr>
          </a:p>
          <a:p>
            <a:r>
              <a:rPr lang="en-US">
                <a:latin typeface="Calibri" pitchFamily="34" charset="0"/>
              </a:rPr>
              <a:t>Where,</a:t>
            </a:r>
          </a:p>
          <a:p>
            <a:endParaRPr lang="en-US">
              <a:latin typeface="Calibri" pitchFamily="34" charset="0"/>
            </a:endParaRPr>
          </a:p>
          <a:p>
            <a:endParaRPr lang="en-US">
              <a:latin typeface="Calibri" pitchFamily="34" charset="0"/>
            </a:endParaRPr>
          </a:p>
          <a:p>
            <a:endParaRPr lang="en-US">
              <a:latin typeface="Calibri" pitchFamily="34" charset="0"/>
            </a:endParaRPr>
          </a:p>
          <a:p>
            <a:endParaRPr lang="en-US">
              <a:latin typeface="Calibri" pitchFamily="34" charset="0"/>
            </a:endParaRPr>
          </a:p>
          <a:p>
            <a:endParaRPr lang="en-US">
              <a:latin typeface="Calibri" pitchFamily="34" charset="0"/>
            </a:endParaRPr>
          </a:p>
          <a:p>
            <a:r>
              <a:rPr lang="en-US">
                <a:latin typeface="Calibri" pitchFamily="34" charset="0"/>
              </a:rPr>
              <a:t>  </a:t>
            </a:r>
          </a:p>
          <a:p>
            <a:r>
              <a:rPr lang="en-US">
                <a:latin typeface="Calibri" pitchFamily="34" charset="0"/>
              </a:rPr>
              <a:t> So, yes, the statistics from this sample suggests a statistically significant change in the standard deviation at this station.</a:t>
            </a:r>
          </a:p>
          <a:p>
            <a:endParaRPr lang="en-US">
              <a:latin typeface="Calibri" pitchFamily="34" charset="0"/>
            </a:endParaRPr>
          </a:p>
          <a:p>
            <a:endParaRPr lang="en-US">
              <a:latin typeface="Calibri" pitchFamily="34" charset="0"/>
            </a:endParaRPr>
          </a:p>
          <a:p>
            <a:endParaRPr lang="en-US">
              <a:latin typeface="Calibri" pitchFamily="34" charset="0"/>
            </a:endParaRPr>
          </a:p>
          <a:p>
            <a:endParaRPr lang="en-US">
              <a:latin typeface="Calibri" pitchFamily="34" charset="0"/>
            </a:endParaRPr>
          </a:p>
          <a:p>
            <a:endParaRPr lang="en-US">
              <a:latin typeface="Calibri" pitchFamily="34" charset="0"/>
            </a:endParaRPr>
          </a:p>
          <a:p>
            <a:r>
              <a:rPr lang="en-US">
                <a:latin typeface="Calibri" pitchFamily="34" charset="0"/>
              </a:rPr>
              <a:t>         </a:t>
            </a:r>
          </a:p>
        </p:txBody>
      </p:sp>
      <p:sp>
        <p:nvSpPr>
          <p:cNvPr id="62466" name="Rectangle 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62467"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209800" y="381000"/>
            <a:ext cx="733425" cy="409575"/>
          </a:xfrm>
          <a:prstGeom prst="rect">
            <a:avLst/>
          </a:prstGeom>
          <a:noFill/>
          <a:ln w="9525">
            <a:noFill/>
            <a:miter lim="800000"/>
            <a:headEnd/>
            <a:tailEnd/>
          </a:ln>
        </p:spPr>
      </p:pic>
      <p:sp>
        <p:nvSpPr>
          <p:cNvPr id="62468" name="Rectangle 3"/>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62469" name="Rectangle 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62470" name="Picture 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514600" y="914400"/>
            <a:ext cx="733425" cy="409575"/>
          </a:xfrm>
          <a:prstGeom prst="rect">
            <a:avLst/>
          </a:prstGeom>
          <a:noFill/>
          <a:ln w="9525">
            <a:noFill/>
            <a:miter lim="800000"/>
            <a:headEnd/>
            <a:tailEnd/>
          </a:ln>
        </p:spPr>
      </p:pic>
      <p:sp>
        <p:nvSpPr>
          <p:cNvPr id="62471" name="Rectangle 6"/>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62472" name="Rectangle 8"/>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62473" name="Picture 7"/>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209800" y="1447800"/>
            <a:ext cx="1162050" cy="409575"/>
          </a:xfrm>
          <a:prstGeom prst="rect">
            <a:avLst/>
          </a:prstGeom>
          <a:noFill/>
          <a:ln w="9525">
            <a:noFill/>
            <a:miter lim="800000"/>
            <a:headEnd/>
            <a:tailEnd/>
          </a:ln>
        </p:spPr>
      </p:pic>
      <p:sp>
        <p:nvSpPr>
          <p:cNvPr id="62474" name="Rectangle 9"/>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62475" name="Rectangle 11"/>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2476" name="Rectangle 1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2477" name="Rectangle 1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2478" name="Rectangle 16"/>
          <p:cNvSpPr>
            <a:spLocks noChangeArrowheads="1"/>
          </p:cNvSpPr>
          <p:nvPr/>
        </p:nvSpPr>
        <p:spPr bwMode="auto">
          <a:xfrm>
            <a:off x="0" y="1247775"/>
            <a:ext cx="9144000" cy="0"/>
          </a:xfrm>
          <a:prstGeom prst="rect">
            <a:avLst/>
          </a:prstGeom>
          <a:noFill/>
          <a:ln w="9525">
            <a:noFill/>
            <a:miter lim="800000"/>
            <a:headEnd/>
            <a:tailEnd/>
          </a:ln>
        </p:spPr>
        <p:txBody>
          <a:bodyPr wrap="none" anchor="ctr">
            <a:spAutoFit/>
          </a:bodyPr>
          <a:lstStyle/>
          <a:p>
            <a:endParaRPr lang="en-US"/>
          </a:p>
        </p:txBody>
      </p:sp>
      <p:sp>
        <p:nvSpPr>
          <p:cNvPr id="62479" name="Rectangle 1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2480" name="Rectangle 20"/>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62481" name="Picture 19"/>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04800" y="3962400"/>
            <a:ext cx="3933825" cy="657225"/>
          </a:xfrm>
          <a:prstGeom prst="rect">
            <a:avLst/>
          </a:prstGeom>
          <a:noFill/>
          <a:ln w="9525">
            <a:noFill/>
            <a:miter lim="800000"/>
            <a:headEnd/>
            <a:tailEnd/>
          </a:ln>
        </p:spPr>
      </p:pic>
      <p:sp>
        <p:nvSpPr>
          <p:cNvPr id="62482" name="Rectangle 21"/>
          <p:cNvSpPr>
            <a:spLocks noChangeArrowheads="1"/>
          </p:cNvSpPr>
          <p:nvPr/>
        </p:nvSpPr>
        <p:spPr bwMode="auto">
          <a:xfrm>
            <a:off x="0" y="1114425"/>
            <a:ext cx="9144000" cy="0"/>
          </a:xfrm>
          <a:prstGeom prst="rect">
            <a:avLst/>
          </a:prstGeom>
          <a:noFill/>
          <a:ln w="9525">
            <a:noFill/>
            <a:miter lim="800000"/>
            <a:headEnd/>
            <a:tailEnd/>
          </a:ln>
        </p:spPr>
        <p:txBody>
          <a:bodyPr wrap="none" anchor="ctr">
            <a:spAutoFit/>
          </a:bodyPr>
          <a:lstStyle/>
          <a:p>
            <a:r>
              <a:rPr lang="en-US" sz="2400">
                <a:latin typeface="Calibri" pitchFamily="34" charset="0"/>
                <a:cs typeface="Times New Roman" pitchFamily="18" charset="0"/>
              </a:rPr>
              <a:t> </a:t>
            </a:r>
            <a:endParaRPr lang="en-US"/>
          </a:p>
        </p:txBody>
      </p:sp>
      <p:sp>
        <p:nvSpPr>
          <p:cNvPr id="62483" name="Rectangle 2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62484" name="Picture 22"/>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1371600" y="3124200"/>
            <a:ext cx="2228850" cy="438150"/>
          </a:xfrm>
          <a:prstGeom prst="rect">
            <a:avLst/>
          </a:prstGeom>
          <a:noFill/>
          <a:ln w="9525">
            <a:noFill/>
            <a:miter lim="800000"/>
            <a:headEnd/>
            <a:tailEnd/>
          </a:ln>
        </p:spPr>
      </p:pic>
      <p:sp>
        <p:nvSpPr>
          <p:cNvPr id="62485" name="Rectangle 2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62486" name="Picture 24"/>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2133600" y="2057400"/>
            <a:ext cx="3343275" cy="790575"/>
          </a:xfrm>
          <a:prstGeom prst="rect">
            <a:avLst/>
          </a:prstGeom>
          <a:noFill/>
          <a:ln w="9525">
            <a:noFill/>
            <a:miter lim="800000"/>
            <a:headEnd/>
            <a:tailEnd/>
          </a:ln>
        </p:spPr>
      </p:pic>
      <p:sp>
        <p:nvSpPr>
          <p:cNvPr id="62487" name="Rectangle 26"/>
          <p:cNvSpPr>
            <a:spLocks noChangeArrowheads="1"/>
          </p:cNvSpPr>
          <p:nvPr/>
        </p:nvSpPr>
        <p:spPr bwMode="auto">
          <a:xfrm>
            <a:off x="0" y="1247775"/>
            <a:ext cx="9144000" cy="0"/>
          </a:xfrm>
          <a:prstGeom prst="rect">
            <a:avLst/>
          </a:prstGeom>
          <a:noFill/>
          <a:ln w="9525">
            <a:noFill/>
            <a:miter lim="800000"/>
            <a:headEnd/>
            <a:tailEnd/>
          </a:ln>
        </p:spPr>
        <p:txBody>
          <a:bodyPr wrap="none" anchor="ctr">
            <a:spAutoFit/>
          </a:bodyPr>
          <a:lstStyle/>
          <a:p>
            <a:endParaRPr lang="en-US"/>
          </a:p>
        </p:txBody>
      </p:sp>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70</a:t>
            </a:fld>
            <a:endParaRPr lang="en-US"/>
          </a:p>
        </p:txBody>
      </p:sp>
    </p:spTree>
    <p:extLst>
      <p:ext uri="{BB962C8B-B14F-4D97-AF65-F5344CB8AC3E}">
        <p14:creationId xmlns:p14="http://schemas.microsoft.com/office/powerpoint/2010/main" val="2181218867"/>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extBox 1"/>
          <p:cNvSpPr txBox="1">
            <a:spLocks noChangeArrowheads="1"/>
          </p:cNvSpPr>
          <p:nvPr/>
        </p:nvSpPr>
        <p:spPr bwMode="auto">
          <a:xfrm>
            <a:off x="990600" y="2819400"/>
            <a:ext cx="7162800" cy="1200150"/>
          </a:xfrm>
          <a:prstGeom prst="rect">
            <a:avLst/>
          </a:prstGeom>
          <a:noFill/>
          <a:ln w="9525">
            <a:noFill/>
            <a:miter lim="800000"/>
            <a:headEnd/>
            <a:tailEnd/>
          </a:ln>
        </p:spPr>
        <p:txBody>
          <a:bodyPr>
            <a:spAutoFit/>
          </a:bodyPr>
          <a:lstStyle/>
          <a:p>
            <a:r>
              <a:rPr lang="en-US" sz="3600" dirty="0" smtClean="0">
                <a:latin typeface="Calibri" pitchFamily="34" charset="0"/>
              </a:rPr>
              <a:t>Non-Parametric </a:t>
            </a:r>
            <a:r>
              <a:rPr lang="en-US" sz="3600" dirty="0">
                <a:latin typeface="Calibri" pitchFamily="34" charset="0"/>
              </a:rPr>
              <a:t>Tests for Change in the Mean</a:t>
            </a:r>
          </a:p>
        </p:txBody>
      </p:sp>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71</a:t>
            </a:fld>
            <a:endParaRPr lang="en-US"/>
          </a:p>
        </p:txBody>
      </p:sp>
    </p:spTree>
    <p:extLst>
      <p:ext uri="{BB962C8B-B14F-4D97-AF65-F5344CB8AC3E}">
        <p14:creationId xmlns:p14="http://schemas.microsoft.com/office/powerpoint/2010/main" val="36111743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5499491" cy="6912078"/>
          </a:xfrm>
          <a:prstGeom prst="rect">
            <a:avLst/>
          </a:prstGeom>
        </p:spPr>
      </p:pic>
      <p:sp>
        <p:nvSpPr>
          <p:cNvPr id="3" name="TextBox 2"/>
          <p:cNvSpPr txBox="1"/>
          <p:nvPr/>
        </p:nvSpPr>
        <p:spPr>
          <a:xfrm>
            <a:off x="5905978" y="1108771"/>
            <a:ext cx="2450013" cy="3508653"/>
          </a:xfrm>
          <a:prstGeom prst="rect">
            <a:avLst/>
          </a:prstGeom>
          <a:noFill/>
        </p:spPr>
        <p:txBody>
          <a:bodyPr wrap="square" rtlCol="0">
            <a:spAutoFit/>
          </a:bodyPr>
          <a:lstStyle/>
          <a:p>
            <a:r>
              <a:rPr lang="en-US" sz="2400" dirty="0" smtClean="0"/>
              <a:t>Note:</a:t>
            </a:r>
          </a:p>
          <a:p>
            <a:r>
              <a:rPr lang="en-US" sz="2400" dirty="0" smtClean="0"/>
              <a:t>P 105 Hershel and Hirsch has a nice summary of all the different tests available</a:t>
            </a:r>
          </a:p>
          <a:p>
            <a:r>
              <a:rPr lang="en-US" sz="2400" dirty="0" smtClean="0"/>
              <a:t> </a:t>
            </a:r>
          </a:p>
          <a:p>
            <a:r>
              <a:rPr lang="en-US" dirty="0" smtClean="0"/>
              <a:t>– we only have time to cover some of them here.</a:t>
            </a:r>
            <a:endParaRPr lang="en-US" dirty="0"/>
          </a:p>
        </p:txBody>
      </p:sp>
      <p:sp>
        <p:nvSpPr>
          <p:cNvPr id="8" name="Rectangle 7"/>
          <p:cNvSpPr/>
          <p:nvPr/>
        </p:nvSpPr>
        <p:spPr>
          <a:xfrm>
            <a:off x="241891" y="1843206"/>
            <a:ext cx="5257600" cy="473886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9192138"/>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1875"/>
            <a:ext cx="8229600" cy="1143000"/>
          </a:xfrm>
        </p:spPr>
        <p:txBody>
          <a:bodyPr>
            <a:normAutofit fontScale="90000"/>
          </a:bodyPr>
          <a:lstStyle/>
          <a:p>
            <a:r>
              <a:rPr lang="en-US" dirty="0" smtClean="0"/>
              <a:t>When should you choose a parametric test vs. a non-parametric test?</a:t>
            </a:r>
            <a:endParaRPr lang="en-US" dirty="0"/>
          </a:p>
        </p:txBody>
      </p:sp>
    </p:spTree>
    <p:extLst>
      <p:ext uri="{BB962C8B-B14F-4D97-AF65-F5344CB8AC3E}">
        <p14:creationId xmlns:p14="http://schemas.microsoft.com/office/powerpoint/2010/main" val="3218315292"/>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When should you choose a parametric test vs. a non-parametric test?</a:t>
            </a:r>
            <a:endParaRPr lang="en-US" dirty="0"/>
          </a:p>
        </p:txBody>
      </p:sp>
      <p:sp>
        <p:nvSpPr>
          <p:cNvPr id="3" name="Content Placeholder 2"/>
          <p:cNvSpPr>
            <a:spLocks noGrp="1"/>
          </p:cNvSpPr>
          <p:nvPr>
            <p:ph idx="1"/>
          </p:nvPr>
        </p:nvSpPr>
        <p:spPr>
          <a:xfrm>
            <a:off x="457200" y="2056266"/>
            <a:ext cx="8229600" cy="4576200"/>
          </a:xfrm>
        </p:spPr>
        <p:txBody>
          <a:bodyPr>
            <a:normAutofit lnSpcReduction="10000"/>
          </a:bodyPr>
          <a:lstStyle/>
          <a:p>
            <a:r>
              <a:rPr lang="en-US" dirty="0" smtClean="0"/>
              <a:t>Parametric:  Use when you’re confident your data are normally distributed</a:t>
            </a:r>
          </a:p>
          <a:p>
            <a:r>
              <a:rPr lang="en-US" dirty="0" smtClean="0"/>
              <a:t>Non-Parametric:  Use when the data are not normally distributed</a:t>
            </a:r>
          </a:p>
          <a:p>
            <a:endParaRPr lang="en-US" dirty="0"/>
          </a:p>
          <a:p>
            <a:r>
              <a:rPr lang="en-US" dirty="0" smtClean="0"/>
              <a:t>Question:  What if I just can’t tell either way?  It’s okay to run both tests.  If they give you the same result, you feel better.  If not, then you need to think about about it some more…</a:t>
            </a:r>
            <a:endParaRPr lang="en-US" dirty="0"/>
          </a:p>
        </p:txBody>
      </p:sp>
    </p:spTree>
    <p:extLst>
      <p:ext uri="{BB962C8B-B14F-4D97-AF65-F5344CB8AC3E}">
        <p14:creationId xmlns:p14="http://schemas.microsoft.com/office/powerpoint/2010/main" val="2155120775"/>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6390" y="1926382"/>
            <a:ext cx="6239152" cy="2924603"/>
          </a:xfrm>
          <a:prstGeom prst="rect">
            <a:avLst/>
          </a:prstGeom>
        </p:spPr>
      </p:pic>
      <p:sp>
        <p:nvSpPr>
          <p:cNvPr id="3" name="TextBox 2"/>
          <p:cNvSpPr txBox="1"/>
          <p:nvPr/>
        </p:nvSpPr>
        <p:spPr>
          <a:xfrm>
            <a:off x="6248658" y="5338058"/>
            <a:ext cx="2450013" cy="646331"/>
          </a:xfrm>
          <a:prstGeom prst="rect">
            <a:avLst/>
          </a:prstGeom>
          <a:noFill/>
        </p:spPr>
        <p:txBody>
          <a:bodyPr wrap="square" rtlCol="0">
            <a:spAutoFit/>
          </a:bodyPr>
          <a:lstStyle/>
          <a:p>
            <a:r>
              <a:rPr lang="en-US" dirty="0" smtClean="0"/>
              <a:t>P 107 Hershel and Hirsch</a:t>
            </a:r>
            <a:endParaRPr lang="en-US" dirty="0"/>
          </a:p>
        </p:txBody>
      </p:sp>
      <p:cxnSp>
        <p:nvCxnSpPr>
          <p:cNvPr id="5" name="Straight Arrow Connector 4"/>
          <p:cNvCxnSpPr/>
          <p:nvPr/>
        </p:nvCxnSpPr>
        <p:spPr>
          <a:xfrm flipH="1">
            <a:off x="6462192" y="2112747"/>
            <a:ext cx="393350" cy="67428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855542" y="1586231"/>
            <a:ext cx="2067901" cy="1200329"/>
          </a:xfrm>
          <a:prstGeom prst="rect">
            <a:avLst/>
          </a:prstGeom>
          <a:noFill/>
        </p:spPr>
        <p:txBody>
          <a:bodyPr wrap="square" rtlCol="0">
            <a:spAutoFit/>
          </a:bodyPr>
          <a:lstStyle/>
          <a:p>
            <a:r>
              <a:rPr lang="en-US" dirty="0" smtClean="0"/>
              <a:t>Improperly using a Parametric test will tend to increase your Type II error.</a:t>
            </a:r>
            <a:endParaRPr lang="en-US" dirty="0"/>
          </a:p>
        </p:txBody>
      </p:sp>
      <p:sp>
        <p:nvSpPr>
          <p:cNvPr id="4" name="Title 3"/>
          <p:cNvSpPr>
            <a:spLocks noGrp="1"/>
          </p:cNvSpPr>
          <p:nvPr>
            <p:ph type="title"/>
          </p:nvPr>
        </p:nvSpPr>
        <p:spPr/>
        <p:txBody>
          <a:bodyPr>
            <a:noAutofit/>
          </a:bodyPr>
          <a:lstStyle/>
          <a:p>
            <a:r>
              <a:rPr lang="en-US" sz="2800" dirty="0" smtClean="0"/>
              <a:t>What’s the penalty for picking the wrong test (other than having reviewers and stats experts look down on you)?</a:t>
            </a:r>
            <a:endParaRPr lang="en-US" sz="2800" dirty="0"/>
          </a:p>
        </p:txBody>
      </p:sp>
    </p:spTree>
    <p:extLst>
      <p:ext uri="{BB962C8B-B14F-4D97-AF65-F5344CB8AC3E}">
        <p14:creationId xmlns:p14="http://schemas.microsoft.com/office/powerpoint/2010/main" val="1267384201"/>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extBox 1"/>
          <p:cNvSpPr txBox="1">
            <a:spLocks noChangeArrowheads="1"/>
          </p:cNvSpPr>
          <p:nvPr/>
        </p:nvSpPr>
        <p:spPr bwMode="auto">
          <a:xfrm>
            <a:off x="381000" y="457200"/>
            <a:ext cx="8534400" cy="3631764"/>
          </a:xfrm>
          <a:prstGeom prst="rect">
            <a:avLst/>
          </a:prstGeom>
          <a:noFill/>
          <a:ln w="9525">
            <a:noFill/>
            <a:miter lim="800000"/>
            <a:headEnd/>
            <a:tailEnd/>
          </a:ln>
        </p:spPr>
        <p:txBody>
          <a:bodyPr>
            <a:spAutoFit/>
          </a:bodyPr>
          <a:lstStyle/>
          <a:p>
            <a:r>
              <a:rPr lang="en-US" sz="3200" b="1" dirty="0">
                <a:latin typeface="Calibri" pitchFamily="34" charset="0"/>
              </a:rPr>
              <a:t>Sign Test</a:t>
            </a:r>
            <a:r>
              <a:rPr lang="en-US" sz="3200" b="1" dirty="0" smtClean="0">
                <a:latin typeface="Calibri" pitchFamily="34" charset="0"/>
              </a:rPr>
              <a:t>:</a:t>
            </a:r>
            <a:endParaRPr lang="en-US" sz="3200" b="1" dirty="0">
              <a:latin typeface="Calibri" pitchFamily="34" charset="0"/>
            </a:endParaRPr>
          </a:p>
          <a:p>
            <a:endParaRPr lang="en-US" dirty="0">
              <a:latin typeface="Calibri" pitchFamily="34" charset="0"/>
            </a:endParaRPr>
          </a:p>
          <a:p>
            <a:endParaRPr lang="en-US" dirty="0">
              <a:latin typeface="Calibri" pitchFamily="34" charset="0"/>
            </a:endParaRPr>
          </a:p>
          <a:p>
            <a:r>
              <a:rPr lang="en-US" dirty="0">
                <a:latin typeface="Calibri" pitchFamily="34" charset="0"/>
              </a:rPr>
              <a:t>Let:</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r>
              <a:rPr lang="en-US" dirty="0">
                <a:latin typeface="Calibri" pitchFamily="34" charset="0"/>
              </a:rPr>
              <a:t>If the sample mean is equal to an assumed null hypothesis population mean, then we would expect the positive and negative anomalies from the sample to be about equal.  With an increasing number of either positive or negative anomalies, it becomes increasingly less likely that the null hypothesis is true.    </a:t>
            </a:r>
          </a:p>
        </p:txBody>
      </p:sp>
      <p:sp>
        <p:nvSpPr>
          <p:cNvPr id="64514"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4515" name="Rectangle 4"/>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4516" name="Rectangle 5"/>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64517" name="Rectangle 7"/>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64518" name="Picture 6"/>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990600" y="2033587"/>
            <a:ext cx="2562225" cy="409575"/>
          </a:xfrm>
          <a:prstGeom prst="rect">
            <a:avLst/>
          </a:prstGeom>
          <a:noFill/>
          <a:ln w="9525">
            <a:noFill/>
            <a:miter lim="800000"/>
            <a:headEnd/>
            <a:tailEnd/>
          </a:ln>
        </p:spPr>
      </p:pic>
      <p:sp>
        <p:nvSpPr>
          <p:cNvPr id="64519" name="Rectangle 8"/>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76</a:t>
            </a:fld>
            <a:endParaRPr lang="en-US"/>
          </a:p>
        </p:txBody>
      </p:sp>
    </p:spTree>
    <p:extLst>
      <p:ext uri="{BB962C8B-B14F-4D97-AF65-F5344CB8AC3E}">
        <p14:creationId xmlns:p14="http://schemas.microsoft.com/office/powerpoint/2010/main" val="758326382"/>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extBox 1"/>
          <p:cNvSpPr txBox="1">
            <a:spLocks noChangeArrowheads="1"/>
          </p:cNvSpPr>
          <p:nvPr/>
        </p:nvSpPr>
        <p:spPr bwMode="auto">
          <a:xfrm>
            <a:off x="152400" y="228600"/>
            <a:ext cx="8763000" cy="7663637"/>
          </a:xfrm>
          <a:prstGeom prst="rect">
            <a:avLst/>
          </a:prstGeom>
          <a:noFill/>
          <a:ln w="9525">
            <a:noFill/>
            <a:miter lim="800000"/>
            <a:headEnd/>
            <a:tailEnd/>
          </a:ln>
        </p:spPr>
        <p:txBody>
          <a:bodyPr>
            <a:spAutoFit/>
          </a:bodyPr>
          <a:lstStyle/>
          <a:p>
            <a:r>
              <a:rPr lang="en-US" sz="2400" b="1" dirty="0">
                <a:latin typeface="Calibri" pitchFamily="34" charset="0"/>
              </a:rPr>
              <a:t>Sign Test for Small n</a:t>
            </a:r>
          </a:p>
          <a:p>
            <a:endParaRPr lang="en-US" dirty="0">
              <a:latin typeface="Calibri" pitchFamily="34" charset="0"/>
            </a:endParaRPr>
          </a:p>
          <a:p>
            <a:r>
              <a:rPr lang="en-US" dirty="0">
                <a:latin typeface="Calibri" pitchFamily="34" charset="0"/>
              </a:rPr>
              <a:t>Null Hypothesis:</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r>
              <a:rPr lang="en-US" dirty="0">
                <a:latin typeface="Calibri" pitchFamily="34" charset="0"/>
              </a:rPr>
              <a:t>Test statistic:</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r>
              <a:rPr lang="en-US" dirty="0">
                <a:latin typeface="Calibri" pitchFamily="34" charset="0"/>
              </a:rPr>
              <a:t>Alternate Hypothesis:		Rejection Region:</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r>
              <a:rPr lang="en-US" dirty="0">
                <a:latin typeface="Calibri" pitchFamily="34" charset="0"/>
              </a:rPr>
              <a:t>The critical values are extracted from the Binomial distribution Bin(n, 0.5) that corresponds to the level of alpha</a:t>
            </a:r>
            <a:r>
              <a:rPr lang="en-US" dirty="0" smtClean="0">
                <a:latin typeface="Calibri" pitchFamily="34" charset="0"/>
              </a:rPr>
              <a:t>. (see </a:t>
            </a:r>
            <a:r>
              <a:rPr lang="en-US" dirty="0" err="1" smtClean="0">
                <a:latin typeface="Calibri" pitchFamily="34" charset="0"/>
              </a:rPr>
              <a:t>stats_tables.PDF</a:t>
            </a:r>
            <a:r>
              <a:rPr lang="en-US" dirty="0">
                <a:latin typeface="Calibri" pitchFamily="34" charset="0"/>
              </a:rPr>
              <a:t> </a:t>
            </a:r>
            <a:r>
              <a:rPr lang="en-US" dirty="0" smtClean="0">
                <a:latin typeface="Calibri" pitchFamily="34" charset="0"/>
              </a:rPr>
              <a:t>, page 3 for the Binomial tables) </a:t>
            </a:r>
          </a:p>
          <a:p>
            <a:r>
              <a:rPr lang="en-US" dirty="0" smtClean="0">
                <a:latin typeface="Calibri" pitchFamily="34" charset="0"/>
              </a:rPr>
              <a:t>Remember:  For null to be true, about 50% should exceed the mean… </a:t>
            </a:r>
            <a:endParaRPr lang="en-US" dirty="0">
              <a:latin typeface="Calibri" pitchFamily="34" charset="0"/>
            </a:endParaRPr>
          </a:p>
          <a:p>
            <a:r>
              <a:rPr lang="en-US" dirty="0">
                <a:latin typeface="Calibri" pitchFamily="34" charset="0"/>
              </a:rPr>
              <a:t>  </a:t>
            </a:r>
          </a:p>
          <a:p>
            <a:endParaRPr lang="en-US" dirty="0">
              <a:latin typeface="Calibri" pitchFamily="34" charset="0"/>
            </a:endParaRPr>
          </a:p>
          <a:p>
            <a:r>
              <a:rPr lang="en-US" dirty="0">
                <a:latin typeface="Calibri" pitchFamily="34" charset="0"/>
              </a:rPr>
              <a:t>   </a:t>
            </a:r>
          </a:p>
          <a:p>
            <a:r>
              <a:rPr lang="en-US" dirty="0">
                <a:latin typeface="Calibri" pitchFamily="34" charset="0"/>
              </a:rPr>
              <a:t>     </a:t>
            </a:r>
          </a:p>
        </p:txBody>
      </p:sp>
      <p:sp>
        <p:nvSpPr>
          <p:cNvPr id="65538"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5539"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5540"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5541"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5542" name="Rectangle 10"/>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5543" name="Rectangle 11"/>
          <p:cNvSpPr>
            <a:spLocks noChangeArrowheads="1"/>
          </p:cNvSpPr>
          <p:nvPr/>
        </p:nvSpPr>
        <p:spPr bwMode="auto">
          <a:xfrm>
            <a:off x="0" y="1323975"/>
            <a:ext cx="9144000" cy="0"/>
          </a:xfrm>
          <a:prstGeom prst="rect">
            <a:avLst/>
          </a:prstGeom>
          <a:noFill/>
          <a:ln w="9525">
            <a:noFill/>
            <a:miter lim="800000"/>
            <a:headEnd/>
            <a:tailEnd/>
          </a:ln>
        </p:spPr>
        <p:txBody>
          <a:bodyPr wrap="none" anchor="ctr">
            <a:spAutoFit/>
          </a:bodyPr>
          <a:lstStyle/>
          <a:p>
            <a:r>
              <a:rPr lang="en-US" sz="2400">
                <a:latin typeface="Calibri" pitchFamily="34" charset="0"/>
                <a:cs typeface="Times New Roman" pitchFamily="18" charset="0"/>
              </a:rPr>
              <a:t/>
            </a:r>
            <a:br>
              <a:rPr lang="en-US" sz="2400">
                <a:latin typeface="Calibri" pitchFamily="34" charset="0"/>
                <a:cs typeface="Times New Roman" pitchFamily="18" charset="0"/>
              </a:rPr>
            </a:br>
            <a:r>
              <a:rPr lang="en-US" sz="2400">
                <a:latin typeface="Calibri" pitchFamily="34" charset="0"/>
                <a:cs typeface="Times New Roman" pitchFamily="18" charset="0"/>
              </a:rPr>
              <a:t/>
            </a:r>
            <a:br>
              <a:rPr lang="en-US" sz="2400">
                <a:latin typeface="Calibri" pitchFamily="34" charset="0"/>
                <a:cs typeface="Times New Roman" pitchFamily="18" charset="0"/>
              </a:rPr>
            </a:br>
            <a:endParaRPr lang="en-US"/>
          </a:p>
        </p:txBody>
      </p:sp>
      <p:sp>
        <p:nvSpPr>
          <p:cNvPr id="65544" name="Rectangle 1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5545" name="Rectangle 1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5546" name="Rectangle 17"/>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5547" name="Rectangle 18"/>
          <p:cNvSpPr>
            <a:spLocks noChangeArrowheads="1"/>
          </p:cNvSpPr>
          <p:nvPr/>
        </p:nvSpPr>
        <p:spPr bwMode="auto">
          <a:xfrm>
            <a:off x="0" y="636588"/>
            <a:ext cx="254000" cy="460375"/>
          </a:xfrm>
          <a:prstGeom prst="rect">
            <a:avLst/>
          </a:prstGeom>
          <a:noFill/>
          <a:ln w="9525">
            <a:noFill/>
            <a:miter lim="800000"/>
            <a:headEnd/>
            <a:tailEnd/>
          </a:ln>
        </p:spPr>
        <p:txBody>
          <a:bodyPr wrap="none" anchor="ctr">
            <a:spAutoFit/>
          </a:bodyPr>
          <a:lstStyle/>
          <a:p>
            <a:r>
              <a:rPr lang="en-US" sz="2400">
                <a:latin typeface="Calibri" pitchFamily="34" charset="0"/>
                <a:cs typeface="Times New Roman" pitchFamily="18" charset="0"/>
              </a:rPr>
              <a:t> </a:t>
            </a:r>
            <a:endParaRPr lang="en-US"/>
          </a:p>
        </p:txBody>
      </p:sp>
      <p:sp>
        <p:nvSpPr>
          <p:cNvPr id="65548" name="Rectangle 2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5549" name="Rectangle 2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5550" name="Rectangle 23"/>
          <p:cNvSpPr>
            <a:spLocks noChangeArrowheads="1"/>
          </p:cNvSpPr>
          <p:nvPr/>
        </p:nvSpPr>
        <p:spPr bwMode="auto">
          <a:xfrm>
            <a:off x="0" y="876300"/>
            <a:ext cx="9144000" cy="0"/>
          </a:xfrm>
          <a:prstGeom prst="rect">
            <a:avLst/>
          </a:prstGeom>
          <a:noFill/>
          <a:ln w="9525">
            <a:noFill/>
            <a:miter lim="800000"/>
            <a:headEnd/>
            <a:tailEnd/>
          </a:ln>
        </p:spPr>
        <p:txBody>
          <a:bodyPr wrap="none" anchor="ctr">
            <a:spAutoFit/>
          </a:bodyPr>
          <a:lstStyle/>
          <a:p>
            <a:endParaRPr lang="en-US"/>
          </a:p>
        </p:txBody>
      </p:sp>
      <p:sp>
        <p:nvSpPr>
          <p:cNvPr id="65551" name="Rectangle 2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5552" name="Rectangle 26"/>
          <p:cNvSpPr>
            <a:spLocks noChangeArrowheads="1"/>
          </p:cNvSpPr>
          <p:nvPr/>
        </p:nvSpPr>
        <p:spPr bwMode="auto">
          <a:xfrm>
            <a:off x="0" y="876300"/>
            <a:ext cx="9144000" cy="0"/>
          </a:xfrm>
          <a:prstGeom prst="rect">
            <a:avLst/>
          </a:prstGeom>
          <a:noFill/>
          <a:ln w="9525">
            <a:noFill/>
            <a:miter lim="800000"/>
            <a:headEnd/>
            <a:tailEnd/>
          </a:ln>
        </p:spPr>
        <p:txBody>
          <a:bodyPr wrap="none" anchor="ctr">
            <a:spAutoFit/>
          </a:bodyPr>
          <a:lstStyle/>
          <a:p>
            <a:endParaRPr lang="en-US"/>
          </a:p>
        </p:txBody>
      </p:sp>
      <p:sp>
        <p:nvSpPr>
          <p:cNvPr id="65553" name="Rectangle 29"/>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5554" name="Rectangle 30"/>
          <p:cNvSpPr>
            <a:spLocks noChangeArrowheads="1"/>
          </p:cNvSpPr>
          <p:nvPr/>
        </p:nvSpPr>
        <p:spPr bwMode="auto">
          <a:xfrm>
            <a:off x="0" y="876300"/>
            <a:ext cx="9144000" cy="0"/>
          </a:xfrm>
          <a:prstGeom prst="rect">
            <a:avLst/>
          </a:prstGeom>
          <a:noFill/>
          <a:ln w="9525">
            <a:noFill/>
            <a:miter lim="800000"/>
            <a:headEnd/>
            <a:tailEnd/>
          </a:ln>
        </p:spPr>
        <p:txBody>
          <a:bodyPr wrap="none" anchor="ctr">
            <a:spAutoFit/>
          </a:bodyPr>
          <a:lstStyle/>
          <a:p>
            <a:endParaRPr lang="en-US"/>
          </a:p>
        </p:txBody>
      </p:sp>
      <p:sp>
        <p:nvSpPr>
          <p:cNvPr id="65555" name="Rectangle 31"/>
          <p:cNvSpPr>
            <a:spLocks noChangeArrowheads="1"/>
          </p:cNvSpPr>
          <p:nvPr/>
        </p:nvSpPr>
        <p:spPr bwMode="auto">
          <a:xfrm>
            <a:off x="0" y="1295400"/>
            <a:ext cx="9144000" cy="0"/>
          </a:xfrm>
          <a:prstGeom prst="rect">
            <a:avLst/>
          </a:prstGeom>
          <a:noFill/>
          <a:ln w="9525">
            <a:noFill/>
            <a:miter lim="800000"/>
            <a:headEnd/>
            <a:tailEnd/>
          </a:ln>
        </p:spPr>
        <p:txBody>
          <a:bodyPr wrap="none" anchor="ctr">
            <a:spAutoFit/>
          </a:bodyPr>
          <a:lstStyle/>
          <a:p>
            <a:endParaRPr lang="en-US"/>
          </a:p>
        </p:txBody>
      </p:sp>
      <p:sp>
        <p:nvSpPr>
          <p:cNvPr id="65556" name="Rectangle 3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5557" name="Rectangle 36"/>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65558" name="Rectangle 37"/>
          <p:cNvSpPr>
            <a:spLocks noChangeArrowheads="1"/>
          </p:cNvSpPr>
          <p:nvPr/>
        </p:nvSpPr>
        <p:spPr bwMode="auto">
          <a:xfrm>
            <a:off x="0" y="1276350"/>
            <a:ext cx="9144000" cy="0"/>
          </a:xfrm>
          <a:prstGeom prst="rect">
            <a:avLst/>
          </a:prstGeom>
          <a:noFill/>
          <a:ln w="9525">
            <a:noFill/>
            <a:miter lim="800000"/>
            <a:headEnd/>
            <a:tailEnd/>
          </a:ln>
        </p:spPr>
        <p:txBody>
          <a:bodyPr wrap="none" anchor="ctr">
            <a:spAutoFit/>
          </a:bodyPr>
          <a:lstStyle/>
          <a:p>
            <a:endParaRPr lang="en-US"/>
          </a:p>
        </p:txBody>
      </p:sp>
      <p:sp>
        <p:nvSpPr>
          <p:cNvPr id="65559" name="Rectangle 38"/>
          <p:cNvSpPr>
            <a:spLocks noChangeArrowheads="1"/>
          </p:cNvSpPr>
          <p:nvPr/>
        </p:nvSpPr>
        <p:spPr bwMode="auto">
          <a:xfrm>
            <a:off x="0" y="1685925"/>
            <a:ext cx="9144000" cy="0"/>
          </a:xfrm>
          <a:prstGeom prst="rect">
            <a:avLst/>
          </a:prstGeom>
          <a:noFill/>
          <a:ln w="9525">
            <a:noFill/>
            <a:miter lim="800000"/>
            <a:headEnd/>
            <a:tailEnd/>
          </a:ln>
        </p:spPr>
        <p:txBody>
          <a:bodyPr wrap="none" anchor="ctr">
            <a:spAutoFit/>
          </a:bodyPr>
          <a:lstStyle/>
          <a:p>
            <a:endParaRPr lang="en-US"/>
          </a:p>
        </p:txBody>
      </p:sp>
      <p:pic>
        <p:nvPicPr>
          <p:cNvPr id="65560"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14350" y="3810000"/>
            <a:ext cx="1323975" cy="409575"/>
          </a:xfrm>
          <a:prstGeom prst="rect">
            <a:avLst/>
          </a:prstGeom>
          <a:noFill/>
          <a:ln w="9525">
            <a:noFill/>
            <a:miter lim="800000"/>
            <a:headEnd/>
            <a:tailEnd/>
          </a:ln>
        </p:spPr>
      </p:pic>
      <p:pic>
        <p:nvPicPr>
          <p:cNvPr id="65561"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4350" y="4400550"/>
            <a:ext cx="1323975" cy="409575"/>
          </a:xfrm>
          <a:prstGeom prst="rect">
            <a:avLst/>
          </a:prstGeom>
          <a:noFill/>
          <a:ln w="9525">
            <a:noFill/>
            <a:miter lim="800000"/>
            <a:headEnd/>
            <a:tailEnd/>
          </a:ln>
        </p:spPr>
      </p:pic>
      <p:pic>
        <p:nvPicPr>
          <p:cNvPr id="65562"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14350" y="4933950"/>
            <a:ext cx="1314450" cy="409575"/>
          </a:xfrm>
          <a:prstGeom prst="rect">
            <a:avLst/>
          </a:prstGeom>
          <a:noFill/>
          <a:ln w="9525">
            <a:noFill/>
            <a:miter lim="800000"/>
            <a:headEnd/>
            <a:tailEnd/>
          </a:ln>
        </p:spPr>
      </p:pic>
      <p:sp>
        <p:nvSpPr>
          <p:cNvPr id="65563" name="Rectangle 4"/>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5564" name="Rectangle 5"/>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65565" name="Rectangle 6"/>
          <p:cNvSpPr>
            <a:spLocks noChangeArrowheads="1"/>
          </p:cNvSpPr>
          <p:nvPr/>
        </p:nvSpPr>
        <p:spPr bwMode="auto">
          <a:xfrm>
            <a:off x="0" y="1276350"/>
            <a:ext cx="9144000" cy="0"/>
          </a:xfrm>
          <a:prstGeom prst="rect">
            <a:avLst/>
          </a:prstGeom>
          <a:noFill/>
          <a:ln w="9525">
            <a:noFill/>
            <a:miter lim="800000"/>
            <a:headEnd/>
            <a:tailEnd/>
          </a:ln>
        </p:spPr>
        <p:txBody>
          <a:bodyPr wrap="none" anchor="ctr">
            <a:spAutoFit/>
          </a:bodyPr>
          <a:lstStyle/>
          <a:p>
            <a:endParaRPr lang="en-US"/>
          </a:p>
        </p:txBody>
      </p:sp>
      <p:sp>
        <p:nvSpPr>
          <p:cNvPr id="65566" name="Rectangle 7"/>
          <p:cNvSpPr>
            <a:spLocks noChangeArrowheads="1"/>
          </p:cNvSpPr>
          <p:nvPr/>
        </p:nvSpPr>
        <p:spPr bwMode="auto">
          <a:xfrm>
            <a:off x="0" y="1685925"/>
            <a:ext cx="9144000" cy="0"/>
          </a:xfrm>
          <a:prstGeom prst="rect">
            <a:avLst/>
          </a:prstGeom>
          <a:noFill/>
          <a:ln w="9525">
            <a:noFill/>
            <a:miter lim="800000"/>
            <a:headEnd/>
            <a:tailEnd/>
          </a:ln>
        </p:spPr>
        <p:txBody>
          <a:bodyPr wrap="none" anchor="ctr">
            <a:spAutoFit/>
          </a:bodyPr>
          <a:lstStyle/>
          <a:p>
            <a:endParaRPr lang="en-US"/>
          </a:p>
        </p:txBody>
      </p:sp>
      <p:sp>
        <p:nvSpPr>
          <p:cNvPr id="65567" name="Rectangle 9"/>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65568" name="Picture 8"/>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981200" y="838200"/>
            <a:ext cx="742950" cy="409575"/>
          </a:xfrm>
          <a:prstGeom prst="rect">
            <a:avLst/>
          </a:prstGeom>
          <a:noFill/>
          <a:ln w="9525">
            <a:noFill/>
            <a:miter lim="800000"/>
            <a:headEnd/>
            <a:tailEnd/>
          </a:ln>
        </p:spPr>
      </p:pic>
      <p:sp>
        <p:nvSpPr>
          <p:cNvPr id="65569" name="Rectangle 10"/>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65570" name="Rectangle 1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5571" name="Rectangle 13"/>
          <p:cNvSpPr>
            <a:spLocks noChangeArrowheads="1"/>
          </p:cNvSpPr>
          <p:nvPr/>
        </p:nvSpPr>
        <p:spPr bwMode="auto">
          <a:xfrm>
            <a:off x="0" y="1285875"/>
            <a:ext cx="9144000" cy="0"/>
          </a:xfrm>
          <a:prstGeom prst="rect">
            <a:avLst/>
          </a:prstGeom>
          <a:noFill/>
          <a:ln w="9525">
            <a:noFill/>
            <a:miter lim="800000"/>
            <a:headEnd/>
            <a:tailEnd/>
          </a:ln>
        </p:spPr>
        <p:txBody>
          <a:bodyPr wrap="none" anchor="ctr">
            <a:spAutoFit/>
          </a:bodyPr>
          <a:lstStyle/>
          <a:p>
            <a:endParaRPr lang="en-US"/>
          </a:p>
        </p:txBody>
      </p:sp>
      <p:sp>
        <p:nvSpPr>
          <p:cNvPr id="65572" name="Rectangle 17"/>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5573" name="Rectangle 18"/>
          <p:cNvSpPr>
            <a:spLocks noChangeArrowheads="1"/>
          </p:cNvSpPr>
          <p:nvPr/>
        </p:nvSpPr>
        <p:spPr bwMode="auto">
          <a:xfrm>
            <a:off x="0" y="895350"/>
            <a:ext cx="9144000" cy="0"/>
          </a:xfrm>
          <a:prstGeom prst="rect">
            <a:avLst/>
          </a:prstGeom>
          <a:noFill/>
          <a:ln w="9525">
            <a:noFill/>
            <a:miter lim="800000"/>
            <a:headEnd/>
            <a:tailEnd/>
          </a:ln>
        </p:spPr>
        <p:txBody>
          <a:bodyPr wrap="none" anchor="ctr">
            <a:spAutoFit/>
          </a:bodyPr>
          <a:lstStyle/>
          <a:p>
            <a:endParaRPr lang="en-US"/>
          </a:p>
        </p:txBody>
      </p:sp>
      <p:sp>
        <p:nvSpPr>
          <p:cNvPr id="65574" name="Rectangle 19"/>
          <p:cNvSpPr>
            <a:spLocks noChangeArrowheads="1"/>
          </p:cNvSpPr>
          <p:nvPr/>
        </p:nvSpPr>
        <p:spPr bwMode="auto">
          <a:xfrm>
            <a:off x="0" y="1333500"/>
            <a:ext cx="9144000" cy="0"/>
          </a:xfrm>
          <a:prstGeom prst="rect">
            <a:avLst/>
          </a:prstGeom>
          <a:noFill/>
          <a:ln w="9525">
            <a:noFill/>
            <a:miter lim="800000"/>
            <a:headEnd/>
            <a:tailEnd/>
          </a:ln>
        </p:spPr>
        <p:txBody>
          <a:bodyPr wrap="none" anchor="ctr">
            <a:spAutoFit/>
          </a:bodyPr>
          <a:lstStyle/>
          <a:p>
            <a:endParaRPr lang="en-US"/>
          </a:p>
        </p:txBody>
      </p:sp>
      <p:sp>
        <p:nvSpPr>
          <p:cNvPr id="65575" name="Rectangle 20"/>
          <p:cNvSpPr>
            <a:spLocks noChangeArrowheads="1"/>
          </p:cNvSpPr>
          <p:nvPr/>
        </p:nvSpPr>
        <p:spPr bwMode="auto">
          <a:xfrm>
            <a:off x="0" y="1781175"/>
            <a:ext cx="9144000" cy="0"/>
          </a:xfrm>
          <a:prstGeom prst="rect">
            <a:avLst/>
          </a:prstGeom>
          <a:noFill/>
          <a:ln w="9525">
            <a:noFill/>
            <a:miter lim="800000"/>
            <a:headEnd/>
            <a:tailEnd/>
          </a:ln>
        </p:spPr>
        <p:txBody>
          <a:bodyPr wrap="none" anchor="ctr">
            <a:spAutoFit/>
          </a:bodyPr>
          <a:lstStyle/>
          <a:p>
            <a:endParaRPr lang="en-US"/>
          </a:p>
        </p:txBody>
      </p:sp>
      <p:sp>
        <p:nvSpPr>
          <p:cNvPr id="65576" name="Rectangle 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65577" name="Picture 1"/>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1676400" y="2209800"/>
            <a:ext cx="4476750" cy="419100"/>
          </a:xfrm>
          <a:prstGeom prst="rect">
            <a:avLst/>
          </a:prstGeom>
          <a:noFill/>
          <a:ln w="9525">
            <a:noFill/>
            <a:miter lim="800000"/>
            <a:headEnd/>
            <a:tailEnd/>
          </a:ln>
        </p:spPr>
      </p:pic>
      <p:sp>
        <p:nvSpPr>
          <p:cNvPr id="65578" name="Rectangle 3"/>
          <p:cNvSpPr>
            <a:spLocks noChangeArrowheads="1"/>
          </p:cNvSpPr>
          <p:nvPr/>
        </p:nvSpPr>
        <p:spPr bwMode="auto">
          <a:xfrm>
            <a:off x="0" y="876300"/>
            <a:ext cx="9144000" cy="0"/>
          </a:xfrm>
          <a:prstGeom prst="rect">
            <a:avLst/>
          </a:prstGeom>
          <a:noFill/>
          <a:ln w="9525">
            <a:noFill/>
            <a:miter lim="800000"/>
            <a:headEnd/>
            <a:tailEnd/>
          </a:ln>
        </p:spPr>
        <p:txBody>
          <a:bodyPr wrap="none" anchor="ctr">
            <a:spAutoFit/>
          </a:bodyPr>
          <a:lstStyle/>
          <a:p>
            <a:endParaRPr lang="en-US"/>
          </a:p>
        </p:txBody>
      </p:sp>
      <p:pic>
        <p:nvPicPr>
          <p:cNvPr id="65579" name="Picture 6"/>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4095750" y="3886200"/>
            <a:ext cx="904875" cy="409575"/>
          </a:xfrm>
          <a:prstGeom prst="rect">
            <a:avLst/>
          </a:prstGeom>
          <a:noFill/>
          <a:ln w="9525">
            <a:noFill/>
            <a:miter lim="800000"/>
            <a:headEnd/>
            <a:tailEnd/>
          </a:ln>
        </p:spPr>
      </p:pic>
      <p:pic>
        <p:nvPicPr>
          <p:cNvPr id="65580" name="Picture 5"/>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4095750" y="4400550"/>
            <a:ext cx="904875" cy="409575"/>
          </a:xfrm>
          <a:prstGeom prst="rect">
            <a:avLst/>
          </a:prstGeom>
          <a:noFill/>
          <a:ln w="9525">
            <a:noFill/>
            <a:miter lim="800000"/>
            <a:headEnd/>
            <a:tailEnd/>
          </a:ln>
        </p:spPr>
      </p:pic>
      <p:pic>
        <p:nvPicPr>
          <p:cNvPr id="65581" name="Picture 4"/>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4095750" y="4933950"/>
            <a:ext cx="2533650" cy="409575"/>
          </a:xfrm>
          <a:prstGeom prst="rect">
            <a:avLst/>
          </a:prstGeom>
          <a:noFill/>
          <a:ln w="9525">
            <a:noFill/>
            <a:miter lim="800000"/>
            <a:headEnd/>
            <a:tailEnd/>
          </a:ln>
        </p:spPr>
      </p:pic>
      <p:sp>
        <p:nvSpPr>
          <p:cNvPr id="65582" name="Rectangle 7"/>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5583" name="Rectangle 8"/>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65584" name="Rectangle 9"/>
          <p:cNvSpPr>
            <a:spLocks noChangeArrowheads="1"/>
          </p:cNvSpPr>
          <p:nvPr/>
        </p:nvSpPr>
        <p:spPr bwMode="auto">
          <a:xfrm>
            <a:off x="0" y="1276350"/>
            <a:ext cx="9144000" cy="0"/>
          </a:xfrm>
          <a:prstGeom prst="rect">
            <a:avLst/>
          </a:prstGeom>
          <a:noFill/>
          <a:ln w="9525">
            <a:noFill/>
            <a:miter lim="800000"/>
            <a:headEnd/>
            <a:tailEnd/>
          </a:ln>
        </p:spPr>
        <p:txBody>
          <a:bodyPr wrap="none" anchor="ctr">
            <a:spAutoFit/>
          </a:bodyPr>
          <a:lstStyle/>
          <a:p>
            <a:endParaRPr lang="en-US"/>
          </a:p>
        </p:txBody>
      </p:sp>
      <p:sp>
        <p:nvSpPr>
          <p:cNvPr id="65585" name="Rectangle 10"/>
          <p:cNvSpPr>
            <a:spLocks noChangeArrowheads="1"/>
          </p:cNvSpPr>
          <p:nvPr/>
        </p:nvSpPr>
        <p:spPr bwMode="auto">
          <a:xfrm>
            <a:off x="0" y="1685925"/>
            <a:ext cx="9144000" cy="0"/>
          </a:xfrm>
          <a:prstGeom prst="rect">
            <a:avLst/>
          </a:prstGeom>
          <a:noFill/>
          <a:ln w="9525">
            <a:noFill/>
            <a:miter lim="800000"/>
            <a:headEnd/>
            <a:tailEnd/>
          </a:ln>
        </p:spPr>
        <p:txBody>
          <a:bodyPr wrap="none" anchor="ctr">
            <a:spAutoFit/>
          </a:bodyPr>
          <a:lstStyle/>
          <a:p>
            <a:endParaRPr lang="en-US"/>
          </a:p>
        </p:txBody>
      </p:sp>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77</a:t>
            </a:fld>
            <a:endParaRPr lang="en-US"/>
          </a:p>
        </p:txBody>
      </p:sp>
    </p:spTree>
    <p:extLst>
      <p:ext uri="{BB962C8B-B14F-4D97-AF65-F5344CB8AC3E}">
        <p14:creationId xmlns:p14="http://schemas.microsoft.com/office/powerpoint/2010/main" val="3162826002"/>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4"/>
          <p:cNvPicPr>
            <a:picLocks noChangeAspect="1" noChangeArrowheads="1"/>
          </p:cNvPicPr>
          <p:nvPr/>
        </p:nvPicPr>
        <p:blipFill>
          <a:blip r:embed="rId3" cstate="print"/>
          <a:srcRect/>
          <a:stretch>
            <a:fillRect/>
          </a:stretch>
        </p:blipFill>
        <p:spPr bwMode="auto">
          <a:xfrm>
            <a:off x="1743075" y="1495425"/>
            <a:ext cx="5657850" cy="3867150"/>
          </a:xfrm>
          <a:prstGeom prst="rect">
            <a:avLst/>
          </a:prstGeom>
          <a:noFill/>
          <a:ln w="9525">
            <a:noFill/>
            <a:miter lim="800000"/>
            <a:headEnd/>
            <a:tailEnd/>
          </a:ln>
        </p:spPr>
      </p:pic>
      <p:sp>
        <p:nvSpPr>
          <p:cNvPr id="5" name="Oval 4"/>
          <p:cNvSpPr/>
          <p:nvPr/>
        </p:nvSpPr>
        <p:spPr>
          <a:xfrm>
            <a:off x="6934200" y="2743200"/>
            <a:ext cx="4572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Oval 6"/>
          <p:cNvSpPr/>
          <p:nvPr/>
        </p:nvSpPr>
        <p:spPr>
          <a:xfrm>
            <a:off x="6934200" y="3886200"/>
            <a:ext cx="4572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66564"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28600" y="3857625"/>
            <a:ext cx="1323975" cy="409575"/>
          </a:xfrm>
          <a:prstGeom prst="rect">
            <a:avLst/>
          </a:prstGeom>
          <a:noFill/>
          <a:ln w="9525">
            <a:noFill/>
            <a:miter lim="800000"/>
            <a:headEnd/>
            <a:tailEnd/>
          </a:ln>
        </p:spPr>
      </p:pic>
      <p:pic>
        <p:nvPicPr>
          <p:cNvPr id="66565" name="Picture 2"/>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228600" y="2714625"/>
            <a:ext cx="1323975" cy="409575"/>
          </a:xfrm>
          <a:prstGeom prst="rect">
            <a:avLst/>
          </a:prstGeom>
          <a:noFill/>
          <a:ln w="9525">
            <a:noFill/>
            <a:miter lim="800000"/>
            <a:headEnd/>
            <a:tailEnd/>
          </a:ln>
        </p:spPr>
      </p:pic>
      <p:sp>
        <p:nvSpPr>
          <p:cNvPr id="66566" name="TextBox 12"/>
          <p:cNvSpPr txBox="1">
            <a:spLocks noChangeArrowheads="1"/>
          </p:cNvSpPr>
          <p:nvPr/>
        </p:nvSpPr>
        <p:spPr bwMode="auto">
          <a:xfrm>
            <a:off x="914400" y="609600"/>
            <a:ext cx="1927225" cy="369888"/>
          </a:xfrm>
          <a:prstGeom prst="rect">
            <a:avLst/>
          </a:prstGeom>
          <a:noFill/>
          <a:ln w="9525">
            <a:noFill/>
            <a:miter lim="800000"/>
            <a:headEnd/>
            <a:tailEnd/>
          </a:ln>
        </p:spPr>
        <p:txBody>
          <a:bodyPr wrap="none">
            <a:spAutoFit/>
          </a:bodyPr>
          <a:lstStyle/>
          <a:p>
            <a:r>
              <a:rPr lang="en-US">
                <a:latin typeface="Calibri" pitchFamily="34" charset="0"/>
              </a:rPr>
              <a:t>Example for n = 20</a:t>
            </a:r>
          </a:p>
        </p:txBody>
      </p:sp>
      <p:cxnSp>
        <p:nvCxnSpPr>
          <p:cNvPr id="15" name="Straight Arrow Connector 14"/>
          <p:cNvCxnSpPr/>
          <p:nvPr/>
        </p:nvCxnSpPr>
        <p:spPr>
          <a:xfrm flipV="1">
            <a:off x="1600200" y="2819400"/>
            <a:ext cx="3810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1600200" y="3962400"/>
            <a:ext cx="3810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78</a:t>
            </a:fld>
            <a:endParaRPr lang="en-US"/>
          </a:p>
        </p:txBody>
      </p:sp>
    </p:spTree>
    <p:extLst>
      <p:ext uri="{BB962C8B-B14F-4D97-AF65-F5344CB8AC3E}">
        <p14:creationId xmlns:p14="http://schemas.microsoft.com/office/powerpoint/2010/main" val="3813881308"/>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70" name="TextBox 1"/>
          <p:cNvSpPr txBox="1">
            <a:spLocks noChangeArrowheads="1"/>
          </p:cNvSpPr>
          <p:nvPr/>
        </p:nvSpPr>
        <p:spPr bwMode="auto">
          <a:xfrm>
            <a:off x="304800" y="228600"/>
            <a:ext cx="8686800" cy="4801314"/>
          </a:xfrm>
          <a:prstGeom prst="rect">
            <a:avLst/>
          </a:prstGeom>
          <a:noFill/>
          <a:ln w="9525">
            <a:noFill/>
            <a:miter lim="800000"/>
            <a:headEnd/>
            <a:tailEnd/>
          </a:ln>
        </p:spPr>
        <p:txBody>
          <a:bodyPr>
            <a:spAutoFit/>
          </a:bodyPr>
          <a:lstStyle/>
          <a:p>
            <a:r>
              <a:rPr lang="en-US" b="1" dirty="0">
                <a:latin typeface="Calibri" pitchFamily="34" charset="0"/>
              </a:rPr>
              <a:t>Wilcoxon Signed Rank Test:</a:t>
            </a:r>
          </a:p>
          <a:p>
            <a:endParaRPr lang="en-US" dirty="0">
              <a:latin typeface="Calibri" pitchFamily="34" charset="0"/>
            </a:endParaRPr>
          </a:p>
          <a:p>
            <a:endParaRPr lang="en-US" dirty="0">
              <a:latin typeface="Calibri" pitchFamily="34" charset="0"/>
            </a:endParaRPr>
          </a:p>
          <a:p>
            <a:r>
              <a:rPr lang="en-US" dirty="0">
                <a:latin typeface="Calibri" pitchFamily="34" charset="0"/>
              </a:rPr>
              <a:t>For an assumed symmetric </a:t>
            </a:r>
            <a:r>
              <a:rPr lang="en-US" dirty="0" smtClean="0">
                <a:latin typeface="Calibri" pitchFamily="34" charset="0"/>
              </a:rPr>
              <a:t>distribution </a:t>
            </a:r>
            <a:r>
              <a:rPr lang="en-US" dirty="0">
                <a:latin typeface="Calibri" pitchFamily="34" charset="0"/>
              </a:rPr>
              <a:t>shape, the Wilcoxon Signed Rank Test may be used.  There is some loss of generality in comparison with the sign test (which assumes only continuity), but the performance is also better, closely approximating the performance of the T test for the normal distribution, and performing much better for more skewed or heavy-tailed distributions.</a:t>
            </a:r>
          </a:p>
          <a:p>
            <a:endParaRPr lang="en-US" dirty="0">
              <a:latin typeface="Calibri" pitchFamily="34" charset="0"/>
            </a:endParaRPr>
          </a:p>
          <a:p>
            <a:r>
              <a:rPr lang="en-US" dirty="0">
                <a:latin typeface="Calibri" pitchFamily="34" charset="0"/>
              </a:rPr>
              <a:t>The basic idea is to calculate the </a:t>
            </a:r>
            <a:r>
              <a:rPr lang="en-US" dirty="0" smtClean="0">
                <a:latin typeface="Calibri" pitchFamily="34" charset="0"/>
              </a:rPr>
              <a:t>anomalies (relative to the mean) </a:t>
            </a:r>
            <a:r>
              <a:rPr lang="en-US" dirty="0">
                <a:latin typeface="Calibri" pitchFamily="34" charset="0"/>
              </a:rPr>
              <a:t>for all the data points,  and record their sign.  Then rank the absolute value of the anomalies from lowest to highest.  Finally sum the ranks of all the </a:t>
            </a:r>
            <a:r>
              <a:rPr lang="en-US" i="1" dirty="0">
                <a:latin typeface="Calibri" pitchFamily="34" charset="0"/>
              </a:rPr>
              <a:t>positive</a:t>
            </a:r>
            <a:r>
              <a:rPr lang="en-US" dirty="0">
                <a:latin typeface="Calibri" pitchFamily="34" charset="0"/>
              </a:rPr>
              <a:t> anomalies</a:t>
            </a:r>
            <a:r>
              <a:rPr lang="en-US" dirty="0" smtClean="0">
                <a:latin typeface="Calibri" pitchFamily="34" charset="0"/>
              </a:rPr>
              <a:t>.  In the case of ties, we assign each value in the tie the average rank</a:t>
            </a:r>
            <a:endParaRPr lang="en-US" dirty="0">
              <a:latin typeface="Calibri" pitchFamily="34" charset="0"/>
            </a:endParaRPr>
          </a:p>
          <a:p>
            <a:endParaRPr lang="en-US" dirty="0">
              <a:latin typeface="Calibri" pitchFamily="34" charset="0"/>
            </a:endParaRPr>
          </a:p>
          <a:p>
            <a:r>
              <a:rPr lang="en-US" dirty="0">
                <a:latin typeface="Calibri" pitchFamily="34" charset="0"/>
              </a:rPr>
              <a:t>Example </a:t>
            </a:r>
            <a:r>
              <a:rPr lang="en-US" dirty="0" smtClean="0">
                <a:latin typeface="Calibri" pitchFamily="34" charset="0"/>
              </a:rPr>
              <a:t>Data (see Excel File, </a:t>
            </a:r>
            <a:r>
              <a:rPr lang="en-US" dirty="0" err="1" smtClean="0">
                <a:latin typeface="Calibri" pitchFamily="34" charset="0"/>
              </a:rPr>
              <a:t>Wilcoxan_rank_sum.xlsx</a:t>
            </a:r>
            <a:r>
              <a:rPr lang="en-US" dirty="0" smtClean="0">
                <a:latin typeface="Calibri" pitchFamily="34" charset="0"/>
              </a:rPr>
              <a:t>):  </a:t>
            </a:r>
            <a:endParaRPr lang="en-US" dirty="0">
              <a:latin typeface="Calibri" pitchFamily="34" charset="0"/>
            </a:endParaRPr>
          </a:p>
          <a:p>
            <a:endParaRPr lang="en-US" dirty="0">
              <a:latin typeface="Calibri" pitchFamily="34" charset="0"/>
            </a:endParaRPr>
          </a:p>
          <a:p>
            <a:endParaRPr lang="en-US" dirty="0">
              <a:latin typeface="Calibri" pitchFamily="34" charset="0"/>
            </a:endParaRPr>
          </a:p>
        </p:txBody>
      </p:sp>
      <p:graphicFrame>
        <p:nvGraphicFramePr>
          <p:cNvPr id="57369" name="Object 25"/>
          <p:cNvGraphicFramePr>
            <a:graphicFrameLocks noChangeAspect="1"/>
          </p:cNvGraphicFramePr>
          <p:nvPr>
            <p:extLst>
              <p:ext uri="{D42A27DB-BD31-4B8C-83A1-F6EECF244321}">
                <p14:modId xmlns:p14="http://schemas.microsoft.com/office/powerpoint/2010/main" val="2047852457"/>
              </p:ext>
            </p:extLst>
          </p:nvPr>
        </p:nvGraphicFramePr>
        <p:xfrm>
          <a:off x="762000" y="4495800"/>
          <a:ext cx="7324725" cy="2105025"/>
        </p:xfrm>
        <a:graphic>
          <a:graphicData uri="http://schemas.openxmlformats.org/presentationml/2006/ole">
            <mc:AlternateContent xmlns:mc="http://schemas.openxmlformats.org/markup-compatibility/2006">
              <mc:Choice xmlns:v="urn:schemas-microsoft-com:vml" Requires="v">
                <p:oleObj spid="_x0000_s1142" name="Worksheet" r:id="rId3" imgW="7324619" imgH="2105078" progId="Excel.Sheet.12">
                  <p:embed/>
                </p:oleObj>
              </mc:Choice>
              <mc:Fallback>
                <p:oleObj name="Worksheet" r:id="rId3" imgW="7324619" imgH="2105078" progId="Excel.Shee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4495800"/>
                        <a:ext cx="7324725" cy="210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79</a:t>
            </a:fld>
            <a:endParaRPr lang="en-US"/>
          </a:p>
        </p:txBody>
      </p:sp>
    </p:spTree>
    <p:extLst>
      <p:ext uri="{BB962C8B-B14F-4D97-AF65-F5344CB8AC3E}">
        <p14:creationId xmlns:p14="http://schemas.microsoft.com/office/powerpoint/2010/main" val="61266745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pPr>
              <a:defRPr/>
            </a:pPr>
            <a:fld id="{B4EF40A4-3685-466A-89FD-845C5FAA54BD}" type="slidenum">
              <a:rPr lang="en-US" smtClean="0"/>
              <a:pPr>
                <a:defRPr/>
              </a:pPr>
              <a:t>8</a:t>
            </a:fld>
            <a:endParaRPr lang="en-US"/>
          </a:p>
        </p:txBody>
      </p:sp>
      <p:pic>
        <p:nvPicPr>
          <p:cNvPr id="4" name="Picture 3"/>
          <p:cNvPicPr>
            <a:picLocks noChangeAspect="1"/>
          </p:cNvPicPr>
          <p:nvPr/>
        </p:nvPicPr>
        <p:blipFill>
          <a:blip r:embed="rId2"/>
          <a:stretch>
            <a:fillRect/>
          </a:stretch>
        </p:blipFill>
        <p:spPr>
          <a:xfrm>
            <a:off x="0" y="2205"/>
            <a:ext cx="9144000" cy="6858000"/>
          </a:xfrm>
          <a:prstGeom prst="rect">
            <a:avLst/>
          </a:prstGeom>
        </p:spPr>
      </p:pic>
      <p:sp>
        <p:nvSpPr>
          <p:cNvPr id="5" name="TextBox 4"/>
          <p:cNvSpPr txBox="1"/>
          <p:nvPr/>
        </p:nvSpPr>
        <p:spPr>
          <a:xfrm>
            <a:off x="1066800" y="762000"/>
            <a:ext cx="7162800" cy="830997"/>
          </a:xfrm>
          <a:prstGeom prst="rect">
            <a:avLst/>
          </a:prstGeom>
          <a:solidFill>
            <a:srgbClr val="C0504D"/>
          </a:solidFill>
        </p:spPr>
        <p:txBody>
          <a:bodyPr wrap="square" rtlCol="0">
            <a:spAutoFit/>
          </a:bodyPr>
          <a:lstStyle/>
          <a:p>
            <a:r>
              <a:rPr lang="en-US" sz="2400" dirty="0" smtClean="0"/>
              <a:t>Results from Wednesday, September 27, 2017:  Quite different:  Any ideas why?</a:t>
            </a:r>
            <a:endParaRPr lang="en-US" sz="2400" dirty="0"/>
          </a:p>
        </p:txBody>
      </p:sp>
    </p:spTree>
    <p:extLst>
      <p:ext uri="{BB962C8B-B14F-4D97-AF65-F5344CB8AC3E}">
        <p14:creationId xmlns:p14="http://schemas.microsoft.com/office/powerpoint/2010/main" val="2598813395"/>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extBox 1"/>
          <p:cNvSpPr txBox="1">
            <a:spLocks noChangeArrowheads="1"/>
          </p:cNvSpPr>
          <p:nvPr/>
        </p:nvSpPr>
        <p:spPr bwMode="auto">
          <a:xfrm>
            <a:off x="152400" y="228600"/>
            <a:ext cx="8763000" cy="10618288"/>
          </a:xfrm>
          <a:prstGeom prst="rect">
            <a:avLst/>
          </a:prstGeom>
          <a:noFill/>
          <a:ln w="9525">
            <a:noFill/>
            <a:miter lim="800000"/>
            <a:headEnd/>
            <a:tailEnd/>
          </a:ln>
        </p:spPr>
        <p:txBody>
          <a:bodyPr>
            <a:spAutoFit/>
          </a:bodyPr>
          <a:lstStyle/>
          <a:p>
            <a:r>
              <a:rPr lang="en-US" b="1" dirty="0">
                <a:latin typeface="Calibri" pitchFamily="34" charset="0"/>
              </a:rPr>
              <a:t>Single Sample Wilcoxon Signed Rank </a:t>
            </a:r>
            <a:r>
              <a:rPr lang="en-US" b="1" dirty="0" smtClean="0">
                <a:latin typeface="Calibri" pitchFamily="34" charset="0"/>
              </a:rPr>
              <a:t>Test: (this one not in </a:t>
            </a:r>
            <a:r>
              <a:rPr lang="en-US" b="1" dirty="0" err="1" smtClean="0">
                <a:latin typeface="Calibri" pitchFamily="34" charset="0"/>
              </a:rPr>
              <a:t>Helsel</a:t>
            </a:r>
            <a:r>
              <a:rPr lang="en-US" b="1" dirty="0" smtClean="0">
                <a:latin typeface="Calibri" pitchFamily="34" charset="0"/>
              </a:rPr>
              <a:t> &amp;Hirsch)</a:t>
            </a:r>
          </a:p>
          <a:p>
            <a:endParaRPr lang="en-US" dirty="0">
              <a:latin typeface="Calibri" pitchFamily="34" charset="0"/>
            </a:endParaRPr>
          </a:p>
          <a:p>
            <a:r>
              <a:rPr lang="en-US" dirty="0">
                <a:latin typeface="Calibri" pitchFamily="34" charset="0"/>
              </a:rPr>
              <a:t>Null Hypothesis:</a:t>
            </a:r>
          </a:p>
          <a:p>
            <a:endParaRPr lang="en-US" dirty="0">
              <a:latin typeface="Calibri" pitchFamily="34" charset="0"/>
            </a:endParaRPr>
          </a:p>
          <a:p>
            <a:endParaRPr lang="en-US" dirty="0">
              <a:latin typeface="Calibri" pitchFamily="34" charset="0"/>
            </a:endParaRPr>
          </a:p>
          <a:p>
            <a:r>
              <a:rPr lang="en-US" dirty="0">
                <a:latin typeface="Calibri" pitchFamily="34" charset="0"/>
              </a:rPr>
              <a:t>Calculate and rank:  </a:t>
            </a:r>
          </a:p>
          <a:p>
            <a:endParaRPr lang="en-US" dirty="0">
              <a:latin typeface="Calibri" pitchFamily="34" charset="0"/>
            </a:endParaRPr>
          </a:p>
          <a:p>
            <a:endParaRPr lang="en-US" dirty="0">
              <a:latin typeface="Calibri" pitchFamily="34" charset="0"/>
            </a:endParaRPr>
          </a:p>
          <a:p>
            <a:r>
              <a:rPr lang="en-US" dirty="0">
                <a:latin typeface="Calibri" pitchFamily="34" charset="0"/>
              </a:rPr>
              <a:t>Test statistic:</a:t>
            </a:r>
          </a:p>
          <a:p>
            <a:endParaRPr lang="en-US" dirty="0">
              <a:latin typeface="Calibri" pitchFamily="34" charset="0"/>
            </a:endParaRPr>
          </a:p>
          <a:p>
            <a:endParaRPr lang="en-US" dirty="0">
              <a:latin typeface="Calibri" pitchFamily="34" charset="0"/>
            </a:endParaRPr>
          </a:p>
          <a:p>
            <a:r>
              <a:rPr lang="en-US" dirty="0">
                <a:latin typeface="Calibri" pitchFamily="34" charset="0"/>
              </a:rPr>
              <a:t>Alternate Hypothesis:		Rejection Region:   (use </a:t>
            </a:r>
            <a:r>
              <a:rPr lang="en-US" dirty="0" smtClean="0">
                <a:latin typeface="Calibri" pitchFamily="34" charset="0"/>
              </a:rPr>
              <a:t>c values in table </a:t>
            </a:r>
            <a:r>
              <a:rPr lang="en-US" dirty="0">
                <a:latin typeface="Calibri" pitchFamily="34" charset="0"/>
              </a:rPr>
              <a:t>A.9 </a:t>
            </a:r>
            <a:r>
              <a:rPr lang="en-US" dirty="0" smtClean="0">
                <a:latin typeface="Calibri" pitchFamily="34" charset="0"/>
              </a:rPr>
              <a:t>in </a:t>
            </a:r>
          </a:p>
          <a:p>
            <a:r>
              <a:rPr lang="en-US" dirty="0">
                <a:latin typeface="Calibri" pitchFamily="34" charset="0"/>
              </a:rPr>
              <a:t>	</a:t>
            </a:r>
            <a:r>
              <a:rPr lang="en-US" dirty="0" smtClean="0">
                <a:latin typeface="Calibri" pitchFamily="34" charset="0"/>
              </a:rPr>
              <a:t>				</a:t>
            </a:r>
            <a:r>
              <a:rPr lang="en-US" dirty="0" err="1" smtClean="0">
                <a:latin typeface="Calibri" pitchFamily="34" charset="0"/>
              </a:rPr>
              <a:t>stats_tables.PDF</a:t>
            </a:r>
            <a:r>
              <a:rPr lang="en-US" dirty="0" smtClean="0">
                <a:latin typeface="Calibri" pitchFamily="34" charset="0"/>
              </a:rPr>
              <a:t> for </a:t>
            </a:r>
            <a:r>
              <a:rPr lang="en-US" dirty="0">
                <a:latin typeface="Calibri" pitchFamily="34" charset="0"/>
              </a:rPr>
              <a:t>small sample)</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r>
              <a:rPr lang="en-US" dirty="0">
                <a:latin typeface="Calibri" pitchFamily="34" charset="0"/>
              </a:rPr>
              <a:t>For n &gt; 20					       </a:t>
            </a:r>
            <a:r>
              <a:rPr lang="en-US" dirty="0" smtClean="0">
                <a:latin typeface="Calibri" pitchFamily="34" charset="0"/>
              </a:rPr>
              <a:t>                                     is  </a:t>
            </a:r>
            <a:r>
              <a:rPr lang="en-US" dirty="0">
                <a:latin typeface="Calibri" pitchFamily="34" charset="0"/>
              </a:rPr>
              <a:t>normally distributed</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r>
              <a:rPr lang="en-US" dirty="0">
                <a:latin typeface="Calibri" pitchFamily="34" charset="0"/>
              </a:rPr>
              <a:t> </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r>
              <a:rPr lang="en-US" dirty="0">
                <a:latin typeface="Calibri" pitchFamily="34" charset="0"/>
              </a:rPr>
              <a:t>  </a:t>
            </a:r>
          </a:p>
          <a:p>
            <a:endParaRPr lang="en-US" dirty="0">
              <a:latin typeface="Calibri" pitchFamily="34" charset="0"/>
            </a:endParaRPr>
          </a:p>
          <a:p>
            <a:r>
              <a:rPr lang="en-US" dirty="0">
                <a:latin typeface="Calibri" pitchFamily="34" charset="0"/>
              </a:rPr>
              <a:t>   </a:t>
            </a:r>
          </a:p>
          <a:p>
            <a:r>
              <a:rPr lang="en-US" dirty="0">
                <a:latin typeface="Calibri" pitchFamily="34" charset="0"/>
              </a:rPr>
              <a:t>     </a:t>
            </a:r>
          </a:p>
        </p:txBody>
      </p:sp>
      <p:sp>
        <p:nvSpPr>
          <p:cNvPr id="69634"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9635"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9636"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9637"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9638" name="Rectangle 10"/>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9639" name="Rectangle 11"/>
          <p:cNvSpPr>
            <a:spLocks noChangeArrowheads="1"/>
          </p:cNvSpPr>
          <p:nvPr/>
        </p:nvSpPr>
        <p:spPr bwMode="auto">
          <a:xfrm>
            <a:off x="0" y="1323975"/>
            <a:ext cx="9144000" cy="0"/>
          </a:xfrm>
          <a:prstGeom prst="rect">
            <a:avLst/>
          </a:prstGeom>
          <a:noFill/>
          <a:ln w="9525">
            <a:noFill/>
            <a:miter lim="800000"/>
            <a:headEnd/>
            <a:tailEnd/>
          </a:ln>
        </p:spPr>
        <p:txBody>
          <a:bodyPr wrap="none" anchor="ctr">
            <a:spAutoFit/>
          </a:bodyPr>
          <a:lstStyle/>
          <a:p>
            <a:r>
              <a:rPr lang="en-US" sz="2400">
                <a:latin typeface="Calibri" pitchFamily="34" charset="0"/>
                <a:cs typeface="Times New Roman" pitchFamily="18" charset="0"/>
              </a:rPr>
              <a:t/>
            </a:r>
            <a:br>
              <a:rPr lang="en-US" sz="2400">
                <a:latin typeface="Calibri" pitchFamily="34" charset="0"/>
                <a:cs typeface="Times New Roman" pitchFamily="18" charset="0"/>
              </a:rPr>
            </a:br>
            <a:r>
              <a:rPr lang="en-US" sz="2400">
                <a:latin typeface="Calibri" pitchFamily="34" charset="0"/>
                <a:cs typeface="Times New Roman" pitchFamily="18" charset="0"/>
              </a:rPr>
              <a:t/>
            </a:r>
            <a:br>
              <a:rPr lang="en-US" sz="2400">
                <a:latin typeface="Calibri" pitchFamily="34" charset="0"/>
                <a:cs typeface="Times New Roman" pitchFamily="18" charset="0"/>
              </a:rPr>
            </a:br>
            <a:endParaRPr lang="en-US"/>
          </a:p>
        </p:txBody>
      </p:sp>
      <p:sp>
        <p:nvSpPr>
          <p:cNvPr id="69640" name="Rectangle 1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9641" name="Rectangle 1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9642" name="Rectangle 17"/>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9643" name="Rectangle 18"/>
          <p:cNvSpPr>
            <a:spLocks noChangeArrowheads="1"/>
          </p:cNvSpPr>
          <p:nvPr/>
        </p:nvSpPr>
        <p:spPr bwMode="auto">
          <a:xfrm>
            <a:off x="0" y="636588"/>
            <a:ext cx="254000" cy="460375"/>
          </a:xfrm>
          <a:prstGeom prst="rect">
            <a:avLst/>
          </a:prstGeom>
          <a:noFill/>
          <a:ln w="9525">
            <a:noFill/>
            <a:miter lim="800000"/>
            <a:headEnd/>
            <a:tailEnd/>
          </a:ln>
        </p:spPr>
        <p:txBody>
          <a:bodyPr wrap="none" anchor="ctr">
            <a:spAutoFit/>
          </a:bodyPr>
          <a:lstStyle/>
          <a:p>
            <a:r>
              <a:rPr lang="en-US" sz="2400">
                <a:latin typeface="Calibri" pitchFamily="34" charset="0"/>
                <a:cs typeface="Times New Roman" pitchFamily="18" charset="0"/>
              </a:rPr>
              <a:t> </a:t>
            </a:r>
            <a:endParaRPr lang="en-US"/>
          </a:p>
        </p:txBody>
      </p:sp>
      <p:sp>
        <p:nvSpPr>
          <p:cNvPr id="69644" name="Rectangle 2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9645" name="Rectangle 2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9646" name="Rectangle 23"/>
          <p:cNvSpPr>
            <a:spLocks noChangeArrowheads="1"/>
          </p:cNvSpPr>
          <p:nvPr/>
        </p:nvSpPr>
        <p:spPr bwMode="auto">
          <a:xfrm>
            <a:off x="0" y="876300"/>
            <a:ext cx="9144000" cy="0"/>
          </a:xfrm>
          <a:prstGeom prst="rect">
            <a:avLst/>
          </a:prstGeom>
          <a:noFill/>
          <a:ln w="9525">
            <a:noFill/>
            <a:miter lim="800000"/>
            <a:headEnd/>
            <a:tailEnd/>
          </a:ln>
        </p:spPr>
        <p:txBody>
          <a:bodyPr wrap="none" anchor="ctr">
            <a:spAutoFit/>
          </a:bodyPr>
          <a:lstStyle/>
          <a:p>
            <a:endParaRPr lang="en-US"/>
          </a:p>
        </p:txBody>
      </p:sp>
      <p:sp>
        <p:nvSpPr>
          <p:cNvPr id="69647" name="Rectangle 2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9648" name="Rectangle 26"/>
          <p:cNvSpPr>
            <a:spLocks noChangeArrowheads="1"/>
          </p:cNvSpPr>
          <p:nvPr/>
        </p:nvSpPr>
        <p:spPr bwMode="auto">
          <a:xfrm>
            <a:off x="0" y="876300"/>
            <a:ext cx="9144000" cy="0"/>
          </a:xfrm>
          <a:prstGeom prst="rect">
            <a:avLst/>
          </a:prstGeom>
          <a:noFill/>
          <a:ln w="9525">
            <a:noFill/>
            <a:miter lim="800000"/>
            <a:headEnd/>
            <a:tailEnd/>
          </a:ln>
        </p:spPr>
        <p:txBody>
          <a:bodyPr wrap="none" anchor="ctr">
            <a:spAutoFit/>
          </a:bodyPr>
          <a:lstStyle/>
          <a:p>
            <a:endParaRPr lang="en-US"/>
          </a:p>
        </p:txBody>
      </p:sp>
      <p:sp>
        <p:nvSpPr>
          <p:cNvPr id="69649" name="Rectangle 29"/>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9650" name="Rectangle 30"/>
          <p:cNvSpPr>
            <a:spLocks noChangeArrowheads="1"/>
          </p:cNvSpPr>
          <p:nvPr/>
        </p:nvSpPr>
        <p:spPr bwMode="auto">
          <a:xfrm>
            <a:off x="0" y="876300"/>
            <a:ext cx="9144000" cy="0"/>
          </a:xfrm>
          <a:prstGeom prst="rect">
            <a:avLst/>
          </a:prstGeom>
          <a:noFill/>
          <a:ln w="9525">
            <a:noFill/>
            <a:miter lim="800000"/>
            <a:headEnd/>
            <a:tailEnd/>
          </a:ln>
        </p:spPr>
        <p:txBody>
          <a:bodyPr wrap="none" anchor="ctr">
            <a:spAutoFit/>
          </a:bodyPr>
          <a:lstStyle/>
          <a:p>
            <a:endParaRPr lang="en-US"/>
          </a:p>
        </p:txBody>
      </p:sp>
      <p:sp>
        <p:nvSpPr>
          <p:cNvPr id="69651" name="Rectangle 31"/>
          <p:cNvSpPr>
            <a:spLocks noChangeArrowheads="1"/>
          </p:cNvSpPr>
          <p:nvPr/>
        </p:nvSpPr>
        <p:spPr bwMode="auto">
          <a:xfrm>
            <a:off x="0" y="1295400"/>
            <a:ext cx="9144000" cy="0"/>
          </a:xfrm>
          <a:prstGeom prst="rect">
            <a:avLst/>
          </a:prstGeom>
          <a:noFill/>
          <a:ln w="9525">
            <a:noFill/>
            <a:miter lim="800000"/>
            <a:headEnd/>
            <a:tailEnd/>
          </a:ln>
        </p:spPr>
        <p:txBody>
          <a:bodyPr wrap="none" anchor="ctr">
            <a:spAutoFit/>
          </a:bodyPr>
          <a:lstStyle/>
          <a:p>
            <a:endParaRPr lang="en-US"/>
          </a:p>
        </p:txBody>
      </p:sp>
      <p:sp>
        <p:nvSpPr>
          <p:cNvPr id="69652" name="Rectangle 3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9653" name="Rectangle 36"/>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69654" name="Rectangle 37"/>
          <p:cNvSpPr>
            <a:spLocks noChangeArrowheads="1"/>
          </p:cNvSpPr>
          <p:nvPr/>
        </p:nvSpPr>
        <p:spPr bwMode="auto">
          <a:xfrm>
            <a:off x="0" y="1276350"/>
            <a:ext cx="9144000" cy="0"/>
          </a:xfrm>
          <a:prstGeom prst="rect">
            <a:avLst/>
          </a:prstGeom>
          <a:noFill/>
          <a:ln w="9525">
            <a:noFill/>
            <a:miter lim="800000"/>
            <a:headEnd/>
            <a:tailEnd/>
          </a:ln>
        </p:spPr>
        <p:txBody>
          <a:bodyPr wrap="none" anchor="ctr">
            <a:spAutoFit/>
          </a:bodyPr>
          <a:lstStyle/>
          <a:p>
            <a:endParaRPr lang="en-US"/>
          </a:p>
        </p:txBody>
      </p:sp>
      <p:sp>
        <p:nvSpPr>
          <p:cNvPr id="69655" name="Rectangle 38"/>
          <p:cNvSpPr>
            <a:spLocks noChangeArrowheads="1"/>
          </p:cNvSpPr>
          <p:nvPr/>
        </p:nvSpPr>
        <p:spPr bwMode="auto">
          <a:xfrm>
            <a:off x="0" y="1685925"/>
            <a:ext cx="9144000" cy="0"/>
          </a:xfrm>
          <a:prstGeom prst="rect">
            <a:avLst/>
          </a:prstGeom>
          <a:noFill/>
          <a:ln w="9525">
            <a:noFill/>
            <a:miter lim="800000"/>
            <a:headEnd/>
            <a:tailEnd/>
          </a:ln>
        </p:spPr>
        <p:txBody>
          <a:bodyPr wrap="none" anchor="ctr">
            <a:spAutoFit/>
          </a:bodyPr>
          <a:lstStyle/>
          <a:p>
            <a:endParaRPr lang="en-US"/>
          </a:p>
        </p:txBody>
      </p:sp>
      <p:sp>
        <p:nvSpPr>
          <p:cNvPr id="69656" name="Rectangle 4"/>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9657" name="Rectangle 5"/>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69658" name="Rectangle 6"/>
          <p:cNvSpPr>
            <a:spLocks noChangeArrowheads="1"/>
          </p:cNvSpPr>
          <p:nvPr/>
        </p:nvSpPr>
        <p:spPr bwMode="auto">
          <a:xfrm>
            <a:off x="0" y="1276350"/>
            <a:ext cx="9144000" cy="0"/>
          </a:xfrm>
          <a:prstGeom prst="rect">
            <a:avLst/>
          </a:prstGeom>
          <a:noFill/>
          <a:ln w="9525">
            <a:noFill/>
            <a:miter lim="800000"/>
            <a:headEnd/>
            <a:tailEnd/>
          </a:ln>
        </p:spPr>
        <p:txBody>
          <a:bodyPr wrap="none" anchor="ctr">
            <a:spAutoFit/>
          </a:bodyPr>
          <a:lstStyle/>
          <a:p>
            <a:endParaRPr lang="en-US"/>
          </a:p>
        </p:txBody>
      </p:sp>
      <p:sp>
        <p:nvSpPr>
          <p:cNvPr id="69659" name="Rectangle 7"/>
          <p:cNvSpPr>
            <a:spLocks noChangeArrowheads="1"/>
          </p:cNvSpPr>
          <p:nvPr/>
        </p:nvSpPr>
        <p:spPr bwMode="auto">
          <a:xfrm>
            <a:off x="0" y="1685925"/>
            <a:ext cx="9144000" cy="0"/>
          </a:xfrm>
          <a:prstGeom prst="rect">
            <a:avLst/>
          </a:prstGeom>
          <a:noFill/>
          <a:ln w="9525">
            <a:noFill/>
            <a:miter lim="800000"/>
            <a:headEnd/>
            <a:tailEnd/>
          </a:ln>
        </p:spPr>
        <p:txBody>
          <a:bodyPr wrap="none" anchor="ctr">
            <a:spAutoFit/>
          </a:bodyPr>
          <a:lstStyle/>
          <a:p>
            <a:endParaRPr lang="en-US"/>
          </a:p>
        </p:txBody>
      </p:sp>
      <p:sp>
        <p:nvSpPr>
          <p:cNvPr id="69660" name="Rectangle 9"/>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9661" name="Rectangle 10"/>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69662" name="Rectangle 1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9663" name="Rectangle 13"/>
          <p:cNvSpPr>
            <a:spLocks noChangeArrowheads="1"/>
          </p:cNvSpPr>
          <p:nvPr/>
        </p:nvSpPr>
        <p:spPr bwMode="auto">
          <a:xfrm>
            <a:off x="0" y="1285875"/>
            <a:ext cx="9144000" cy="0"/>
          </a:xfrm>
          <a:prstGeom prst="rect">
            <a:avLst/>
          </a:prstGeom>
          <a:noFill/>
          <a:ln w="9525">
            <a:noFill/>
            <a:miter lim="800000"/>
            <a:headEnd/>
            <a:tailEnd/>
          </a:ln>
        </p:spPr>
        <p:txBody>
          <a:bodyPr wrap="none" anchor="ctr">
            <a:spAutoFit/>
          </a:bodyPr>
          <a:lstStyle/>
          <a:p>
            <a:endParaRPr lang="en-US"/>
          </a:p>
        </p:txBody>
      </p:sp>
      <p:sp>
        <p:nvSpPr>
          <p:cNvPr id="69664" name="Rectangle 17"/>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9665" name="Rectangle 18"/>
          <p:cNvSpPr>
            <a:spLocks noChangeArrowheads="1"/>
          </p:cNvSpPr>
          <p:nvPr/>
        </p:nvSpPr>
        <p:spPr bwMode="auto">
          <a:xfrm>
            <a:off x="0" y="895350"/>
            <a:ext cx="9144000" cy="0"/>
          </a:xfrm>
          <a:prstGeom prst="rect">
            <a:avLst/>
          </a:prstGeom>
          <a:noFill/>
          <a:ln w="9525">
            <a:noFill/>
            <a:miter lim="800000"/>
            <a:headEnd/>
            <a:tailEnd/>
          </a:ln>
        </p:spPr>
        <p:txBody>
          <a:bodyPr wrap="none" anchor="ctr">
            <a:spAutoFit/>
          </a:bodyPr>
          <a:lstStyle/>
          <a:p>
            <a:endParaRPr lang="en-US"/>
          </a:p>
        </p:txBody>
      </p:sp>
      <p:sp>
        <p:nvSpPr>
          <p:cNvPr id="69666" name="Rectangle 19"/>
          <p:cNvSpPr>
            <a:spLocks noChangeArrowheads="1"/>
          </p:cNvSpPr>
          <p:nvPr/>
        </p:nvSpPr>
        <p:spPr bwMode="auto">
          <a:xfrm>
            <a:off x="0" y="1333500"/>
            <a:ext cx="9144000" cy="0"/>
          </a:xfrm>
          <a:prstGeom prst="rect">
            <a:avLst/>
          </a:prstGeom>
          <a:noFill/>
          <a:ln w="9525">
            <a:noFill/>
            <a:miter lim="800000"/>
            <a:headEnd/>
            <a:tailEnd/>
          </a:ln>
        </p:spPr>
        <p:txBody>
          <a:bodyPr wrap="none" anchor="ctr">
            <a:spAutoFit/>
          </a:bodyPr>
          <a:lstStyle/>
          <a:p>
            <a:endParaRPr lang="en-US"/>
          </a:p>
        </p:txBody>
      </p:sp>
      <p:sp>
        <p:nvSpPr>
          <p:cNvPr id="69667" name="Rectangle 20"/>
          <p:cNvSpPr>
            <a:spLocks noChangeArrowheads="1"/>
          </p:cNvSpPr>
          <p:nvPr/>
        </p:nvSpPr>
        <p:spPr bwMode="auto">
          <a:xfrm>
            <a:off x="0" y="1781175"/>
            <a:ext cx="9144000" cy="0"/>
          </a:xfrm>
          <a:prstGeom prst="rect">
            <a:avLst/>
          </a:prstGeom>
          <a:noFill/>
          <a:ln w="9525">
            <a:noFill/>
            <a:miter lim="800000"/>
            <a:headEnd/>
            <a:tailEnd/>
          </a:ln>
        </p:spPr>
        <p:txBody>
          <a:bodyPr wrap="none" anchor="ctr">
            <a:spAutoFit/>
          </a:bodyPr>
          <a:lstStyle/>
          <a:p>
            <a:endParaRPr lang="en-US"/>
          </a:p>
        </p:txBody>
      </p:sp>
      <p:sp>
        <p:nvSpPr>
          <p:cNvPr id="69668" name="Rectangle 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9669" name="Rectangle 3"/>
          <p:cNvSpPr>
            <a:spLocks noChangeArrowheads="1"/>
          </p:cNvSpPr>
          <p:nvPr/>
        </p:nvSpPr>
        <p:spPr bwMode="auto">
          <a:xfrm>
            <a:off x="0" y="876300"/>
            <a:ext cx="9144000" cy="0"/>
          </a:xfrm>
          <a:prstGeom prst="rect">
            <a:avLst/>
          </a:prstGeom>
          <a:noFill/>
          <a:ln w="9525">
            <a:noFill/>
            <a:miter lim="800000"/>
            <a:headEnd/>
            <a:tailEnd/>
          </a:ln>
        </p:spPr>
        <p:txBody>
          <a:bodyPr wrap="none" anchor="ctr">
            <a:spAutoFit/>
          </a:bodyPr>
          <a:lstStyle/>
          <a:p>
            <a:endParaRPr lang="en-US"/>
          </a:p>
        </p:txBody>
      </p:sp>
      <p:sp>
        <p:nvSpPr>
          <p:cNvPr id="69670" name="Rectangle 7"/>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9671" name="Rectangle 8"/>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69672" name="Rectangle 9"/>
          <p:cNvSpPr>
            <a:spLocks noChangeArrowheads="1"/>
          </p:cNvSpPr>
          <p:nvPr/>
        </p:nvSpPr>
        <p:spPr bwMode="auto">
          <a:xfrm>
            <a:off x="0" y="1276350"/>
            <a:ext cx="9144000" cy="0"/>
          </a:xfrm>
          <a:prstGeom prst="rect">
            <a:avLst/>
          </a:prstGeom>
          <a:noFill/>
          <a:ln w="9525">
            <a:noFill/>
            <a:miter lim="800000"/>
            <a:headEnd/>
            <a:tailEnd/>
          </a:ln>
        </p:spPr>
        <p:txBody>
          <a:bodyPr wrap="none" anchor="ctr">
            <a:spAutoFit/>
          </a:bodyPr>
          <a:lstStyle/>
          <a:p>
            <a:endParaRPr lang="en-US"/>
          </a:p>
        </p:txBody>
      </p:sp>
      <p:sp>
        <p:nvSpPr>
          <p:cNvPr id="69673" name="Rectangle 10"/>
          <p:cNvSpPr>
            <a:spLocks noChangeArrowheads="1"/>
          </p:cNvSpPr>
          <p:nvPr/>
        </p:nvSpPr>
        <p:spPr bwMode="auto">
          <a:xfrm>
            <a:off x="0" y="1685925"/>
            <a:ext cx="9144000" cy="0"/>
          </a:xfrm>
          <a:prstGeom prst="rect">
            <a:avLst/>
          </a:prstGeom>
          <a:noFill/>
          <a:ln w="9525">
            <a:noFill/>
            <a:miter lim="800000"/>
            <a:headEnd/>
            <a:tailEnd/>
          </a:ln>
        </p:spPr>
        <p:txBody>
          <a:bodyPr wrap="none" anchor="ctr">
            <a:spAutoFit/>
          </a:bodyPr>
          <a:lstStyle/>
          <a:p>
            <a:endParaRPr lang="en-US"/>
          </a:p>
        </p:txBody>
      </p:sp>
      <p:pic>
        <p:nvPicPr>
          <p:cNvPr id="69674"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038600" y="3810000"/>
            <a:ext cx="1038225" cy="409575"/>
          </a:xfrm>
          <a:prstGeom prst="rect">
            <a:avLst/>
          </a:prstGeom>
          <a:noFill/>
          <a:ln w="9525">
            <a:noFill/>
            <a:miter lim="800000"/>
            <a:headEnd/>
            <a:tailEnd/>
          </a:ln>
        </p:spPr>
      </p:pic>
      <p:sp>
        <p:nvSpPr>
          <p:cNvPr id="69675" name="Rectangle 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9676" name="Rectangle 7"/>
          <p:cNvSpPr>
            <a:spLocks noChangeArrowheads="1"/>
          </p:cNvSpPr>
          <p:nvPr/>
        </p:nvSpPr>
        <p:spPr bwMode="auto">
          <a:xfrm>
            <a:off x="0" y="1276350"/>
            <a:ext cx="9144000" cy="0"/>
          </a:xfrm>
          <a:prstGeom prst="rect">
            <a:avLst/>
          </a:prstGeom>
          <a:noFill/>
          <a:ln w="9525">
            <a:noFill/>
            <a:miter lim="800000"/>
            <a:headEnd/>
            <a:tailEnd/>
          </a:ln>
        </p:spPr>
        <p:txBody>
          <a:bodyPr wrap="none" anchor="ctr">
            <a:spAutoFit/>
          </a:bodyPr>
          <a:lstStyle/>
          <a:p>
            <a:endParaRPr lang="en-US"/>
          </a:p>
        </p:txBody>
      </p:sp>
      <p:sp>
        <p:nvSpPr>
          <p:cNvPr id="69677" name="Rectangle 8"/>
          <p:cNvSpPr>
            <a:spLocks noChangeArrowheads="1"/>
          </p:cNvSpPr>
          <p:nvPr/>
        </p:nvSpPr>
        <p:spPr bwMode="auto">
          <a:xfrm>
            <a:off x="0" y="1685925"/>
            <a:ext cx="9144000" cy="0"/>
          </a:xfrm>
          <a:prstGeom prst="rect">
            <a:avLst/>
          </a:prstGeom>
          <a:noFill/>
          <a:ln w="9525">
            <a:noFill/>
            <a:miter lim="800000"/>
            <a:headEnd/>
            <a:tailEnd/>
          </a:ln>
        </p:spPr>
        <p:txBody>
          <a:bodyPr wrap="none" anchor="ctr">
            <a:spAutoFit/>
          </a:bodyPr>
          <a:lstStyle/>
          <a:p>
            <a:endParaRPr lang="en-US"/>
          </a:p>
        </p:txBody>
      </p:sp>
      <p:sp>
        <p:nvSpPr>
          <p:cNvPr id="69678" name="Rectangle 9"/>
          <p:cNvSpPr>
            <a:spLocks noChangeArrowheads="1"/>
          </p:cNvSpPr>
          <p:nvPr/>
        </p:nvSpPr>
        <p:spPr bwMode="auto">
          <a:xfrm>
            <a:off x="0" y="2095500"/>
            <a:ext cx="9144000" cy="0"/>
          </a:xfrm>
          <a:prstGeom prst="rect">
            <a:avLst/>
          </a:prstGeom>
          <a:noFill/>
          <a:ln w="9525">
            <a:noFill/>
            <a:miter lim="800000"/>
            <a:headEnd/>
            <a:tailEnd/>
          </a:ln>
        </p:spPr>
        <p:txBody>
          <a:bodyPr wrap="none" anchor="ctr">
            <a:spAutoFit/>
          </a:bodyPr>
          <a:lstStyle/>
          <a:p>
            <a:endParaRPr lang="en-US"/>
          </a:p>
        </p:txBody>
      </p:sp>
      <p:sp>
        <p:nvSpPr>
          <p:cNvPr id="69679" name="Rectangle 11"/>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69680" name="Picture 10"/>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752600" y="2409825"/>
            <a:ext cx="5543550" cy="409575"/>
          </a:xfrm>
          <a:prstGeom prst="rect">
            <a:avLst/>
          </a:prstGeom>
          <a:noFill/>
          <a:ln w="9525">
            <a:noFill/>
            <a:miter lim="800000"/>
            <a:headEnd/>
            <a:tailEnd/>
          </a:ln>
        </p:spPr>
      </p:pic>
      <p:sp>
        <p:nvSpPr>
          <p:cNvPr id="69681" name="Rectangle 13"/>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69682" name="Picture 1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057400" y="762000"/>
            <a:ext cx="942975" cy="409575"/>
          </a:xfrm>
          <a:prstGeom prst="rect">
            <a:avLst/>
          </a:prstGeom>
          <a:noFill/>
          <a:ln w="9525">
            <a:noFill/>
            <a:miter lim="800000"/>
            <a:headEnd/>
            <a:tailEnd/>
          </a:ln>
        </p:spPr>
      </p:pic>
      <p:sp>
        <p:nvSpPr>
          <p:cNvPr id="69683" name="Rectangle 14"/>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69684" name="Rectangle 16"/>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9685" name="Rectangle 17"/>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69686" name="Rectangle 19"/>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9687" name="Rectangle 20"/>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pic>
        <p:nvPicPr>
          <p:cNvPr id="69688" name="Picture 2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33400" y="3829050"/>
            <a:ext cx="1457325" cy="409575"/>
          </a:xfrm>
          <a:prstGeom prst="rect">
            <a:avLst/>
          </a:prstGeom>
          <a:noFill/>
          <a:ln w="9525">
            <a:noFill/>
            <a:miter lim="800000"/>
            <a:headEnd/>
            <a:tailEnd/>
          </a:ln>
        </p:spPr>
      </p:pic>
      <p:pic>
        <p:nvPicPr>
          <p:cNvPr id="69689" name="Picture 22"/>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533400" y="4343400"/>
            <a:ext cx="1457325" cy="409575"/>
          </a:xfrm>
          <a:prstGeom prst="rect">
            <a:avLst/>
          </a:prstGeom>
          <a:noFill/>
          <a:ln w="9525">
            <a:noFill/>
            <a:miter lim="800000"/>
            <a:headEnd/>
            <a:tailEnd/>
          </a:ln>
        </p:spPr>
      </p:pic>
      <p:pic>
        <p:nvPicPr>
          <p:cNvPr id="69690" name="Picture 21"/>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533400" y="4876800"/>
            <a:ext cx="1457325" cy="409575"/>
          </a:xfrm>
          <a:prstGeom prst="rect">
            <a:avLst/>
          </a:prstGeom>
          <a:noFill/>
          <a:ln w="9525">
            <a:noFill/>
            <a:miter lim="800000"/>
            <a:headEnd/>
            <a:tailEnd/>
          </a:ln>
        </p:spPr>
      </p:pic>
      <p:sp>
        <p:nvSpPr>
          <p:cNvPr id="69691" name="Rectangle 24"/>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9692" name="Rectangle 25"/>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69693" name="Rectangle 26"/>
          <p:cNvSpPr>
            <a:spLocks noChangeArrowheads="1"/>
          </p:cNvSpPr>
          <p:nvPr/>
        </p:nvSpPr>
        <p:spPr bwMode="auto">
          <a:xfrm>
            <a:off x="0" y="1276350"/>
            <a:ext cx="9144000" cy="0"/>
          </a:xfrm>
          <a:prstGeom prst="rect">
            <a:avLst/>
          </a:prstGeom>
          <a:noFill/>
          <a:ln w="9525">
            <a:noFill/>
            <a:miter lim="800000"/>
            <a:headEnd/>
            <a:tailEnd/>
          </a:ln>
        </p:spPr>
        <p:txBody>
          <a:bodyPr wrap="none" anchor="ctr">
            <a:spAutoFit/>
          </a:bodyPr>
          <a:lstStyle/>
          <a:p>
            <a:endParaRPr lang="en-US"/>
          </a:p>
        </p:txBody>
      </p:sp>
      <p:sp>
        <p:nvSpPr>
          <p:cNvPr id="69694" name="Rectangle 27"/>
          <p:cNvSpPr>
            <a:spLocks noChangeArrowheads="1"/>
          </p:cNvSpPr>
          <p:nvPr/>
        </p:nvSpPr>
        <p:spPr bwMode="auto">
          <a:xfrm>
            <a:off x="0" y="1685925"/>
            <a:ext cx="9144000" cy="0"/>
          </a:xfrm>
          <a:prstGeom prst="rect">
            <a:avLst/>
          </a:prstGeom>
          <a:noFill/>
          <a:ln w="9525">
            <a:noFill/>
            <a:miter lim="800000"/>
            <a:headEnd/>
            <a:tailEnd/>
          </a:ln>
        </p:spPr>
        <p:txBody>
          <a:bodyPr wrap="none" anchor="ctr">
            <a:spAutoFit/>
          </a:bodyPr>
          <a:lstStyle/>
          <a:p>
            <a:endParaRPr lang="en-US"/>
          </a:p>
        </p:txBody>
      </p:sp>
      <p:sp>
        <p:nvSpPr>
          <p:cNvPr id="69695" name="Rectangle 29"/>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9696" name="Rectangle 31"/>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69697" name="Picture 30"/>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1752600" y="5698821"/>
            <a:ext cx="3676650" cy="904875"/>
          </a:xfrm>
          <a:prstGeom prst="rect">
            <a:avLst/>
          </a:prstGeom>
          <a:noFill/>
          <a:ln w="9525">
            <a:noFill/>
            <a:miter lim="800000"/>
            <a:headEnd/>
            <a:tailEnd/>
          </a:ln>
        </p:spPr>
      </p:pic>
      <p:sp>
        <p:nvSpPr>
          <p:cNvPr id="69698" name="Rectangle 32"/>
          <p:cNvSpPr>
            <a:spLocks noChangeArrowheads="1"/>
          </p:cNvSpPr>
          <p:nvPr/>
        </p:nvSpPr>
        <p:spPr bwMode="auto">
          <a:xfrm>
            <a:off x="0" y="1362075"/>
            <a:ext cx="9144000" cy="0"/>
          </a:xfrm>
          <a:prstGeom prst="rect">
            <a:avLst/>
          </a:prstGeom>
          <a:noFill/>
          <a:ln w="9525">
            <a:noFill/>
            <a:miter lim="800000"/>
            <a:headEnd/>
            <a:tailEnd/>
          </a:ln>
        </p:spPr>
        <p:txBody>
          <a:bodyPr wrap="none" anchor="ctr">
            <a:spAutoFit/>
          </a:bodyPr>
          <a:lstStyle/>
          <a:p>
            <a:endParaRPr lang="en-US"/>
          </a:p>
        </p:txBody>
      </p:sp>
      <p:sp>
        <p:nvSpPr>
          <p:cNvPr id="69699" name="Rectangle 34"/>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9700" name="Rectangle 35"/>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pic>
        <p:nvPicPr>
          <p:cNvPr id="69701" name="Picture 37"/>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4038600" y="4191000"/>
            <a:ext cx="2552700" cy="762000"/>
          </a:xfrm>
          <a:prstGeom prst="rect">
            <a:avLst/>
          </a:prstGeom>
          <a:noFill/>
          <a:ln w="9525">
            <a:noFill/>
            <a:miter lim="800000"/>
            <a:headEnd/>
            <a:tailEnd/>
          </a:ln>
        </p:spPr>
      </p:pic>
      <p:pic>
        <p:nvPicPr>
          <p:cNvPr id="69702" name="Picture 36"/>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4038600" y="4953000"/>
            <a:ext cx="4191000" cy="409575"/>
          </a:xfrm>
          <a:prstGeom prst="rect">
            <a:avLst/>
          </a:prstGeom>
          <a:noFill/>
          <a:ln w="9525">
            <a:noFill/>
            <a:miter lim="800000"/>
            <a:headEnd/>
            <a:tailEnd/>
          </a:ln>
        </p:spPr>
      </p:pic>
      <p:sp>
        <p:nvSpPr>
          <p:cNvPr id="69703" name="Rectangle 38"/>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9704" name="Rectangle 39"/>
          <p:cNvSpPr>
            <a:spLocks noChangeArrowheads="1"/>
          </p:cNvSpPr>
          <p:nvPr/>
        </p:nvSpPr>
        <p:spPr bwMode="auto">
          <a:xfrm>
            <a:off x="0" y="1219200"/>
            <a:ext cx="9144000" cy="0"/>
          </a:xfrm>
          <a:prstGeom prst="rect">
            <a:avLst/>
          </a:prstGeom>
          <a:noFill/>
          <a:ln w="9525">
            <a:noFill/>
            <a:miter lim="800000"/>
            <a:headEnd/>
            <a:tailEnd/>
          </a:ln>
        </p:spPr>
        <p:txBody>
          <a:bodyPr wrap="none" anchor="ctr">
            <a:spAutoFit/>
          </a:bodyPr>
          <a:lstStyle/>
          <a:p>
            <a:endParaRPr lang="en-US"/>
          </a:p>
        </p:txBody>
      </p:sp>
      <p:sp>
        <p:nvSpPr>
          <p:cNvPr id="69705" name="Rectangle 41"/>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9706" name="Rectangle 43"/>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69707" name="Picture 42"/>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2286000" y="1600200"/>
            <a:ext cx="2819400" cy="409575"/>
          </a:xfrm>
          <a:prstGeom prst="rect">
            <a:avLst/>
          </a:prstGeom>
          <a:noFill/>
          <a:ln w="9525">
            <a:noFill/>
            <a:miter lim="800000"/>
            <a:headEnd/>
            <a:tailEnd/>
          </a:ln>
        </p:spPr>
      </p:pic>
      <p:sp>
        <p:nvSpPr>
          <p:cNvPr id="69708" name="Rectangle 44"/>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80</a:t>
            </a:fld>
            <a:endParaRPr lang="en-US"/>
          </a:p>
        </p:txBody>
      </p:sp>
      <p:sp>
        <p:nvSpPr>
          <p:cNvPr id="3" name="TextBox 2"/>
          <p:cNvSpPr txBox="1"/>
          <p:nvPr/>
        </p:nvSpPr>
        <p:spPr>
          <a:xfrm>
            <a:off x="5928220" y="935035"/>
            <a:ext cx="2758580" cy="1200329"/>
          </a:xfrm>
          <a:prstGeom prst="rect">
            <a:avLst/>
          </a:prstGeom>
          <a:solidFill>
            <a:srgbClr val="FFFF00"/>
          </a:solidFill>
        </p:spPr>
        <p:txBody>
          <a:bodyPr wrap="square" rtlCol="0">
            <a:spAutoFit/>
          </a:bodyPr>
          <a:lstStyle/>
          <a:p>
            <a:r>
              <a:rPr lang="en-US" dirty="0" smtClean="0"/>
              <a:t>NOTE TO JESSICA: This needs a continuity correction.  Where is this from?</a:t>
            </a:r>
            <a:endParaRPr lang="en-US" dirty="0"/>
          </a:p>
        </p:txBody>
      </p:sp>
    </p:spTree>
    <p:extLst>
      <p:ext uri="{BB962C8B-B14F-4D97-AF65-F5344CB8AC3E}">
        <p14:creationId xmlns:p14="http://schemas.microsoft.com/office/powerpoint/2010/main" val="2573943258"/>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extBox 1"/>
          <p:cNvSpPr txBox="1">
            <a:spLocks noChangeArrowheads="1"/>
          </p:cNvSpPr>
          <p:nvPr/>
        </p:nvSpPr>
        <p:spPr bwMode="auto">
          <a:xfrm>
            <a:off x="228600" y="152400"/>
            <a:ext cx="8763000" cy="6740308"/>
          </a:xfrm>
          <a:prstGeom prst="rect">
            <a:avLst/>
          </a:prstGeom>
          <a:noFill/>
          <a:ln w="9525">
            <a:noFill/>
            <a:miter lim="800000"/>
            <a:headEnd/>
            <a:tailEnd/>
          </a:ln>
        </p:spPr>
        <p:txBody>
          <a:bodyPr>
            <a:spAutoFit/>
          </a:bodyPr>
          <a:lstStyle/>
          <a:p>
            <a:r>
              <a:rPr lang="en-US" b="1" dirty="0">
                <a:latin typeface="Calibri" pitchFamily="34" charset="0"/>
              </a:rPr>
              <a:t>Two Sample Wilcoxon Rank-Sum </a:t>
            </a:r>
            <a:r>
              <a:rPr lang="en-US" b="1" dirty="0" smtClean="0">
                <a:latin typeface="Calibri" pitchFamily="34" charset="0"/>
              </a:rPr>
              <a:t>Test (see excel file):</a:t>
            </a:r>
            <a:endParaRPr lang="en-US" b="1" dirty="0">
              <a:latin typeface="Calibri" pitchFamily="34" charset="0"/>
            </a:endParaRPr>
          </a:p>
          <a:p>
            <a:r>
              <a:rPr lang="en-US" dirty="0" smtClean="0">
                <a:latin typeface="Calibri" pitchFamily="34" charset="0"/>
              </a:rPr>
              <a:t> (See page 118 in </a:t>
            </a:r>
            <a:r>
              <a:rPr lang="en-US" dirty="0" err="1" smtClean="0">
                <a:latin typeface="Calibri" pitchFamily="34" charset="0"/>
              </a:rPr>
              <a:t>Helsel</a:t>
            </a:r>
            <a:r>
              <a:rPr lang="en-US" dirty="0" smtClean="0">
                <a:latin typeface="Calibri" pitchFamily="34" charset="0"/>
              </a:rPr>
              <a:t> and Hirsch)</a:t>
            </a:r>
            <a:endParaRPr lang="en-US" dirty="0">
              <a:latin typeface="Calibri" pitchFamily="34" charset="0"/>
            </a:endParaRPr>
          </a:p>
          <a:p>
            <a:r>
              <a:rPr lang="en-US" dirty="0">
                <a:latin typeface="Calibri" pitchFamily="34" charset="0"/>
              </a:rPr>
              <a:t>Let X and Y be two sample data sets with sample size m and n respectively.   For small sample tests, let the smallest sample be labeled X.</a:t>
            </a:r>
          </a:p>
          <a:p>
            <a:endParaRPr lang="en-US" dirty="0">
              <a:latin typeface="Calibri" pitchFamily="34" charset="0"/>
            </a:endParaRPr>
          </a:p>
          <a:p>
            <a:r>
              <a:rPr lang="en-US" dirty="0">
                <a:latin typeface="Calibri" pitchFamily="34" charset="0"/>
              </a:rPr>
              <a:t>Null Hypothesis</a:t>
            </a:r>
            <a:r>
              <a:rPr lang="en-US" dirty="0" smtClean="0">
                <a:latin typeface="Calibri" pitchFamily="34" charset="0"/>
              </a:rPr>
              <a:t>:  The </a:t>
            </a:r>
            <a:r>
              <a:rPr lang="en-US" u="sng" dirty="0" smtClean="0">
                <a:latin typeface="Calibri" pitchFamily="34" charset="0"/>
              </a:rPr>
              <a:t>median</a:t>
            </a:r>
            <a:r>
              <a:rPr lang="en-US" dirty="0" smtClean="0">
                <a:latin typeface="Calibri" pitchFamily="34" charset="0"/>
              </a:rPr>
              <a:t> of two groups is the same, so </a:t>
            </a:r>
            <a:endParaRPr lang="en-US" dirty="0">
              <a:latin typeface="Calibri" pitchFamily="34" charset="0"/>
            </a:endParaRPr>
          </a:p>
          <a:p>
            <a:r>
              <a:rPr lang="en-US" dirty="0" smtClean="0">
                <a:latin typeface="Calibri" pitchFamily="34" charset="0"/>
              </a:rPr>
              <a:t>                           H</a:t>
            </a:r>
            <a:r>
              <a:rPr lang="en-US" baseline="-25000" dirty="0" smtClean="0">
                <a:latin typeface="Calibri" pitchFamily="34" charset="0"/>
              </a:rPr>
              <a:t>0</a:t>
            </a:r>
            <a:r>
              <a:rPr lang="en-US" dirty="0" smtClean="0">
                <a:latin typeface="Calibri" pitchFamily="34" charset="0"/>
              </a:rPr>
              <a:t>:   </a:t>
            </a:r>
            <a:r>
              <a:rPr lang="en-US" dirty="0" err="1" smtClean="0">
                <a:latin typeface="Calibri" pitchFamily="34" charset="0"/>
              </a:rPr>
              <a:t>Prob</a:t>
            </a:r>
            <a:r>
              <a:rPr lang="en-US" dirty="0" smtClean="0">
                <a:latin typeface="Calibri" pitchFamily="34" charset="0"/>
              </a:rPr>
              <a:t>[x &gt; y] = 0.5</a:t>
            </a:r>
            <a:endParaRPr lang="en-US" dirty="0">
              <a:latin typeface="Calibri" pitchFamily="34" charset="0"/>
            </a:endParaRPr>
          </a:p>
          <a:p>
            <a:endParaRPr lang="en-US" dirty="0">
              <a:latin typeface="Calibri" pitchFamily="34" charset="0"/>
            </a:endParaRPr>
          </a:p>
          <a:p>
            <a:r>
              <a:rPr lang="en-US" dirty="0">
                <a:latin typeface="Calibri" pitchFamily="34" charset="0"/>
              </a:rPr>
              <a:t>Calculate and rank:  </a:t>
            </a:r>
            <a:r>
              <a:rPr lang="en-US" dirty="0" smtClean="0">
                <a:latin typeface="Calibri" pitchFamily="34" charset="0"/>
              </a:rPr>
              <a:t>Rank all of the values in the combined sample, keeping track of which came from which group.</a:t>
            </a:r>
            <a:endParaRPr lang="en-US" dirty="0">
              <a:latin typeface="Calibri" pitchFamily="34" charset="0"/>
            </a:endParaRPr>
          </a:p>
          <a:p>
            <a:endParaRPr lang="en-US" dirty="0">
              <a:latin typeface="Calibri" pitchFamily="34" charset="0"/>
            </a:endParaRPr>
          </a:p>
          <a:p>
            <a:r>
              <a:rPr lang="en-US" dirty="0">
                <a:latin typeface="Calibri" pitchFamily="34" charset="0"/>
              </a:rPr>
              <a:t>Test statistic:</a:t>
            </a:r>
          </a:p>
          <a:p>
            <a:endParaRPr lang="en-US" dirty="0">
              <a:latin typeface="Calibri" pitchFamily="34" charset="0"/>
            </a:endParaRPr>
          </a:p>
          <a:p>
            <a:endParaRPr lang="en-US" dirty="0">
              <a:latin typeface="Calibri" pitchFamily="34" charset="0"/>
            </a:endParaRPr>
          </a:p>
          <a:p>
            <a:r>
              <a:rPr lang="en-US" dirty="0">
                <a:latin typeface="Calibri" pitchFamily="34" charset="0"/>
              </a:rPr>
              <a:t>Alternate Hypothesis:		</a:t>
            </a:r>
            <a:r>
              <a:rPr lang="en-US" dirty="0" smtClean="0">
                <a:latin typeface="Calibri" pitchFamily="34" charset="0"/>
              </a:rPr>
              <a:t>                Rejection </a:t>
            </a:r>
            <a:r>
              <a:rPr lang="en-US" dirty="0">
                <a:latin typeface="Calibri" pitchFamily="34" charset="0"/>
              </a:rPr>
              <a:t>Region:   </a:t>
            </a:r>
            <a:r>
              <a:rPr lang="en-US" dirty="0" smtClean="0">
                <a:latin typeface="Calibri" pitchFamily="34" charset="0"/>
              </a:rPr>
              <a:t>(use Table A.10 for </a:t>
            </a:r>
            <a:r>
              <a:rPr lang="en-US" dirty="0">
                <a:latin typeface="Calibri" pitchFamily="34" charset="0"/>
              </a:rPr>
              <a:t>small sample)</a:t>
            </a:r>
          </a:p>
          <a:p>
            <a:r>
              <a:rPr lang="en-US" dirty="0" smtClean="0">
                <a:latin typeface="Calibri" pitchFamily="34" charset="0"/>
              </a:rPr>
              <a:t>H</a:t>
            </a:r>
            <a:r>
              <a:rPr lang="en-US" baseline="-25000" dirty="0" smtClean="0">
                <a:latin typeface="Calibri" pitchFamily="34" charset="0"/>
              </a:rPr>
              <a:t>1</a:t>
            </a:r>
            <a:r>
              <a:rPr lang="en-US" dirty="0" smtClean="0">
                <a:latin typeface="Calibri" pitchFamily="34" charset="0"/>
              </a:rPr>
              <a:t>: </a:t>
            </a:r>
            <a:r>
              <a:rPr lang="en-US" dirty="0" err="1" smtClean="0">
                <a:latin typeface="Calibri" pitchFamily="34" charset="0"/>
              </a:rPr>
              <a:t>Prob</a:t>
            </a:r>
            <a:r>
              <a:rPr lang="en-US" dirty="0" smtClean="0">
                <a:latin typeface="Calibri" pitchFamily="34" charset="0"/>
              </a:rPr>
              <a:t>[x&gt;y] ≠ 0.5 (2-sided test)</a:t>
            </a:r>
          </a:p>
          <a:p>
            <a:r>
              <a:rPr lang="en-US" dirty="0" smtClean="0">
                <a:latin typeface="Calibri" pitchFamily="34" charset="0"/>
              </a:rPr>
              <a:t>H</a:t>
            </a:r>
            <a:r>
              <a:rPr lang="en-US" baseline="-25000" dirty="0" smtClean="0">
                <a:latin typeface="Calibri" pitchFamily="34" charset="0"/>
              </a:rPr>
              <a:t>2</a:t>
            </a:r>
            <a:r>
              <a:rPr lang="en-US" dirty="0" smtClean="0">
                <a:latin typeface="Calibri" pitchFamily="34" charset="0"/>
              </a:rPr>
              <a:t>: </a:t>
            </a:r>
            <a:r>
              <a:rPr lang="en-US" dirty="0" err="1" smtClean="0">
                <a:latin typeface="Calibri" pitchFamily="34" charset="0"/>
              </a:rPr>
              <a:t>Prob</a:t>
            </a:r>
            <a:r>
              <a:rPr lang="en-US" dirty="0" smtClean="0">
                <a:latin typeface="Calibri" pitchFamily="34" charset="0"/>
              </a:rPr>
              <a:t>[x&gt;y] &gt; 0.5 (1-sided, x expected larger than y)</a:t>
            </a:r>
          </a:p>
          <a:p>
            <a:r>
              <a:rPr lang="en-US" dirty="0" smtClean="0">
                <a:latin typeface="Calibri" pitchFamily="34" charset="0"/>
              </a:rPr>
              <a:t>H</a:t>
            </a:r>
            <a:r>
              <a:rPr lang="en-US" baseline="-25000" dirty="0" smtClean="0">
                <a:latin typeface="Calibri" pitchFamily="34" charset="0"/>
              </a:rPr>
              <a:t>3</a:t>
            </a:r>
            <a:r>
              <a:rPr lang="en-US" dirty="0" smtClean="0">
                <a:latin typeface="Calibri" pitchFamily="34" charset="0"/>
              </a:rPr>
              <a:t>: </a:t>
            </a:r>
            <a:r>
              <a:rPr lang="en-US" dirty="0" err="1" smtClean="0">
                <a:latin typeface="Calibri" pitchFamily="34" charset="0"/>
              </a:rPr>
              <a:t>Prob</a:t>
            </a:r>
            <a:r>
              <a:rPr lang="en-US" dirty="0" smtClean="0">
                <a:latin typeface="Calibri" pitchFamily="34" charset="0"/>
              </a:rPr>
              <a:t>[x&gt;y] &lt; 0.5 (1-sided, x expected smaller than y)</a:t>
            </a:r>
            <a:endParaRPr lang="en-US" dirty="0">
              <a:latin typeface="Calibri" pitchFamily="34" charset="0"/>
            </a:endParaRPr>
          </a:p>
          <a:p>
            <a:endParaRPr lang="en-US" dirty="0">
              <a:latin typeface="Calibri" pitchFamily="34" charset="0"/>
            </a:endParaRPr>
          </a:p>
          <a:p>
            <a:r>
              <a:rPr lang="en-US" dirty="0">
                <a:latin typeface="Calibri" pitchFamily="34" charset="0"/>
              </a:rPr>
              <a:t> </a:t>
            </a:r>
          </a:p>
          <a:p>
            <a:r>
              <a:rPr lang="en-US" dirty="0" smtClean="0">
                <a:latin typeface="Calibri" pitchFamily="34" charset="0"/>
              </a:rPr>
              <a:t>				 </a:t>
            </a:r>
            <a:r>
              <a:rPr lang="en-US" dirty="0">
                <a:latin typeface="Calibri" pitchFamily="34" charset="0"/>
              </a:rPr>
              <a:t>						</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p:txBody>
      </p:sp>
      <p:pic>
        <p:nvPicPr>
          <p:cNvPr id="70659" name="Picture 8"/>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905000" y="3124200"/>
            <a:ext cx="4876800" cy="409575"/>
          </a:xfrm>
          <a:prstGeom prst="rect">
            <a:avLst/>
          </a:prstGeom>
          <a:noFill/>
          <a:ln w="9525">
            <a:noFill/>
            <a:miter lim="800000"/>
            <a:headEnd/>
            <a:tailEnd/>
          </a:ln>
        </p:spPr>
      </p:pic>
      <p:pic>
        <p:nvPicPr>
          <p:cNvPr id="70660" name="Picture 7"/>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6316081" y="4561295"/>
            <a:ext cx="962025" cy="409575"/>
          </a:xfrm>
          <a:prstGeom prst="rect">
            <a:avLst/>
          </a:prstGeom>
          <a:noFill/>
          <a:ln w="9525">
            <a:noFill/>
            <a:miter lim="800000"/>
            <a:headEnd/>
            <a:tailEnd/>
          </a:ln>
        </p:spPr>
      </p:pic>
      <p:pic>
        <p:nvPicPr>
          <p:cNvPr id="70661" name="Picture 6"/>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810250" y="4880966"/>
            <a:ext cx="3181350" cy="409575"/>
          </a:xfrm>
          <a:prstGeom prst="rect">
            <a:avLst/>
          </a:prstGeom>
          <a:noFill/>
          <a:ln w="9525">
            <a:noFill/>
            <a:miter lim="800000"/>
            <a:headEnd/>
            <a:tailEnd/>
          </a:ln>
        </p:spPr>
      </p:pic>
      <p:pic>
        <p:nvPicPr>
          <p:cNvPr id="70662"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4943475" y="4285289"/>
            <a:ext cx="4048125" cy="409575"/>
          </a:xfrm>
          <a:prstGeom prst="rect">
            <a:avLst/>
          </a:prstGeom>
          <a:noFill/>
          <a:ln w="9525">
            <a:noFill/>
            <a:miter lim="800000"/>
            <a:headEnd/>
            <a:tailEnd/>
          </a:ln>
        </p:spPr>
      </p:pic>
      <p:sp>
        <p:nvSpPr>
          <p:cNvPr id="70666" name="Rectangle 10"/>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p>
        </p:txBody>
      </p:sp>
      <p:sp>
        <p:nvSpPr>
          <p:cNvPr id="70667" name="Rectangle 11"/>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70668" name="Rectangle 12"/>
          <p:cNvSpPr>
            <a:spLocks noChangeArrowheads="1"/>
          </p:cNvSpPr>
          <p:nvPr/>
        </p:nvSpPr>
        <p:spPr bwMode="auto">
          <a:xfrm>
            <a:off x="0" y="1276350"/>
            <a:ext cx="9144000" cy="0"/>
          </a:xfrm>
          <a:prstGeom prst="rect">
            <a:avLst/>
          </a:prstGeom>
          <a:noFill/>
          <a:ln w="9525">
            <a:noFill/>
            <a:miter lim="800000"/>
            <a:headEnd/>
            <a:tailEnd/>
          </a:ln>
        </p:spPr>
        <p:txBody>
          <a:bodyPr wrap="none" anchor="ctr">
            <a:spAutoFit/>
          </a:bodyPr>
          <a:lstStyle/>
          <a:p>
            <a:r>
              <a:rPr lang="en-US" sz="2400">
                <a:latin typeface="Calibri" pitchFamily="34" charset="0"/>
                <a:cs typeface="Times New Roman" pitchFamily="18" charset="0"/>
              </a:rPr>
              <a:t> </a:t>
            </a:r>
            <a:endParaRPr lang="en-US" sz="900"/>
          </a:p>
          <a:p>
            <a:pPr eaLnBrk="0" hangingPunct="0"/>
            <a:endParaRPr lang="en-US"/>
          </a:p>
        </p:txBody>
      </p:sp>
      <p:sp>
        <p:nvSpPr>
          <p:cNvPr id="70669" name="Rectangle 13"/>
          <p:cNvSpPr>
            <a:spLocks noChangeArrowheads="1"/>
          </p:cNvSpPr>
          <p:nvPr/>
        </p:nvSpPr>
        <p:spPr bwMode="auto">
          <a:xfrm>
            <a:off x="0" y="1685925"/>
            <a:ext cx="9144000" cy="0"/>
          </a:xfrm>
          <a:prstGeom prst="rect">
            <a:avLst/>
          </a:prstGeom>
          <a:noFill/>
          <a:ln w="9525">
            <a:noFill/>
            <a:miter lim="800000"/>
            <a:headEnd/>
            <a:tailEnd/>
          </a:ln>
        </p:spPr>
        <p:txBody>
          <a:bodyPr wrap="none" anchor="ctr">
            <a:spAutoFit/>
          </a:bodyPr>
          <a:lstStyle/>
          <a:p>
            <a:endParaRPr lang="en-US"/>
          </a:p>
        </p:txBody>
      </p:sp>
      <p:sp>
        <p:nvSpPr>
          <p:cNvPr id="70670" name="Rectangle 14"/>
          <p:cNvSpPr>
            <a:spLocks noChangeArrowheads="1"/>
          </p:cNvSpPr>
          <p:nvPr/>
        </p:nvSpPr>
        <p:spPr bwMode="auto">
          <a:xfrm>
            <a:off x="0" y="2095500"/>
            <a:ext cx="9144000" cy="0"/>
          </a:xfrm>
          <a:prstGeom prst="rect">
            <a:avLst/>
          </a:prstGeom>
          <a:noFill/>
          <a:ln w="9525">
            <a:noFill/>
            <a:miter lim="800000"/>
            <a:headEnd/>
            <a:tailEnd/>
          </a:ln>
        </p:spPr>
        <p:txBody>
          <a:bodyPr wrap="none" anchor="ctr">
            <a:spAutoFit/>
          </a:bodyPr>
          <a:lstStyle/>
          <a:p>
            <a:endParaRPr lang="en-US"/>
          </a:p>
        </p:txBody>
      </p:sp>
      <p:sp>
        <p:nvSpPr>
          <p:cNvPr id="70671" name="Rectangle 15"/>
          <p:cNvSpPr>
            <a:spLocks noChangeArrowheads="1"/>
          </p:cNvSpPr>
          <p:nvPr/>
        </p:nvSpPr>
        <p:spPr bwMode="auto">
          <a:xfrm>
            <a:off x="0" y="2505075"/>
            <a:ext cx="9144000" cy="0"/>
          </a:xfrm>
          <a:prstGeom prst="rect">
            <a:avLst/>
          </a:prstGeom>
          <a:noFill/>
          <a:ln w="9525">
            <a:noFill/>
            <a:miter lim="800000"/>
            <a:headEnd/>
            <a:tailEnd/>
          </a:ln>
        </p:spPr>
        <p:txBody>
          <a:bodyPr wrap="none" anchor="ctr">
            <a:spAutoFit/>
          </a:bodyPr>
          <a:lstStyle/>
          <a:p>
            <a:endParaRPr lang="en-US"/>
          </a:p>
        </p:txBody>
      </p:sp>
      <p:sp>
        <p:nvSpPr>
          <p:cNvPr id="70672" name="Rectangle 16"/>
          <p:cNvSpPr>
            <a:spLocks noChangeArrowheads="1"/>
          </p:cNvSpPr>
          <p:nvPr/>
        </p:nvSpPr>
        <p:spPr bwMode="auto">
          <a:xfrm>
            <a:off x="0" y="2914650"/>
            <a:ext cx="9144000" cy="0"/>
          </a:xfrm>
          <a:prstGeom prst="rect">
            <a:avLst/>
          </a:prstGeom>
          <a:noFill/>
          <a:ln w="9525">
            <a:noFill/>
            <a:miter lim="800000"/>
            <a:headEnd/>
            <a:tailEnd/>
          </a:ln>
        </p:spPr>
        <p:txBody>
          <a:bodyPr wrap="none" anchor="ctr">
            <a:spAutoFit/>
          </a:bodyPr>
          <a:lstStyle/>
          <a:p>
            <a:endParaRPr lang="en-US"/>
          </a:p>
        </p:txBody>
      </p:sp>
      <p:sp>
        <p:nvSpPr>
          <p:cNvPr id="70673" name="Rectangle 17"/>
          <p:cNvSpPr>
            <a:spLocks noChangeArrowheads="1"/>
          </p:cNvSpPr>
          <p:nvPr/>
        </p:nvSpPr>
        <p:spPr bwMode="auto">
          <a:xfrm>
            <a:off x="0" y="3324225"/>
            <a:ext cx="9144000" cy="0"/>
          </a:xfrm>
          <a:prstGeom prst="rect">
            <a:avLst/>
          </a:prstGeom>
          <a:noFill/>
          <a:ln w="9525">
            <a:noFill/>
            <a:miter lim="800000"/>
            <a:headEnd/>
            <a:tailEnd/>
          </a:ln>
        </p:spPr>
        <p:txBody>
          <a:bodyPr wrap="none" anchor="ctr">
            <a:spAutoFit/>
          </a:bodyPr>
          <a:lstStyle/>
          <a:p>
            <a:endParaRPr lang="en-US"/>
          </a:p>
        </p:txBody>
      </p:sp>
      <p:sp>
        <p:nvSpPr>
          <p:cNvPr id="70674" name="Rectangle 18"/>
          <p:cNvSpPr>
            <a:spLocks noChangeArrowheads="1"/>
          </p:cNvSpPr>
          <p:nvPr/>
        </p:nvSpPr>
        <p:spPr bwMode="auto">
          <a:xfrm>
            <a:off x="0" y="3733800"/>
            <a:ext cx="9144000" cy="0"/>
          </a:xfrm>
          <a:prstGeom prst="rect">
            <a:avLst/>
          </a:prstGeom>
          <a:noFill/>
          <a:ln w="9525">
            <a:noFill/>
            <a:miter lim="800000"/>
            <a:headEnd/>
            <a:tailEnd/>
          </a:ln>
        </p:spPr>
        <p:txBody>
          <a:bodyPr wrap="none" anchor="ctr">
            <a:spAutoFit/>
          </a:bodyPr>
          <a:lstStyle/>
          <a:p>
            <a:endParaRPr lang="en-US"/>
          </a:p>
        </p:txBody>
      </p:sp>
      <p:sp>
        <p:nvSpPr>
          <p:cNvPr id="70675" name="Rectangle 19"/>
          <p:cNvSpPr>
            <a:spLocks noChangeArrowheads="1"/>
          </p:cNvSpPr>
          <p:nvPr/>
        </p:nvSpPr>
        <p:spPr bwMode="auto">
          <a:xfrm>
            <a:off x="89907" y="3919442"/>
            <a:ext cx="9144000" cy="0"/>
          </a:xfrm>
          <a:prstGeom prst="rect">
            <a:avLst/>
          </a:prstGeom>
          <a:noFill/>
          <a:ln w="9525">
            <a:noFill/>
            <a:miter lim="800000"/>
            <a:headEnd/>
            <a:tailEnd/>
          </a:ln>
        </p:spPr>
        <p:txBody>
          <a:bodyPr wrap="none" anchor="ctr">
            <a:spAutoFit/>
          </a:bodyPr>
          <a:lstStyle/>
          <a:p>
            <a:endParaRPr lang="en-US"/>
          </a:p>
        </p:txBody>
      </p:sp>
      <p:sp>
        <p:nvSpPr>
          <p:cNvPr id="70677" name="Rectangle 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70679" name="Rectangle 3"/>
          <p:cNvSpPr>
            <a:spLocks noChangeArrowheads="1"/>
          </p:cNvSpPr>
          <p:nvPr/>
        </p:nvSpPr>
        <p:spPr bwMode="auto">
          <a:xfrm>
            <a:off x="0" y="1362075"/>
            <a:ext cx="9144000" cy="0"/>
          </a:xfrm>
          <a:prstGeom prst="rect">
            <a:avLst/>
          </a:prstGeom>
          <a:noFill/>
          <a:ln w="9525">
            <a:noFill/>
            <a:miter lim="800000"/>
            <a:headEnd/>
            <a:tailEnd/>
          </a:ln>
        </p:spPr>
        <p:txBody>
          <a:bodyPr wrap="none" anchor="ctr">
            <a:spAutoFit/>
          </a:bodyPr>
          <a:lstStyle/>
          <a:p>
            <a:endParaRPr lang="en-US"/>
          </a:p>
        </p:txBody>
      </p:sp>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81</a:t>
            </a:fld>
            <a:endParaRPr lang="en-US"/>
          </a:p>
        </p:txBody>
      </p:sp>
      <p:sp>
        <p:nvSpPr>
          <p:cNvPr id="3" name="TextBox 2"/>
          <p:cNvSpPr txBox="1"/>
          <p:nvPr/>
        </p:nvSpPr>
        <p:spPr>
          <a:xfrm>
            <a:off x="228600" y="6012221"/>
            <a:ext cx="7188199" cy="646331"/>
          </a:xfrm>
          <a:prstGeom prst="rect">
            <a:avLst/>
          </a:prstGeom>
          <a:solidFill>
            <a:srgbClr val="FFFF00"/>
          </a:solidFill>
        </p:spPr>
        <p:txBody>
          <a:bodyPr wrap="square" rtlCol="0">
            <a:spAutoFit/>
          </a:bodyPr>
          <a:lstStyle/>
          <a:p>
            <a:r>
              <a:rPr lang="en-US" dirty="0" smtClean="0"/>
              <a:t>Note to Jessica, update lab and homework, etc. to tell people to use </a:t>
            </a:r>
            <a:r>
              <a:rPr lang="en-US" dirty="0" err="1" smtClean="0"/>
              <a:t>Matlab</a:t>
            </a:r>
            <a:r>
              <a:rPr lang="en-US" dirty="0" smtClean="0"/>
              <a:t> </a:t>
            </a:r>
            <a:r>
              <a:rPr lang="en-US" dirty="0" err="1" smtClean="0"/>
              <a:t>ranksum</a:t>
            </a:r>
            <a:r>
              <a:rPr lang="en-US" dirty="0" smtClean="0"/>
              <a:t> function, which is correct.</a:t>
            </a:r>
            <a:endParaRPr lang="en-US" dirty="0"/>
          </a:p>
        </p:txBody>
      </p:sp>
    </p:spTree>
    <p:extLst>
      <p:ext uri="{BB962C8B-B14F-4D97-AF65-F5344CB8AC3E}">
        <p14:creationId xmlns:p14="http://schemas.microsoft.com/office/powerpoint/2010/main" val="1756689593"/>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dirty="0">
                <a:latin typeface="Calibri" pitchFamily="34" charset="0"/>
              </a:rPr>
              <a:t>Two Sample Wilcoxon Rank-Sum Test (see excel file):</a:t>
            </a:r>
            <a:br>
              <a:rPr lang="en-US" sz="2800" b="1" dirty="0">
                <a:latin typeface="Calibri" pitchFamily="34" charset="0"/>
              </a:rPr>
            </a:br>
            <a:r>
              <a:rPr lang="en-US" sz="2800" dirty="0">
                <a:latin typeface="Calibri" pitchFamily="34" charset="0"/>
              </a:rPr>
              <a:t> (See page 118 in </a:t>
            </a:r>
            <a:r>
              <a:rPr lang="en-US" sz="2800" dirty="0" err="1">
                <a:latin typeface="Calibri" pitchFamily="34" charset="0"/>
              </a:rPr>
              <a:t>Helsel</a:t>
            </a:r>
            <a:r>
              <a:rPr lang="en-US" sz="2800" dirty="0">
                <a:latin typeface="Calibri" pitchFamily="34" charset="0"/>
              </a:rPr>
              <a:t> and Hirsch)</a:t>
            </a:r>
            <a:br>
              <a:rPr lang="en-US" sz="2800" dirty="0">
                <a:latin typeface="Calibri" pitchFamily="34" charset="0"/>
              </a:rPr>
            </a:br>
            <a:endParaRPr lang="en-US" sz="2800" dirty="0"/>
          </a:p>
        </p:txBody>
      </p:sp>
      <p:pic>
        <p:nvPicPr>
          <p:cNvPr id="3" name="Picture 2" descr="Screen Shot 2017-10-18 at 1.36.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616144"/>
            <a:ext cx="8346566" cy="3832607"/>
          </a:xfrm>
          <a:prstGeom prst="rect">
            <a:avLst/>
          </a:prstGeom>
        </p:spPr>
      </p:pic>
      <p:sp>
        <p:nvSpPr>
          <p:cNvPr id="4" name="TextBox 3"/>
          <p:cNvSpPr txBox="1"/>
          <p:nvPr/>
        </p:nvSpPr>
        <p:spPr>
          <a:xfrm>
            <a:off x="457200" y="2246813"/>
            <a:ext cx="6078572" cy="369332"/>
          </a:xfrm>
          <a:prstGeom prst="rect">
            <a:avLst/>
          </a:prstGeom>
          <a:noFill/>
        </p:spPr>
        <p:txBody>
          <a:bodyPr wrap="square" rtlCol="0">
            <a:spAutoFit/>
          </a:bodyPr>
          <a:lstStyle/>
          <a:p>
            <a:r>
              <a:rPr lang="en-US" dirty="0" smtClean="0"/>
              <a:t>From notes on </a:t>
            </a:r>
            <a:r>
              <a:rPr lang="en-US" dirty="0" err="1" smtClean="0"/>
              <a:t>matlab</a:t>
            </a:r>
            <a:r>
              <a:rPr lang="en-US" dirty="0" smtClean="0"/>
              <a:t> </a:t>
            </a:r>
            <a:r>
              <a:rPr lang="en-US" dirty="0" err="1" smtClean="0"/>
              <a:t>ranksum</a:t>
            </a:r>
            <a:r>
              <a:rPr lang="en-US" dirty="0" smtClean="0"/>
              <a:t>() function…</a:t>
            </a:r>
            <a:endParaRPr lang="en-US" dirty="0"/>
          </a:p>
        </p:txBody>
      </p:sp>
      <p:sp>
        <p:nvSpPr>
          <p:cNvPr id="5" name="TextBox 4"/>
          <p:cNvSpPr txBox="1"/>
          <p:nvPr/>
        </p:nvSpPr>
        <p:spPr>
          <a:xfrm>
            <a:off x="734298" y="1417638"/>
            <a:ext cx="7382676" cy="646331"/>
          </a:xfrm>
          <a:prstGeom prst="rect">
            <a:avLst/>
          </a:prstGeom>
          <a:noFill/>
        </p:spPr>
        <p:txBody>
          <a:bodyPr wrap="square" rtlCol="0">
            <a:spAutoFit/>
          </a:bodyPr>
          <a:lstStyle/>
          <a:p>
            <a:r>
              <a:rPr lang="en-US" dirty="0" smtClean="0"/>
              <a:t>If both </a:t>
            </a:r>
            <a:r>
              <a:rPr lang="en-US" dirty="0" err="1" smtClean="0"/>
              <a:t>n_x</a:t>
            </a:r>
            <a:r>
              <a:rPr lang="en-US" dirty="0" smtClean="0"/>
              <a:t> and </a:t>
            </a:r>
            <a:r>
              <a:rPr lang="en-US" dirty="0" err="1" smtClean="0"/>
              <a:t>n_y</a:t>
            </a:r>
            <a:r>
              <a:rPr lang="en-US" dirty="0" smtClean="0"/>
              <a:t> are greater than 10, we can use a normal approximation for the test statistic.</a:t>
            </a:r>
            <a:endParaRPr lang="en-US" dirty="0"/>
          </a:p>
        </p:txBody>
      </p:sp>
    </p:spTree>
    <p:extLst>
      <p:ext uri="{BB962C8B-B14F-4D97-AF65-F5344CB8AC3E}">
        <p14:creationId xmlns:p14="http://schemas.microsoft.com/office/powerpoint/2010/main" val="2382747107"/>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832009"/>
            <a:ext cx="7888817" cy="5039827"/>
          </a:xfrm>
          <a:prstGeom prst="rect">
            <a:avLst/>
          </a:prstGeom>
        </p:spPr>
      </p:pic>
      <p:sp>
        <p:nvSpPr>
          <p:cNvPr id="3" name="Title 2"/>
          <p:cNvSpPr>
            <a:spLocks noGrp="1"/>
          </p:cNvSpPr>
          <p:nvPr>
            <p:ph type="title"/>
          </p:nvPr>
        </p:nvSpPr>
        <p:spPr>
          <a:xfrm>
            <a:off x="457200" y="444790"/>
            <a:ext cx="8229600" cy="1143000"/>
          </a:xfrm>
        </p:spPr>
        <p:txBody>
          <a:bodyPr>
            <a:noAutofit/>
          </a:bodyPr>
          <a:lstStyle/>
          <a:p>
            <a:r>
              <a:rPr lang="en-US" sz="2800" dirty="0"/>
              <a:t>W</a:t>
            </a:r>
            <a:r>
              <a:rPr lang="en-US" sz="2800" dirty="0" smtClean="0"/>
              <a:t>e need the continuity correction because W is actually a binomial distribution (integer number of counts one group is larger). The normal distribution is continuous (not just integers)</a:t>
            </a:r>
            <a:r>
              <a:rPr lang="en-US" sz="3600" dirty="0" smtClean="0"/>
              <a:t>.</a:t>
            </a:r>
            <a:endParaRPr lang="en-US" sz="3600" dirty="0"/>
          </a:p>
        </p:txBody>
      </p:sp>
      <p:sp>
        <p:nvSpPr>
          <p:cNvPr id="4" name="TextBox 3"/>
          <p:cNvSpPr txBox="1"/>
          <p:nvPr/>
        </p:nvSpPr>
        <p:spPr>
          <a:xfrm>
            <a:off x="5445431" y="4670785"/>
            <a:ext cx="3592108" cy="369332"/>
          </a:xfrm>
          <a:prstGeom prst="rect">
            <a:avLst/>
          </a:prstGeom>
          <a:noFill/>
        </p:spPr>
        <p:txBody>
          <a:bodyPr wrap="square" rtlCol="0">
            <a:spAutoFit/>
          </a:bodyPr>
          <a:lstStyle/>
          <a:p>
            <a:r>
              <a:rPr lang="en-US" dirty="0" smtClean="0"/>
              <a:t>P 122 of </a:t>
            </a:r>
            <a:r>
              <a:rPr lang="en-US" dirty="0" err="1" smtClean="0"/>
              <a:t>Helsel</a:t>
            </a:r>
            <a:r>
              <a:rPr lang="en-US" dirty="0" smtClean="0"/>
              <a:t> and Hirsch.</a:t>
            </a:r>
            <a:endParaRPr lang="en-US" dirty="0"/>
          </a:p>
        </p:txBody>
      </p:sp>
      <p:sp>
        <p:nvSpPr>
          <p:cNvPr id="5" name="TextBox 4"/>
          <p:cNvSpPr txBox="1"/>
          <p:nvPr/>
        </p:nvSpPr>
        <p:spPr>
          <a:xfrm>
            <a:off x="6334762" y="5174438"/>
            <a:ext cx="3032113" cy="1200329"/>
          </a:xfrm>
          <a:prstGeom prst="rect">
            <a:avLst/>
          </a:prstGeom>
          <a:noFill/>
        </p:spPr>
        <p:txBody>
          <a:bodyPr wrap="square" rtlCol="0">
            <a:spAutoFit/>
          </a:bodyPr>
          <a:lstStyle/>
          <a:p>
            <a:r>
              <a:rPr lang="en-US" dirty="0" smtClean="0"/>
              <a:t>Also </a:t>
            </a:r>
            <a:r>
              <a:rPr lang="en-US" dirty="0"/>
              <a:t>see: http://</a:t>
            </a:r>
            <a:r>
              <a:rPr lang="en-US" dirty="0" err="1"/>
              <a:t>www.statisticshowto.com</a:t>
            </a:r>
            <a:r>
              <a:rPr lang="en-US" dirty="0"/>
              <a:t>/what-is-the-continuity-correction-factor/ </a:t>
            </a:r>
          </a:p>
        </p:txBody>
      </p:sp>
    </p:spTree>
    <p:extLst>
      <p:ext uri="{BB962C8B-B14F-4D97-AF65-F5344CB8AC3E}">
        <p14:creationId xmlns:p14="http://schemas.microsoft.com/office/powerpoint/2010/main" val="3353433829"/>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MonteCarlo</a:t>
            </a:r>
            <a:r>
              <a:rPr lang="en-US" dirty="0" smtClean="0"/>
              <a:t> Simulation</a:t>
            </a:r>
            <a:endParaRPr lang="en-US" dirty="0"/>
          </a:p>
        </p:txBody>
      </p:sp>
      <p:sp>
        <p:nvSpPr>
          <p:cNvPr id="3" name="Slide Number Placeholder 2"/>
          <p:cNvSpPr>
            <a:spLocks noGrp="1"/>
          </p:cNvSpPr>
          <p:nvPr>
            <p:ph type="sldNum" sz="quarter" idx="12"/>
          </p:nvPr>
        </p:nvSpPr>
        <p:spPr/>
        <p:txBody>
          <a:bodyPr/>
          <a:lstStyle/>
          <a:p>
            <a:pPr>
              <a:defRPr/>
            </a:pPr>
            <a:fld id="{B4EF40A4-3685-466A-89FD-845C5FAA54BD}" type="slidenum">
              <a:rPr lang="en-US" smtClean="0"/>
              <a:pPr>
                <a:defRPr/>
              </a:pPr>
              <a:t>84</a:t>
            </a:fld>
            <a:endParaRPr lang="en-US"/>
          </a:p>
        </p:txBody>
      </p:sp>
    </p:spTree>
    <p:extLst>
      <p:ext uri="{BB962C8B-B14F-4D97-AF65-F5344CB8AC3E}">
        <p14:creationId xmlns:p14="http://schemas.microsoft.com/office/powerpoint/2010/main" val="1657587760"/>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0"/>
            <a:ext cx="8763000" cy="7848600"/>
          </a:xfrm>
          <a:prstGeom prst="rect">
            <a:avLst/>
          </a:prstGeom>
          <a:noFill/>
        </p:spPr>
        <p:txBody>
          <a:bodyPr>
            <a:spAutoFit/>
          </a:bodyPr>
          <a:lstStyle/>
          <a:p>
            <a:pPr fontAlgn="auto">
              <a:spcBef>
                <a:spcPts val="0"/>
              </a:spcBef>
              <a:spcAft>
                <a:spcPts val="0"/>
              </a:spcAft>
              <a:defRPr/>
            </a:pPr>
            <a:r>
              <a:rPr lang="en-US" b="1" dirty="0">
                <a:latin typeface="+mn-lt"/>
              </a:rPr>
              <a:t>Inference Testing Using Monte Carlo Simulation:</a:t>
            </a:r>
          </a:p>
          <a:p>
            <a:pPr fontAlgn="auto">
              <a:spcBef>
                <a:spcPts val="0"/>
              </a:spcBef>
              <a:spcAft>
                <a:spcPts val="0"/>
              </a:spcAft>
              <a:defRPr/>
            </a:pPr>
            <a:endParaRPr lang="en-US" dirty="0">
              <a:latin typeface="+mn-lt"/>
            </a:endParaRPr>
          </a:p>
          <a:p>
            <a:pPr fontAlgn="auto">
              <a:spcBef>
                <a:spcPts val="0"/>
              </a:spcBef>
              <a:spcAft>
                <a:spcPts val="0"/>
              </a:spcAft>
              <a:defRPr/>
            </a:pPr>
            <a:r>
              <a:rPr lang="en-US" dirty="0">
                <a:latin typeface="+mn-lt"/>
              </a:rPr>
              <a:t>Assuming a particular probability distribution, Monte Carlo Simulation can be used to construct an arbitrarily large set of M random samples (each with a finite sample size n).   </a:t>
            </a:r>
          </a:p>
          <a:p>
            <a:pPr fontAlgn="auto">
              <a:spcBef>
                <a:spcPts val="0"/>
              </a:spcBef>
              <a:spcAft>
                <a:spcPts val="0"/>
              </a:spcAft>
              <a:defRPr/>
            </a:pPr>
            <a:r>
              <a:rPr lang="en-US" dirty="0">
                <a:latin typeface="+mn-lt"/>
              </a:rPr>
              <a:t>For any test statistic (e.g. </a:t>
            </a:r>
            <a:r>
              <a:rPr lang="el-GR" dirty="0">
                <a:latin typeface="+mn-lt"/>
              </a:rPr>
              <a:t>μ</a:t>
            </a:r>
            <a:r>
              <a:rPr lang="en-US" dirty="0">
                <a:latin typeface="+mn-lt"/>
              </a:rPr>
              <a:t>, </a:t>
            </a:r>
            <a:r>
              <a:rPr lang="el-GR" dirty="0">
                <a:latin typeface="+mn-lt"/>
              </a:rPr>
              <a:t>σ</a:t>
            </a:r>
            <a:r>
              <a:rPr lang="en-US" dirty="0">
                <a:latin typeface="+mn-lt"/>
              </a:rPr>
              <a:t>) that can be calculated from these sample data sets we can easily construct a set of empirical values defining a rejection region with Type I error </a:t>
            </a:r>
            <a:r>
              <a:rPr lang="el-GR" b="1" dirty="0">
                <a:latin typeface="+mn-lt"/>
              </a:rPr>
              <a:t>α</a:t>
            </a:r>
            <a:r>
              <a:rPr lang="en-US" dirty="0">
                <a:latin typeface="+mn-lt"/>
              </a:rPr>
              <a:t>. </a:t>
            </a:r>
          </a:p>
          <a:p>
            <a:pPr fontAlgn="auto">
              <a:spcBef>
                <a:spcPts val="0"/>
              </a:spcBef>
              <a:spcAft>
                <a:spcPts val="0"/>
              </a:spcAft>
              <a:defRPr/>
            </a:pPr>
            <a:endParaRPr lang="en-US" dirty="0">
              <a:latin typeface="+mn-lt"/>
            </a:endParaRPr>
          </a:p>
          <a:p>
            <a:pPr fontAlgn="auto">
              <a:spcBef>
                <a:spcPts val="0"/>
              </a:spcBef>
              <a:spcAft>
                <a:spcPts val="0"/>
              </a:spcAft>
              <a:defRPr/>
            </a:pPr>
            <a:r>
              <a:rPr lang="en-US" dirty="0">
                <a:latin typeface="+mn-lt"/>
              </a:rPr>
              <a:t>Procedure for independent  (i.e. non-</a:t>
            </a:r>
            <a:r>
              <a:rPr lang="en-US" dirty="0" err="1">
                <a:latin typeface="+mn-lt"/>
              </a:rPr>
              <a:t>autocorrelated</a:t>
            </a:r>
            <a:r>
              <a:rPr lang="en-US" dirty="0">
                <a:latin typeface="+mn-lt"/>
              </a:rPr>
              <a:t>) data:</a:t>
            </a:r>
          </a:p>
          <a:p>
            <a:pPr fontAlgn="auto">
              <a:spcBef>
                <a:spcPts val="0"/>
              </a:spcBef>
              <a:spcAft>
                <a:spcPts val="0"/>
              </a:spcAft>
              <a:defRPr/>
            </a:pPr>
            <a:endParaRPr lang="en-US" dirty="0">
              <a:latin typeface="+mn-lt"/>
            </a:endParaRPr>
          </a:p>
          <a:p>
            <a:pPr marL="342900" indent="-342900" fontAlgn="auto">
              <a:spcBef>
                <a:spcPts val="0"/>
              </a:spcBef>
              <a:spcAft>
                <a:spcPts val="0"/>
              </a:spcAft>
              <a:buFont typeface="+mj-lt"/>
              <a:buAutoNum type="arabicPeriod"/>
              <a:defRPr/>
            </a:pPr>
            <a:r>
              <a:rPr lang="en-US" dirty="0">
                <a:latin typeface="+mn-lt"/>
              </a:rPr>
              <a:t>Create M random samples, each of sample size n.</a:t>
            </a:r>
          </a:p>
          <a:p>
            <a:pPr marL="342900" indent="-342900" fontAlgn="auto">
              <a:spcBef>
                <a:spcPts val="0"/>
              </a:spcBef>
              <a:spcAft>
                <a:spcPts val="0"/>
              </a:spcAft>
              <a:buFont typeface="+mj-lt"/>
              <a:buAutoNum type="arabicPeriod"/>
              <a:defRPr/>
            </a:pPr>
            <a:endParaRPr lang="en-US" dirty="0">
              <a:latin typeface="+mn-lt"/>
            </a:endParaRPr>
          </a:p>
          <a:p>
            <a:pPr marL="342900" indent="-342900" fontAlgn="auto">
              <a:spcBef>
                <a:spcPts val="0"/>
              </a:spcBef>
              <a:spcAft>
                <a:spcPts val="0"/>
              </a:spcAft>
              <a:buFont typeface="+mj-lt"/>
              <a:buAutoNum type="arabicPeriod"/>
              <a:defRPr/>
            </a:pPr>
            <a:r>
              <a:rPr lang="en-US" dirty="0">
                <a:latin typeface="+mn-lt"/>
              </a:rPr>
              <a:t>Calculate the test statistic of interest for each sample.</a:t>
            </a:r>
          </a:p>
          <a:p>
            <a:pPr marL="342900" indent="-342900" fontAlgn="auto">
              <a:spcBef>
                <a:spcPts val="0"/>
              </a:spcBef>
              <a:spcAft>
                <a:spcPts val="0"/>
              </a:spcAft>
              <a:buFont typeface="+mj-lt"/>
              <a:buAutoNum type="arabicPeriod"/>
              <a:defRPr/>
            </a:pPr>
            <a:endParaRPr lang="en-US" dirty="0">
              <a:latin typeface="+mn-lt"/>
            </a:endParaRPr>
          </a:p>
          <a:p>
            <a:pPr marL="342900" indent="-342900" fontAlgn="auto">
              <a:spcBef>
                <a:spcPts val="0"/>
              </a:spcBef>
              <a:spcAft>
                <a:spcPts val="0"/>
              </a:spcAft>
              <a:buFont typeface="+mj-lt"/>
              <a:buAutoNum type="arabicPeriod"/>
              <a:defRPr/>
            </a:pPr>
            <a:r>
              <a:rPr lang="en-US" dirty="0">
                <a:latin typeface="+mn-lt"/>
              </a:rPr>
              <a:t>Rank the M test statistics</a:t>
            </a:r>
          </a:p>
          <a:p>
            <a:pPr marL="342900" indent="-342900" fontAlgn="auto">
              <a:spcBef>
                <a:spcPts val="0"/>
              </a:spcBef>
              <a:spcAft>
                <a:spcPts val="0"/>
              </a:spcAft>
              <a:buFont typeface="+mj-lt"/>
              <a:buAutoNum type="arabicPeriod"/>
              <a:defRPr/>
            </a:pPr>
            <a:endParaRPr lang="en-US" dirty="0">
              <a:latin typeface="+mn-lt"/>
            </a:endParaRPr>
          </a:p>
          <a:p>
            <a:pPr marL="342900" indent="-342900" fontAlgn="auto">
              <a:spcBef>
                <a:spcPts val="0"/>
              </a:spcBef>
              <a:spcAft>
                <a:spcPts val="0"/>
              </a:spcAft>
              <a:buFont typeface="+mj-lt"/>
              <a:buAutoNum type="arabicPeriod"/>
              <a:defRPr/>
            </a:pPr>
            <a:r>
              <a:rPr lang="en-US" dirty="0">
                <a:latin typeface="+mn-lt"/>
              </a:rPr>
              <a:t>Using the </a:t>
            </a:r>
            <a:r>
              <a:rPr lang="en-US" dirty="0" err="1">
                <a:latin typeface="+mn-lt"/>
              </a:rPr>
              <a:t>Cunnane</a:t>
            </a:r>
            <a:r>
              <a:rPr lang="en-US" dirty="0">
                <a:latin typeface="+mn-lt"/>
              </a:rPr>
              <a:t> unbiased </a:t>
            </a:r>
            <a:r>
              <a:rPr lang="en-US" dirty="0" err="1">
                <a:latin typeface="+mn-lt"/>
              </a:rPr>
              <a:t>quantile</a:t>
            </a:r>
            <a:r>
              <a:rPr lang="en-US" dirty="0">
                <a:latin typeface="+mn-lt"/>
              </a:rPr>
              <a:t> estimator, construct the CDF of the M sample test statistics.</a:t>
            </a:r>
          </a:p>
          <a:p>
            <a:pPr marL="342900" indent="-342900" fontAlgn="auto">
              <a:spcBef>
                <a:spcPts val="0"/>
              </a:spcBef>
              <a:spcAft>
                <a:spcPts val="0"/>
              </a:spcAft>
              <a:buFont typeface="+mj-lt"/>
              <a:buAutoNum type="arabicPeriod"/>
              <a:defRPr/>
            </a:pPr>
            <a:endParaRPr lang="en-US" dirty="0">
              <a:latin typeface="+mn-lt"/>
            </a:endParaRPr>
          </a:p>
          <a:p>
            <a:pPr marL="342900" indent="-342900" fontAlgn="auto">
              <a:spcBef>
                <a:spcPts val="0"/>
              </a:spcBef>
              <a:spcAft>
                <a:spcPts val="0"/>
              </a:spcAft>
              <a:buFont typeface="+mj-lt"/>
              <a:buAutoNum type="arabicPeriod"/>
              <a:defRPr/>
            </a:pPr>
            <a:r>
              <a:rPr lang="en-US" dirty="0">
                <a:latin typeface="+mn-lt"/>
              </a:rPr>
              <a:t>Extract the appropriate </a:t>
            </a:r>
            <a:r>
              <a:rPr lang="en-US" dirty="0" err="1">
                <a:latin typeface="+mn-lt"/>
              </a:rPr>
              <a:t>quantile</a:t>
            </a:r>
            <a:r>
              <a:rPr lang="en-US" dirty="0">
                <a:latin typeface="+mn-lt"/>
              </a:rPr>
              <a:t> associated with the Type I error </a:t>
            </a:r>
            <a:r>
              <a:rPr lang="el-GR" b="1" dirty="0">
                <a:latin typeface="+mn-lt"/>
              </a:rPr>
              <a:t>α</a:t>
            </a:r>
            <a:r>
              <a:rPr lang="en-US" b="1" dirty="0">
                <a:latin typeface="+mn-lt"/>
              </a:rPr>
              <a:t>.  </a:t>
            </a:r>
            <a:r>
              <a:rPr lang="en-US" dirty="0">
                <a:latin typeface="+mn-lt"/>
              </a:rPr>
              <a:t>E.g. extract the 5</a:t>
            </a:r>
            <a:r>
              <a:rPr lang="en-US" baseline="30000" dirty="0">
                <a:latin typeface="+mn-lt"/>
              </a:rPr>
              <a:t>th</a:t>
            </a:r>
            <a:r>
              <a:rPr lang="en-US" dirty="0">
                <a:latin typeface="+mn-lt"/>
              </a:rPr>
              <a:t> or 95</a:t>
            </a:r>
            <a:r>
              <a:rPr lang="en-US" baseline="30000" dirty="0">
                <a:latin typeface="+mn-lt"/>
              </a:rPr>
              <a:t>th</a:t>
            </a:r>
            <a:r>
              <a:rPr lang="en-US" dirty="0">
                <a:latin typeface="+mn-lt"/>
              </a:rPr>
              <a:t>  percentile from the CDF  for </a:t>
            </a:r>
            <a:r>
              <a:rPr lang="el-GR" b="1" dirty="0">
                <a:latin typeface="+mn-lt"/>
              </a:rPr>
              <a:t>α</a:t>
            </a:r>
            <a:r>
              <a:rPr lang="en-US" b="1" dirty="0">
                <a:latin typeface="+mn-lt"/>
              </a:rPr>
              <a:t> = 0.05 </a:t>
            </a:r>
            <a:r>
              <a:rPr lang="en-US" dirty="0">
                <a:latin typeface="+mn-lt"/>
              </a:rPr>
              <a:t>for a one-tailed test.</a:t>
            </a:r>
          </a:p>
          <a:p>
            <a:pPr marL="342900" indent="-342900" fontAlgn="auto">
              <a:spcBef>
                <a:spcPts val="0"/>
              </a:spcBef>
              <a:spcAft>
                <a:spcPts val="0"/>
              </a:spcAft>
              <a:buFont typeface="+mj-lt"/>
              <a:buAutoNum type="arabicPeriod"/>
              <a:defRPr/>
            </a:pPr>
            <a:endParaRPr lang="en-US" dirty="0">
              <a:latin typeface="+mn-lt"/>
            </a:endParaRPr>
          </a:p>
          <a:p>
            <a:pPr marL="342900" indent="-342900" fontAlgn="auto">
              <a:spcBef>
                <a:spcPts val="0"/>
              </a:spcBef>
              <a:spcAft>
                <a:spcPts val="0"/>
              </a:spcAft>
              <a:buFont typeface="+mj-lt"/>
              <a:buAutoNum type="arabicPeriod"/>
              <a:defRPr/>
            </a:pPr>
            <a:r>
              <a:rPr lang="en-US" dirty="0">
                <a:latin typeface="+mn-lt"/>
              </a:rPr>
              <a:t>Compare the test statistic from another data set (with sample of size n), to this rejection value.</a:t>
            </a:r>
          </a:p>
          <a:p>
            <a:pPr fontAlgn="auto">
              <a:spcBef>
                <a:spcPts val="0"/>
              </a:spcBef>
              <a:spcAft>
                <a:spcPts val="0"/>
              </a:spcAft>
              <a:defRPr/>
            </a:pPr>
            <a:endParaRPr lang="en-US" dirty="0">
              <a:latin typeface="+mn-lt"/>
            </a:endParaRPr>
          </a:p>
          <a:p>
            <a:pPr fontAlgn="auto">
              <a:spcBef>
                <a:spcPts val="0"/>
              </a:spcBef>
              <a:spcAft>
                <a:spcPts val="0"/>
              </a:spcAft>
              <a:defRPr/>
            </a:pPr>
            <a:endParaRPr lang="en-US" dirty="0">
              <a:latin typeface="+mn-lt"/>
            </a:endParaRPr>
          </a:p>
          <a:p>
            <a:pPr fontAlgn="auto">
              <a:spcBef>
                <a:spcPts val="0"/>
              </a:spcBef>
              <a:spcAft>
                <a:spcPts val="0"/>
              </a:spcAft>
              <a:defRPr/>
            </a:pPr>
            <a:endParaRPr lang="en-US" dirty="0">
              <a:latin typeface="+mn-lt"/>
            </a:endParaRPr>
          </a:p>
          <a:p>
            <a:pPr fontAlgn="auto">
              <a:spcBef>
                <a:spcPts val="0"/>
              </a:spcBef>
              <a:spcAft>
                <a:spcPts val="0"/>
              </a:spcAft>
              <a:defRPr/>
            </a:pPr>
            <a:endParaRPr lang="en-US" dirty="0">
              <a:latin typeface="+mn-lt"/>
            </a:endParaRPr>
          </a:p>
        </p:txBody>
      </p:sp>
      <p:sp>
        <p:nvSpPr>
          <p:cNvPr id="3" name="Slide Number Placeholder 2"/>
          <p:cNvSpPr>
            <a:spLocks noGrp="1"/>
          </p:cNvSpPr>
          <p:nvPr>
            <p:ph type="sldNum" sz="quarter" idx="12"/>
          </p:nvPr>
        </p:nvSpPr>
        <p:spPr/>
        <p:txBody>
          <a:bodyPr/>
          <a:lstStyle/>
          <a:p>
            <a:pPr>
              <a:defRPr/>
            </a:pPr>
            <a:fld id="{23D82150-27AD-43A4-B273-613CC650DAC5}" type="slidenum">
              <a:rPr lang="en-US" smtClean="0"/>
              <a:pPr>
                <a:defRPr/>
              </a:pPr>
              <a:t>85</a:t>
            </a:fld>
            <a:endParaRPr lang="en-US"/>
          </a:p>
        </p:txBody>
      </p:sp>
    </p:spTree>
    <p:extLst>
      <p:ext uri="{BB962C8B-B14F-4D97-AF65-F5344CB8AC3E}">
        <p14:creationId xmlns:p14="http://schemas.microsoft.com/office/powerpoint/2010/main" val="1124666742"/>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304800"/>
            <a:ext cx="8839200" cy="5632450"/>
          </a:xfrm>
          <a:prstGeom prst="rect">
            <a:avLst/>
          </a:prstGeom>
          <a:noFill/>
        </p:spPr>
        <p:txBody>
          <a:bodyPr>
            <a:spAutoFit/>
          </a:bodyPr>
          <a:lstStyle/>
          <a:p>
            <a:pPr fontAlgn="auto">
              <a:spcBef>
                <a:spcPts val="0"/>
              </a:spcBef>
              <a:spcAft>
                <a:spcPts val="0"/>
              </a:spcAft>
              <a:defRPr/>
            </a:pPr>
            <a:r>
              <a:rPr lang="en-US" b="1" dirty="0">
                <a:latin typeface="+mn-lt"/>
              </a:rPr>
              <a:t>Monte Carlo Type II Error Analysis:</a:t>
            </a:r>
          </a:p>
          <a:p>
            <a:pPr fontAlgn="auto">
              <a:spcBef>
                <a:spcPts val="0"/>
              </a:spcBef>
              <a:spcAft>
                <a:spcPts val="0"/>
              </a:spcAft>
              <a:defRPr/>
            </a:pPr>
            <a:endParaRPr lang="en-US" dirty="0">
              <a:latin typeface="+mn-lt"/>
            </a:endParaRPr>
          </a:p>
          <a:p>
            <a:pPr fontAlgn="auto">
              <a:spcBef>
                <a:spcPts val="0"/>
              </a:spcBef>
              <a:spcAft>
                <a:spcPts val="0"/>
              </a:spcAft>
              <a:defRPr/>
            </a:pPr>
            <a:r>
              <a:rPr lang="en-US" dirty="0">
                <a:latin typeface="+mn-lt"/>
              </a:rPr>
              <a:t>By constructing N samples of m values from a known probability distribution, we can also estimate the Type II error associated with our Monte Carlo inference test based on a given </a:t>
            </a:r>
            <a:r>
              <a:rPr lang="el-GR" b="1" dirty="0">
                <a:latin typeface="+mn-lt"/>
              </a:rPr>
              <a:t>α</a:t>
            </a:r>
            <a:r>
              <a:rPr lang="en-US" dirty="0">
                <a:latin typeface="+mn-lt"/>
              </a:rPr>
              <a:t> from the previous page.</a:t>
            </a:r>
          </a:p>
          <a:p>
            <a:pPr fontAlgn="auto">
              <a:spcBef>
                <a:spcPts val="0"/>
              </a:spcBef>
              <a:spcAft>
                <a:spcPts val="0"/>
              </a:spcAft>
              <a:defRPr/>
            </a:pPr>
            <a:endParaRPr lang="en-US" dirty="0">
              <a:latin typeface="+mn-lt"/>
            </a:endParaRPr>
          </a:p>
          <a:p>
            <a:pPr fontAlgn="auto">
              <a:spcBef>
                <a:spcPts val="0"/>
              </a:spcBef>
              <a:spcAft>
                <a:spcPts val="0"/>
              </a:spcAft>
              <a:defRPr/>
            </a:pPr>
            <a:endParaRPr lang="en-US" dirty="0">
              <a:latin typeface="+mn-lt"/>
            </a:endParaRPr>
          </a:p>
          <a:p>
            <a:pPr fontAlgn="auto">
              <a:spcBef>
                <a:spcPts val="0"/>
              </a:spcBef>
              <a:spcAft>
                <a:spcPts val="0"/>
              </a:spcAft>
              <a:defRPr/>
            </a:pPr>
            <a:r>
              <a:rPr lang="en-US" dirty="0">
                <a:latin typeface="+mn-lt"/>
              </a:rPr>
              <a:t>Procedure:</a:t>
            </a:r>
          </a:p>
          <a:p>
            <a:pPr fontAlgn="auto">
              <a:spcBef>
                <a:spcPts val="0"/>
              </a:spcBef>
              <a:spcAft>
                <a:spcPts val="0"/>
              </a:spcAft>
              <a:defRPr/>
            </a:pPr>
            <a:endParaRPr lang="en-US" dirty="0">
              <a:latin typeface="+mn-lt"/>
            </a:endParaRPr>
          </a:p>
          <a:p>
            <a:pPr marL="342900" indent="-342900" fontAlgn="auto">
              <a:spcBef>
                <a:spcPts val="0"/>
              </a:spcBef>
              <a:spcAft>
                <a:spcPts val="0"/>
              </a:spcAft>
              <a:buFont typeface="+mj-lt"/>
              <a:buAutoNum type="arabicPeriod"/>
              <a:defRPr/>
            </a:pPr>
            <a:r>
              <a:rPr lang="en-US" dirty="0">
                <a:latin typeface="+mn-lt"/>
              </a:rPr>
              <a:t>Construct a large random sample with a known change in </a:t>
            </a:r>
            <a:r>
              <a:rPr lang="el-GR" b="1" dirty="0">
                <a:latin typeface="+mn-lt"/>
              </a:rPr>
              <a:t>μ</a:t>
            </a:r>
            <a:r>
              <a:rPr lang="en-US" dirty="0">
                <a:latin typeface="+mn-lt"/>
              </a:rPr>
              <a:t>  and/or  </a:t>
            </a:r>
            <a:r>
              <a:rPr lang="el-GR" b="1" dirty="0">
                <a:latin typeface="+mn-lt"/>
              </a:rPr>
              <a:t>σ</a:t>
            </a:r>
            <a:r>
              <a:rPr lang="en-US" dirty="0">
                <a:latin typeface="+mn-lt"/>
              </a:rPr>
              <a:t>.</a:t>
            </a:r>
          </a:p>
          <a:p>
            <a:pPr marL="342900" indent="-342900" fontAlgn="auto">
              <a:spcBef>
                <a:spcPts val="0"/>
              </a:spcBef>
              <a:spcAft>
                <a:spcPts val="0"/>
              </a:spcAft>
              <a:buFont typeface="+mj-lt"/>
              <a:buAutoNum type="arabicPeriod"/>
              <a:defRPr/>
            </a:pPr>
            <a:endParaRPr lang="en-US" dirty="0">
              <a:latin typeface="+mn-lt"/>
            </a:endParaRPr>
          </a:p>
          <a:p>
            <a:pPr marL="342900" indent="-342900" fontAlgn="auto">
              <a:spcBef>
                <a:spcPts val="0"/>
              </a:spcBef>
              <a:spcAft>
                <a:spcPts val="0"/>
              </a:spcAft>
              <a:buFont typeface="+mj-lt"/>
              <a:buAutoNum type="arabicPeriod"/>
              <a:defRPr/>
            </a:pPr>
            <a:r>
              <a:rPr lang="en-US" dirty="0">
                <a:latin typeface="+mn-lt"/>
              </a:rPr>
              <a:t>Calculate the test statistic of interest for each of these samples.</a:t>
            </a:r>
          </a:p>
          <a:p>
            <a:pPr marL="342900" indent="-342900" fontAlgn="auto">
              <a:spcBef>
                <a:spcPts val="0"/>
              </a:spcBef>
              <a:spcAft>
                <a:spcPts val="0"/>
              </a:spcAft>
              <a:buFont typeface="+mj-lt"/>
              <a:buAutoNum type="arabicPeriod"/>
              <a:defRPr/>
            </a:pPr>
            <a:endParaRPr lang="en-US" dirty="0">
              <a:latin typeface="+mn-lt"/>
            </a:endParaRPr>
          </a:p>
          <a:p>
            <a:pPr marL="342900" indent="-342900" fontAlgn="auto">
              <a:spcBef>
                <a:spcPts val="0"/>
              </a:spcBef>
              <a:spcAft>
                <a:spcPts val="0"/>
              </a:spcAft>
              <a:buFont typeface="+mj-lt"/>
              <a:buAutoNum type="arabicPeriod"/>
              <a:defRPr/>
            </a:pPr>
            <a:r>
              <a:rPr lang="en-US" dirty="0">
                <a:latin typeface="+mn-lt"/>
              </a:rPr>
              <a:t>Count how many of these sample statistics are outside the rejection region for a given </a:t>
            </a:r>
            <a:r>
              <a:rPr lang="el-GR" b="1" dirty="0">
                <a:latin typeface="+mn-lt"/>
              </a:rPr>
              <a:t>α</a:t>
            </a:r>
            <a:r>
              <a:rPr lang="en-US" dirty="0">
                <a:latin typeface="+mn-lt"/>
              </a:rPr>
              <a:t> and change in </a:t>
            </a:r>
            <a:r>
              <a:rPr lang="el-GR" b="1" dirty="0">
                <a:latin typeface="+mn-lt"/>
              </a:rPr>
              <a:t>μ</a:t>
            </a:r>
            <a:r>
              <a:rPr lang="en-US" dirty="0">
                <a:latin typeface="+mn-lt"/>
              </a:rPr>
              <a:t>   and/or  </a:t>
            </a:r>
            <a:r>
              <a:rPr lang="el-GR" b="1" dirty="0">
                <a:latin typeface="+mn-lt"/>
              </a:rPr>
              <a:t>σ</a:t>
            </a:r>
            <a:r>
              <a:rPr lang="en-US" dirty="0">
                <a:latin typeface="+mn-lt"/>
              </a:rPr>
              <a:t> using the Monte Carlo analysis from the previous page.</a:t>
            </a:r>
          </a:p>
          <a:p>
            <a:pPr marL="342900" indent="-342900" fontAlgn="auto">
              <a:spcBef>
                <a:spcPts val="0"/>
              </a:spcBef>
              <a:spcAft>
                <a:spcPts val="0"/>
              </a:spcAft>
              <a:buFont typeface="+mj-lt"/>
              <a:buAutoNum type="arabicPeriod"/>
              <a:defRPr/>
            </a:pPr>
            <a:endParaRPr lang="en-US" dirty="0">
              <a:latin typeface="+mn-lt"/>
            </a:endParaRPr>
          </a:p>
          <a:p>
            <a:pPr marL="342900" indent="-342900" fontAlgn="auto">
              <a:spcBef>
                <a:spcPts val="0"/>
              </a:spcBef>
              <a:spcAft>
                <a:spcPts val="0"/>
              </a:spcAft>
              <a:buFont typeface="+mj-lt"/>
              <a:buAutoNum type="arabicPeriod"/>
              <a:defRPr/>
            </a:pPr>
            <a:r>
              <a:rPr lang="en-US" dirty="0">
                <a:latin typeface="+mn-lt"/>
              </a:rPr>
              <a:t>The fraction of the samples outside the rejection region, divided by the total samples is an estimate of </a:t>
            </a:r>
            <a:r>
              <a:rPr lang="el-GR" b="1" dirty="0">
                <a:latin typeface="+mn-lt"/>
              </a:rPr>
              <a:t>Β</a:t>
            </a:r>
            <a:r>
              <a:rPr lang="en-US" b="1" dirty="0">
                <a:latin typeface="+mn-lt"/>
              </a:rPr>
              <a:t>.  </a:t>
            </a:r>
            <a:r>
              <a:rPr lang="en-US" dirty="0">
                <a:latin typeface="+mn-lt"/>
              </a:rPr>
              <a:t>I.e.</a:t>
            </a:r>
          </a:p>
          <a:p>
            <a:pPr fontAlgn="auto">
              <a:spcBef>
                <a:spcPts val="0"/>
              </a:spcBef>
              <a:spcAft>
                <a:spcPts val="0"/>
              </a:spcAft>
              <a:defRPr/>
            </a:pPr>
            <a:endParaRPr lang="en-US" dirty="0">
              <a:latin typeface="+mn-lt"/>
            </a:endParaRPr>
          </a:p>
          <a:p>
            <a:pPr fontAlgn="auto">
              <a:spcBef>
                <a:spcPts val="0"/>
              </a:spcBef>
              <a:spcAft>
                <a:spcPts val="0"/>
              </a:spcAft>
              <a:defRPr/>
            </a:pPr>
            <a:endParaRPr lang="en-US" dirty="0">
              <a:latin typeface="+mn-lt"/>
            </a:endParaRPr>
          </a:p>
        </p:txBody>
      </p:sp>
      <p:sp>
        <p:nvSpPr>
          <p:cNvPr id="72706" name="Rectangle 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72707"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524000" y="5638800"/>
            <a:ext cx="5524500" cy="609600"/>
          </a:xfrm>
          <a:prstGeom prst="rect">
            <a:avLst/>
          </a:prstGeom>
          <a:noFill/>
          <a:ln w="9525">
            <a:noFill/>
            <a:miter lim="800000"/>
            <a:headEnd/>
            <a:tailEnd/>
          </a:ln>
        </p:spPr>
      </p:pic>
      <p:sp>
        <p:nvSpPr>
          <p:cNvPr id="72708" name="Rectangle 3"/>
          <p:cNvSpPr>
            <a:spLocks noChangeArrowheads="1"/>
          </p:cNvSpPr>
          <p:nvPr/>
        </p:nvSpPr>
        <p:spPr bwMode="auto">
          <a:xfrm>
            <a:off x="0" y="1066800"/>
            <a:ext cx="9144000" cy="0"/>
          </a:xfrm>
          <a:prstGeom prst="rect">
            <a:avLst/>
          </a:prstGeom>
          <a:noFill/>
          <a:ln w="9525">
            <a:noFill/>
            <a:miter lim="800000"/>
            <a:headEnd/>
            <a:tailEnd/>
          </a:ln>
        </p:spPr>
        <p:txBody>
          <a:bodyPr wrap="none" anchor="ctr">
            <a:spAutoFit/>
          </a:bodyPr>
          <a:lstStyle/>
          <a:p>
            <a:endParaRPr lang="en-US"/>
          </a:p>
        </p:txBody>
      </p:sp>
      <p:sp>
        <p:nvSpPr>
          <p:cNvPr id="3" name="Slide Number Placeholder 2"/>
          <p:cNvSpPr>
            <a:spLocks noGrp="1"/>
          </p:cNvSpPr>
          <p:nvPr>
            <p:ph type="sldNum" sz="quarter" idx="12"/>
          </p:nvPr>
        </p:nvSpPr>
        <p:spPr/>
        <p:txBody>
          <a:bodyPr/>
          <a:lstStyle/>
          <a:p>
            <a:pPr>
              <a:defRPr/>
            </a:pPr>
            <a:fld id="{23D82150-27AD-43A4-B273-613CC650DAC5}" type="slidenum">
              <a:rPr lang="en-US" smtClean="0"/>
              <a:pPr>
                <a:defRPr/>
              </a:pPr>
              <a:t>86</a:t>
            </a:fld>
            <a:endParaRPr lang="en-US"/>
          </a:p>
        </p:txBody>
      </p:sp>
    </p:spTree>
    <p:extLst>
      <p:ext uri="{BB962C8B-B14F-4D97-AF65-F5344CB8AC3E}">
        <p14:creationId xmlns:p14="http://schemas.microsoft.com/office/powerpoint/2010/main" val="278575804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now_depth_2018vot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1857"/>
            <a:ext cx="4834638" cy="3624943"/>
          </a:xfrm>
          <a:prstGeom prst="rect">
            <a:avLst/>
          </a:prstGeom>
        </p:spPr>
      </p:pic>
      <p:sp>
        <p:nvSpPr>
          <p:cNvPr id="2" name="Title 1"/>
          <p:cNvSpPr>
            <a:spLocks noGrp="1"/>
          </p:cNvSpPr>
          <p:nvPr>
            <p:ph type="title"/>
          </p:nvPr>
        </p:nvSpPr>
        <p:spPr/>
        <p:txBody>
          <a:bodyPr>
            <a:normAutofit fontScale="90000"/>
          </a:bodyPr>
          <a:lstStyle/>
          <a:p>
            <a:r>
              <a:rPr lang="en-US" dirty="0" smtClean="0"/>
              <a:t>Confidence of “true value” from a distribution</a:t>
            </a:r>
            <a:endParaRPr lang="en-US" dirty="0"/>
          </a:p>
        </p:txBody>
      </p:sp>
      <p:cxnSp>
        <p:nvCxnSpPr>
          <p:cNvPr id="5" name="Straight Connector 4"/>
          <p:cNvCxnSpPr/>
          <p:nvPr/>
        </p:nvCxnSpPr>
        <p:spPr>
          <a:xfrm>
            <a:off x="838200" y="2819400"/>
            <a:ext cx="3048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838200" y="2590800"/>
            <a:ext cx="0" cy="3810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3886200" y="2590800"/>
            <a:ext cx="0" cy="3810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819400" y="2286000"/>
            <a:ext cx="1371600" cy="369332"/>
          </a:xfrm>
          <a:prstGeom prst="rect">
            <a:avLst/>
          </a:prstGeom>
          <a:noFill/>
        </p:spPr>
        <p:txBody>
          <a:bodyPr wrap="square" rtlCol="0">
            <a:spAutoFit/>
          </a:bodyPr>
          <a:lstStyle/>
          <a:p>
            <a:r>
              <a:rPr lang="en-US" dirty="0" smtClean="0"/>
              <a:t>How wide?</a:t>
            </a:r>
            <a:endParaRPr lang="en-US" dirty="0"/>
          </a:p>
        </p:txBody>
      </p:sp>
      <p:sp>
        <p:nvSpPr>
          <p:cNvPr id="4" name="Slide Number Placeholder 3"/>
          <p:cNvSpPr>
            <a:spLocks noGrp="1"/>
          </p:cNvSpPr>
          <p:nvPr>
            <p:ph type="sldNum" sz="quarter" idx="12"/>
          </p:nvPr>
        </p:nvSpPr>
        <p:spPr/>
        <p:txBody>
          <a:bodyPr/>
          <a:lstStyle/>
          <a:p>
            <a:pPr>
              <a:defRPr/>
            </a:pPr>
            <a:fld id="{B4EF40A4-3685-466A-89FD-845C5FAA54BD}" type="slidenum">
              <a:rPr lang="en-US" smtClean="0"/>
              <a:pPr>
                <a:defRPr/>
              </a:pPr>
              <a:t>9</a:t>
            </a:fld>
            <a:endParaRPr lang="en-US"/>
          </a:p>
        </p:txBody>
      </p:sp>
      <p:sp>
        <p:nvSpPr>
          <p:cNvPr id="6" name="TextBox 5"/>
          <p:cNvSpPr txBox="1"/>
          <p:nvPr/>
        </p:nvSpPr>
        <p:spPr>
          <a:xfrm>
            <a:off x="5334000" y="3048000"/>
            <a:ext cx="3352800" cy="1200329"/>
          </a:xfrm>
          <a:prstGeom prst="rect">
            <a:avLst/>
          </a:prstGeom>
          <a:noFill/>
        </p:spPr>
        <p:txBody>
          <a:bodyPr wrap="square" rtlCol="0">
            <a:spAutoFit/>
          </a:bodyPr>
          <a:lstStyle/>
          <a:p>
            <a:r>
              <a:rPr lang="en-US" dirty="0" smtClean="0"/>
              <a:t>What certainty do we want?</a:t>
            </a:r>
          </a:p>
          <a:p>
            <a:endParaRPr lang="en-US" dirty="0"/>
          </a:p>
          <a:p>
            <a:r>
              <a:rPr lang="en-US" dirty="0" smtClean="0"/>
              <a:t>95% confidence intervals?</a:t>
            </a:r>
          </a:p>
          <a:p>
            <a:r>
              <a:rPr lang="en-US" dirty="0" smtClean="0"/>
              <a:t>90% confidence intervals?</a:t>
            </a:r>
            <a:endParaRPr lang="en-US" dirty="0"/>
          </a:p>
        </p:txBody>
      </p:sp>
    </p:spTree>
    <p:extLst>
      <p:ext uri="{BB962C8B-B14F-4D97-AF65-F5344CB8AC3E}">
        <p14:creationId xmlns:p14="http://schemas.microsoft.com/office/powerpoint/2010/main" val="380432131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2784</TotalTime>
  <Words>4443</Words>
  <Application>Microsoft Macintosh PowerPoint</Application>
  <PresentationFormat>On-screen Show (4:3)</PresentationFormat>
  <Paragraphs>1000</Paragraphs>
  <Slides>86</Slides>
  <Notes>3</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86</vt:i4>
      </vt:variant>
    </vt:vector>
  </HeadingPairs>
  <TitlesOfParts>
    <vt:vector size="88" baseType="lpstr">
      <vt:lpstr>Office Theme</vt:lpstr>
      <vt:lpstr>Worksheet</vt:lpstr>
      <vt:lpstr>More on Hypothesis Testing</vt:lpstr>
      <vt:lpstr>Where did the normal distribution come from?</vt:lpstr>
      <vt:lpstr>PowerPoint Presentation</vt:lpstr>
      <vt:lpstr>PowerPoint Presentation</vt:lpstr>
      <vt:lpstr>Dec 3, 2014: ?? cm ± ?? cm</vt:lpstr>
      <vt:lpstr>Sept 27, 2019 results</vt:lpstr>
      <vt:lpstr>PowerPoint Presentation</vt:lpstr>
      <vt:lpstr>PowerPoint Presentation</vt:lpstr>
      <vt:lpstr>Confidence of “true value” from a distribution</vt:lpstr>
      <vt:lpstr>Apply Quantile Mapping (which we just learned)</vt:lpstr>
      <vt:lpstr>The CDF let’s us readily identify the median value:</vt:lpstr>
      <vt:lpstr>It also shows us confidence intervals:</vt:lpstr>
      <vt:lpstr>It also shows us confidence intervals:</vt:lpstr>
      <vt:lpstr>95% confidence is from 0.025 to 0.975.</vt:lpstr>
      <vt:lpstr>What things should we notice about this graph?</vt:lpstr>
      <vt:lpstr>What things should we notice about this graph?</vt:lpstr>
      <vt:lpstr>What things should we notice about this graph?</vt:lpstr>
      <vt:lpstr>What things should we notice about this graph?</vt:lpstr>
      <vt:lpstr>PowerPoint Presentation</vt:lpstr>
      <vt:lpstr>2019 Results: Most people said 2 cm, which agrees with the results from the distribution</vt:lpstr>
      <vt:lpstr>PowerPoint Presentation</vt:lpstr>
      <vt:lpstr>PowerPoint Presentation</vt:lpstr>
      <vt:lpstr>PowerPoint Presentation</vt:lpstr>
      <vt:lpstr>I ask students to look at the snow pole every year.  I hypothesize that different classes will come up with different means because seeing the graph in poll everywhere influences the votes.  [Note: I came up with this hypothesis before looking at the data.]  Null Hypothesis: ???</vt:lpstr>
      <vt:lpstr>Median increased from 17 to 18 cm. Is that significant?</vt:lpstr>
      <vt:lpstr>PowerPoint Presentation</vt:lpstr>
      <vt:lpstr>PowerPoint Presentation</vt:lpstr>
      <vt:lpstr>PowerPoint Presentation</vt:lpstr>
      <vt:lpstr>PowerPoint Presentation</vt:lpstr>
      <vt:lpstr>PowerPoint Presentation</vt:lpstr>
      <vt:lpstr>PowerPoint Presentation</vt:lpstr>
      <vt:lpstr>The Central Limit theorem tells us we can use the normal distribution for any large sample hypothesis testing about changes in the mean</vt:lpstr>
      <vt:lpstr>So, on homework 1, we plotted CDFs of our peak streamflow data vs. the CDF for a normal distribution.  Did our data look normally distributed? </vt:lpstr>
      <vt:lpstr>So, on homework 1, we plotted CDFs of our peak streamflow data vs. the CDF for a normal distribution.  Did our data look normally distributed?  So, if we want to test for a change in the mean value of peak streamflow (HW 2), can we use statistical tests designed for the normal distribution? </vt:lpstr>
      <vt:lpstr>PowerPoint Presentation</vt:lpstr>
      <vt:lpstr>PowerPoint Presentation</vt:lpstr>
      <vt:lpstr>Should it be 1-sided or 2-sided?</vt:lpstr>
      <vt:lpstr>I ask students to look at the snow pole every year.  I hypothesize that different classes will come up with different means because seeing the graph in poll everywhere influences the votes.  [Note: I came up with this hypothesis before looking at the data.]  Should this test be one or two sided?</vt:lpstr>
      <vt:lpstr>What should alpha be?</vt:lpstr>
      <vt:lpstr>PowerPoint Presentation</vt:lpstr>
      <vt:lpstr>PowerPoint Presentation</vt:lpstr>
      <vt:lpstr>Test statistic falls to the left of the cut-off.  This mean could occur by chance from the same true distribution.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 II Error:  But if you’re making up the “true” distribution you’re missing, what are you doing anyway? Why???</vt:lpstr>
      <vt:lpstr>Type II Error:  But if you’re making up the “true” distribution you’re missing, what are you doing anyway? Why???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0.5 is not larger than 1.7. Do not reject the null.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When should you choose a parametric test vs. a non-parametric test?</vt:lpstr>
      <vt:lpstr>When should you choose a parametric test vs. a non-parametric test?</vt:lpstr>
      <vt:lpstr>What’s the penalty for picking the wrong test (other than having reviewers and stats experts look down on you)?</vt:lpstr>
      <vt:lpstr>PowerPoint Presentation</vt:lpstr>
      <vt:lpstr>PowerPoint Presentation</vt:lpstr>
      <vt:lpstr>PowerPoint Presentation</vt:lpstr>
      <vt:lpstr>PowerPoint Presentation</vt:lpstr>
      <vt:lpstr>PowerPoint Presentation</vt:lpstr>
      <vt:lpstr>PowerPoint Presentation</vt:lpstr>
      <vt:lpstr>Two Sample Wilcoxon Rank-Sum Test (see excel file):  (See page 118 in Helsel and Hirsch) </vt:lpstr>
      <vt:lpstr>We need the continuity correction because W is actually a binomial distribution (integer number of counts one group is larger). The normal distribution is continuous (not just integers).</vt:lpstr>
      <vt:lpstr>MonteCarlo Simulation</vt:lpstr>
      <vt:lpstr>PowerPoint Presentation</vt:lpstr>
      <vt:lpstr>PowerPoint Presentation</vt:lpstr>
    </vt:vector>
  </TitlesOfParts>
  <Company>UW</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More on Hypothesis Testing</dc:title>
  <dc:creator>Jessica Lundquist</dc:creator>
  <cp:lastModifiedBy>Jessica Lundquist</cp:lastModifiedBy>
  <cp:revision>82</cp:revision>
  <dcterms:created xsi:type="dcterms:W3CDTF">2016-09-28T17:42:43Z</dcterms:created>
  <dcterms:modified xsi:type="dcterms:W3CDTF">2019-10-03T17:20:56Z</dcterms:modified>
</cp:coreProperties>
</file>